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304" r:id="rId6"/>
    <p:sldId id="309" r:id="rId7"/>
    <p:sldId id="257" r:id="rId8"/>
    <p:sldId id="275" r:id="rId9"/>
    <p:sldId id="289" r:id="rId10"/>
    <p:sldId id="318" r:id="rId11"/>
    <p:sldId id="306" r:id="rId12"/>
    <p:sldId id="310" r:id="rId13"/>
    <p:sldId id="319" r:id="rId14"/>
    <p:sldId id="311" r:id="rId15"/>
    <p:sldId id="316" r:id="rId16"/>
    <p:sldId id="315" r:id="rId17"/>
    <p:sldId id="312" r:id="rId18"/>
    <p:sldId id="307" r:id="rId19"/>
    <p:sldId id="308" r:id="rId20"/>
    <p:sldId id="302" r:id="rId21"/>
    <p:sldId id="3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0115C0-EB73-301C-C180-D58A50E1A566}" name="Towler, Emily" initials="ET" userId="S::emily.towler@ottawa.ca::dbfa2978-b721-4c18-a34d-8dfbe798206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9590D-7ADC-4439-A62F-1E858F63204D}" v="63" dt="2025-05-02T18:25:28.498"/>
    <p1510:client id="{F892845A-1F8D-416C-8347-ECBC7A267022}" v="131" dt="2025-05-02T19:21:53.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19" autoAdjust="0"/>
  </p:normalViewPr>
  <p:slideViewPr>
    <p:cSldViewPr snapToGrid="0">
      <p:cViewPr varScale="1">
        <p:scale>
          <a:sx n="81" d="100"/>
          <a:sy n="81" d="100"/>
        </p:scale>
        <p:origin x="17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29019-66A9-4A4F-8954-B05595AE1E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40964B1-E056-4183-BAA7-F15133DA276A}">
      <dgm:prSet phldrT="[Text]" custT="1"/>
      <dgm:spPr/>
      <dgm:t>
        <a:bodyPr/>
        <a:lstStyle/>
        <a:p>
          <a:endParaRPr lang="en-CA" sz="1800" u="sng">
            <a:latin typeface="Arial" panose="020B0604020202020204" pitchFamily="34" charset="0"/>
            <a:cs typeface="Arial" panose="020B0604020202020204" pitchFamily="34" charset="0"/>
          </a:endParaRPr>
        </a:p>
        <a:p>
          <a:r>
            <a:rPr lang="en-CA" sz="2000" b="1" u="sng">
              <a:solidFill>
                <a:schemeClr val="bg1"/>
              </a:solidFill>
              <a:latin typeface="Arial"/>
              <a:cs typeface="Arial"/>
            </a:rPr>
            <a:t>Current State Assessment</a:t>
          </a:r>
        </a:p>
        <a:p>
          <a:r>
            <a:rPr lang="en-CA" sz="1800" u="none">
              <a:latin typeface="Arial"/>
              <a:cs typeface="Arial"/>
            </a:rPr>
            <a:t>Point-in-Time Count</a:t>
          </a:r>
        </a:p>
        <a:p>
          <a:r>
            <a:rPr lang="en-CA" sz="1800" u="none">
              <a:latin typeface="Arial"/>
              <a:cs typeface="Arial"/>
            </a:rPr>
            <a:t>Housing Needs Assessment</a:t>
          </a:r>
        </a:p>
        <a:p>
          <a:r>
            <a:rPr lang="en-CA" sz="1800" u="none">
              <a:latin typeface="Arial"/>
              <a:cs typeface="Arial"/>
            </a:rPr>
            <a:t>Learnings from recent consultations</a:t>
          </a:r>
        </a:p>
        <a:p>
          <a:endParaRPr lang="en-CA" sz="1800" u="none">
            <a:latin typeface="Arial"/>
            <a:cs typeface="Arial"/>
          </a:endParaRPr>
        </a:p>
        <a:p>
          <a:endParaRPr lang="en-US" sz="1800">
            <a:latin typeface="Arial" panose="020B0604020202020204" pitchFamily="34" charset="0"/>
            <a:cs typeface="Arial" panose="020B0604020202020204" pitchFamily="34" charset="0"/>
          </a:endParaRPr>
        </a:p>
      </dgm:t>
    </dgm:pt>
    <dgm:pt modelId="{697B390E-8B2A-40E9-9D4B-BAC8928072E2}" type="parTrans" cxnId="{FEC876EE-FB5B-4FA7-86FB-6A2E9D66B852}">
      <dgm:prSet/>
      <dgm:spPr/>
      <dgm:t>
        <a:bodyPr/>
        <a:lstStyle/>
        <a:p>
          <a:endParaRPr lang="en-US"/>
        </a:p>
      </dgm:t>
    </dgm:pt>
    <dgm:pt modelId="{370627D1-5AB7-4ADA-A03D-BACE4A2BB068}" type="sibTrans" cxnId="{FEC876EE-FB5B-4FA7-86FB-6A2E9D66B852}">
      <dgm:prSet/>
      <dgm:spPr/>
      <dgm:t>
        <a:bodyPr/>
        <a:lstStyle/>
        <a:p>
          <a:endParaRPr lang="en-US"/>
        </a:p>
      </dgm:t>
    </dgm:pt>
    <dgm:pt modelId="{8C4A5C0B-04E4-4116-A427-5F05E5511F2F}">
      <dgm:prSet phldrT="[Text]" custT="1"/>
      <dgm:spPr/>
      <dgm:t>
        <a:bodyPr/>
        <a:lstStyle/>
        <a:p>
          <a:endParaRPr lang="en-CA" sz="1800" u="sng">
            <a:latin typeface="Arial" panose="020B0604020202020204" pitchFamily="34" charset="0"/>
            <a:cs typeface="Arial" panose="020B0604020202020204" pitchFamily="34" charset="0"/>
          </a:endParaRPr>
        </a:p>
        <a:p>
          <a:endParaRPr lang="en-CA" sz="1800" u="sng">
            <a:solidFill>
              <a:schemeClr val="tx1"/>
            </a:solidFill>
            <a:latin typeface="Arial" panose="020B0604020202020204" pitchFamily="34" charset="0"/>
            <a:cs typeface="Arial" panose="020B0604020202020204" pitchFamily="34" charset="0"/>
          </a:endParaRPr>
        </a:p>
        <a:p>
          <a:r>
            <a:rPr lang="en-CA" sz="2000" b="1" u="sng">
              <a:solidFill>
                <a:schemeClr val="bg1"/>
              </a:solidFill>
              <a:latin typeface="Arial"/>
              <a:cs typeface="Arial"/>
            </a:rPr>
            <a:t>Consultation</a:t>
          </a:r>
        </a:p>
        <a:p>
          <a:r>
            <a:rPr lang="en-CA" sz="1800" u="none">
              <a:latin typeface="Arial"/>
              <a:cs typeface="Arial"/>
            </a:rPr>
            <a:t>Sector </a:t>
          </a:r>
        </a:p>
        <a:p>
          <a:r>
            <a:rPr lang="en-CA" sz="1800" u="none">
              <a:latin typeface="Arial"/>
              <a:cs typeface="Arial"/>
            </a:rPr>
            <a:t>People with lived experience</a:t>
          </a:r>
        </a:p>
        <a:p>
          <a:r>
            <a:rPr lang="en-CA" sz="1800" u="none">
              <a:latin typeface="Arial"/>
              <a:cs typeface="Arial"/>
            </a:rPr>
            <a:t>Members of Council</a:t>
          </a:r>
        </a:p>
        <a:p>
          <a:r>
            <a:rPr lang="en-CA" sz="1800" u="none">
              <a:latin typeface="Arial"/>
              <a:cs typeface="Arial"/>
            </a:rPr>
            <a:t>City staff</a:t>
          </a:r>
        </a:p>
        <a:p>
          <a:r>
            <a:rPr lang="en-CA" sz="1800" u="none">
              <a:latin typeface="Arial"/>
              <a:cs typeface="Arial"/>
            </a:rPr>
            <a:t>Public</a:t>
          </a:r>
        </a:p>
        <a:p>
          <a:endParaRPr lang="en-CA" sz="1800" u="none">
            <a:latin typeface="Arial" panose="020B0604020202020204" pitchFamily="34" charset="0"/>
            <a:cs typeface="Arial" panose="020B0604020202020204" pitchFamily="34" charset="0"/>
          </a:endParaRPr>
        </a:p>
        <a:p>
          <a:endParaRPr lang="en-US" sz="1800" u="sng">
            <a:latin typeface="Arial" panose="020B0604020202020204" pitchFamily="34" charset="0"/>
            <a:cs typeface="Arial" panose="020B0604020202020204" pitchFamily="34" charset="0"/>
          </a:endParaRPr>
        </a:p>
      </dgm:t>
    </dgm:pt>
    <dgm:pt modelId="{41F3CCE6-34ED-4DBA-A956-6048B6229CB0}" type="parTrans" cxnId="{F6688FC4-A017-42FC-9D6C-EA869B5E9E5E}">
      <dgm:prSet/>
      <dgm:spPr/>
      <dgm:t>
        <a:bodyPr/>
        <a:lstStyle/>
        <a:p>
          <a:endParaRPr lang="en-US"/>
        </a:p>
      </dgm:t>
    </dgm:pt>
    <dgm:pt modelId="{B38BC093-C6E8-448C-B718-50DAB2B7D0B3}" type="sibTrans" cxnId="{F6688FC4-A017-42FC-9D6C-EA869B5E9E5E}">
      <dgm:prSet/>
      <dgm:spPr/>
      <dgm:t>
        <a:bodyPr/>
        <a:lstStyle/>
        <a:p>
          <a:endParaRPr lang="en-US"/>
        </a:p>
      </dgm:t>
    </dgm:pt>
    <dgm:pt modelId="{C9C5BE40-DB2D-4987-B0DF-7FF46A3289E0}">
      <dgm:prSet phldrT="[Text]" custT="1"/>
      <dgm:spPr/>
      <dgm:t>
        <a:bodyPr/>
        <a:lstStyle/>
        <a:p>
          <a:r>
            <a:rPr lang="en-CA" sz="2000" b="1" u="sng">
              <a:solidFill>
                <a:schemeClr val="bg1"/>
              </a:solidFill>
              <a:latin typeface="Arial"/>
              <a:cs typeface="Arial"/>
            </a:rPr>
            <a:t>Strategy Development</a:t>
          </a:r>
        </a:p>
        <a:p>
          <a:r>
            <a:rPr lang="en-CA" sz="1800" u="none">
              <a:latin typeface="Arial"/>
              <a:cs typeface="Arial"/>
            </a:rPr>
            <a:t>Vision, mission &amp; goals</a:t>
          </a:r>
        </a:p>
        <a:p>
          <a:r>
            <a:rPr lang="en-CA" sz="1800" u="none">
              <a:latin typeface="Arial"/>
              <a:cs typeface="Arial"/>
            </a:rPr>
            <a:t>Objectives, targets &amp; measures</a:t>
          </a:r>
        </a:p>
        <a:p>
          <a:r>
            <a:rPr lang="en-CA" sz="1800" u="none">
              <a:latin typeface="Arial"/>
              <a:cs typeface="Arial"/>
            </a:rPr>
            <a:t>Draft and revise plan</a:t>
          </a:r>
        </a:p>
        <a:p>
          <a:r>
            <a:rPr lang="en-CA" sz="1800" u="none">
              <a:latin typeface="Arial"/>
              <a:cs typeface="Arial"/>
            </a:rPr>
            <a:t>Implementation plan</a:t>
          </a:r>
        </a:p>
      </dgm:t>
    </dgm:pt>
    <dgm:pt modelId="{3077ABE2-5786-484E-BA13-A6723EEE2EE5}" type="parTrans" cxnId="{F49BE61C-3E53-46AE-AE63-EDF85AD3051F}">
      <dgm:prSet/>
      <dgm:spPr/>
      <dgm:t>
        <a:bodyPr/>
        <a:lstStyle/>
        <a:p>
          <a:endParaRPr lang="en-US"/>
        </a:p>
      </dgm:t>
    </dgm:pt>
    <dgm:pt modelId="{84DE4682-36B7-4A1A-9E29-910CBA1C8B87}" type="sibTrans" cxnId="{F49BE61C-3E53-46AE-AE63-EDF85AD3051F}">
      <dgm:prSet/>
      <dgm:spPr/>
      <dgm:t>
        <a:bodyPr/>
        <a:lstStyle/>
        <a:p>
          <a:endParaRPr lang="en-US"/>
        </a:p>
      </dgm:t>
    </dgm:pt>
    <dgm:pt modelId="{7A6D5204-F370-4299-9F94-B81D64D5E38C}">
      <dgm:prSet phldrT="[Text]" custT="1"/>
      <dgm:spPr/>
      <dgm:t>
        <a:bodyPr/>
        <a:lstStyle/>
        <a:p>
          <a:endParaRPr lang="en-CA" sz="1800" u="sng">
            <a:solidFill>
              <a:schemeClr val="tx1"/>
            </a:solidFill>
            <a:latin typeface="Arial" panose="020B0604020202020204" pitchFamily="34" charset="0"/>
            <a:cs typeface="Arial" panose="020B0604020202020204" pitchFamily="34" charset="0"/>
          </a:endParaRPr>
        </a:p>
        <a:p>
          <a:endParaRPr lang="en-CA" sz="1800" u="sng">
            <a:solidFill>
              <a:schemeClr val="tx1"/>
            </a:solidFill>
            <a:latin typeface="Arial" panose="020B0604020202020204" pitchFamily="34" charset="0"/>
            <a:cs typeface="Arial" panose="020B0604020202020204" pitchFamily="34" charset="0"/>
          </a:endParaRPr>
        </a:p>
        <a:p>
          <a:endParaRPr lang="en-CA" sz="1800" u="sng">
            <a:solidFill>
              <a:schemeClr val="tx1"/>
            </a:solidFill>
            <a:latin typeface="Arial" panose="020B0604020202020204" pitchFamily="34" charset="0"/>
            <a:cs typeface="Arial" panose="020B0604020202020204" pitchFamily="34" charset="0"/>
          </a:endParaRPr>
        </a:p>
        <a:p>
          <a:endParaRPr lang="en-CA" sz="1800" u="sng">
            <a:solidFill>
              <a:schemeClr val="tx1"/>
            </a:solidFill>
            <a:latin typeface="Arial" panose="020B0604020202020204" pitchFamily="34" charset="0"/>
            <a:cs typeface="Arial" panose="020B0604020202020204" pitchFamily="34" charset="0"/>
          </a:endParaRPr>
        </a:p>
        <a:p>
          <a:r>
            <a:rPr lang="en-CA" sz="2000" b="1" u="sng">
              <a:solidFill>
                <a:schemeClr val="bg1"/>
              </a:solidFill>
              <a:latin typeface="Arial"/>
              <a:cs typeface="Arial"/>
            </a:rPr>
            <a:t>Implementation</a:t>
          </a:r>
        </a:p>
        <a:p>
          <a:r>
            <a:rPr lang="en-CA" sz="1800" u="none">
              <a:latin typeface="Arial"/>
              <a:cs typeface="Arial"/>
            </a:rPr>
            <a:t>Present Plan to Council</a:t>
          </a:r>
        </a:p>
        <a:p>
          <a:r>
            <a:rPr lang="en-CA" sz="1800" u="none">
              <a:latin typeface="Arial"/>
              <a:cs typeface="Arial"/>
            </a:rPr>
            <a:t>Disseminate Plan</a:t>
          </a:r>
        </a:p>
        <a:p>
          <a:r>
            <a:rPr lang="en-CA" sz="1800" u="none">
              <a:latin typeface="Arial"/>
              <a:cs typeface="Arial"/>
            </a:rPr>
            <a:t>Implement Plan</a:t>
          </a:r>
        </a:p>
        <a:p>
          <a:r>
            <a:rPr lang="en-CA" sz="1800" u="none">
              <a:latin typeface="Arial"/>
              <a:cs typeface="Arial"/>
            </a:rPr>
            <a:t>Monitor Plan</a:t>
          </a:r>
        </a:p>
        <a:p>
          <a:endParaRPr lang="en-CA" sz="1800" u="none">
            <a:latin typeface="Arial" panose="020B0604020202020204" pitchFamily="34" charset="0"/>
            <a:cs typeface="Arial" panose="020B0604020202020204" pitchFamily="34" charset="0"/>
          </a:endParaRPr>
        </a:p>
        <a:p>
          <a:endParaRPr lang="en-CA" sz="1800" u="none">
            <a:latin typeface="Arial" panose="020B0604020202020204" pitchFamily="34" charset="0"/>
            <a:cs typeface="Arial" panose="020B0604020202020204" pitchFamily="34" charset="0"/>
          </a:endParaRPr>
        </a:p>
        <a:p>
          <a:endParaRPr lang="en-CA" sz="1800" u="sng">
            <a:latin typeface="Arial" panose="020B0604020202020204" pitchFamily="34" charset="0"/>
            <a:cs typeface="Arial" panose="020B0604020202020204" pitchFamily="34" charset="0"/>
          </a:endParaRPr>
        </a:p>
        <a:p>
          <a:endParaRPr lang="en-US" sz="1800" u="sng">
            <a:latin typeface="Arial" panose="020B0604020202020204" pitchFamily="34" charset="0"/>
            <a:cs typeface="Arial" panose="020B0604020202020204" pitchFamily="34" charset="0"/>
          </a:endParaRPr>
        </a:p>
      </dgm:t>
    </dgm:pt>
    <dgm:pt modelId="{05E5D7C8-A49B-42DD-BC6F-DEC22FBA77D5}" type="parTrans" cxnId="{D512C0BF-DF97-4765-A28E-96F1832DF3FA}">
      <dgm:prSet/>
      <dgm:spPr/>
      <dgm:t>
        <a:bodyPr/>
        <a:lstStyle/>
        <a:p>
          <a:endParaRPr lang="en-US"/>
        </a:p>
      </dgm:t>
    </dgm:pt>
    <dgm:pt modelId="{4CB44DED-75ED-4778-A58E-E811B79A9D0D}" type="sibTrans" cxnId="{D512C0BF-DF97-4765-A28E-96F1832DF3FA}">
      <dgm:prSet/>
      <dgm:spPr/>
      <dgm:t>
        <a:bodyPr/>
        <a:lstStyle/>
        <a:p>
          <a:endParaRPr lang="en-US"/>
        </a:p>
      </dgm:t>
    </dgm:pt>
    <dgm:pt modelId="{23D9B5D0-F40B-465B-B930-9592CE7779BE}" type="pres">
      <dgm:prSet presAssocID="{9A429019-66A9-4A4F-8954-B05595AE1E9F}" presName="diagram" presStyleCnt="0">
        <dgm:presLayoutVars>
          <dgm:dir/>
          <dgm:resizeHandles val="exact"/>
        </dgm:presLayoutVars>
      </dgm:prSet>
      <dgm:spPr/>
    </dgm:pt>
    <dgm:pt modelId="{DFE61A09-9134-48DC-9D05-5AB15B1C5BF0}" type="pres">
      <dgm:prSet presAssocID="{140964B1-E056-4183-BAA7-F15133DA276A}" presName="node" presStyleLbl="node1" presStyleIdx="0" presStyleCnt="4">
        <dgm:presLayoutVars>
          <dgm:bulletEnabled val="1"/>
        </dgm:presLayoutVars>
      </dgm:prSet>
      <dgm:spPr/>
    </dgm:pt>
    <dgm:pt modelId="{036F839D-2C99-4AC7-BF7F-71DC129A0FBC}" type="pres">
      <dgm:prSet presAssocID="{370627D1-5AB7-4ADA-A03D-BACE4A2BB068}" presName="sibTrans" presStyleCnt="0"/>
      <dgm:spPr/>
    </dgm:pt>
    <dgm:pt modelId="{AAF46AD3-4664-4D62-97AB-2271CC2E613F}" type="pres">
      <dgm:prSet presAssocID="{8C4A5C0B-04E4-4116-A427-5F05E5511F2F}" presName="node" presStyleLbl="node1" presStyleIdx="1" presStyleCnt="4">
        <dgm:presLayoutVars>
          <dgm:bulletEnabled val="1"/>
        </dgm:presLayoutVars>
      </dgm:prSet>
      <dgm:spPr/>
    </dgm:pt>
    <dgm:pt modelId="{B75E6943-6F4B-4762-A7D4-031B3D980798}" type="pres">
      <dgm:prSet presAssocID="{B38BC093-C6E8-448C-B718-50DAB2B7D0B3}" presName="sibTrans" presStyleCnt="0"/>
      <dgm:spPr/>
    </dgm:pt>
    <dgm:pt modelId="{48FB3A5C-C477-4814-AF0D-84574DBB63EC}" type="pres">
      <dgm:prSet presAssocID="{C9C5BE40-DB2D-4987-B0DF-7FF46A3289E0}" presName="node" presStyleLbl="node1" presStyleIdx="2" presStyleCnt="4">
        <dgm:presLayoutVars>
          <dgm:bulletEnabled val="1"/>
        </dgm:presLayoutVars>
      </dgm:prSet>
      <dgm:spPr/>
    </dgm:pt>
    <dgm:pt modelId="{CDFD1703-6109-44E5-A43A-93127D3B0BC4}" type="pres">
      <dgm:prSet presAssocID="{84DE4682-36B7-4A1A-9E29-910CBA1C8B87}" presName="sibTrans" presStyleCnt="0"/>
      <dgm:spPr/>
    </dgm:pt>
    <dgm:pt modelId="{BE55356F-4CD7-46BF-B334-C3993BCEA1B7}" type="pres">
      <dgm:prSet presAssocID="{7A6D5204-F370-4299-9F94-B81D64D5E38C}" presName="node" presStyleLbl="node1" presStyleIdx="3" presStyleCnt="4">
        <dgm:presLayoutVars>
          <dgm:bulletEnabled val="1"/>
        </dgm:presLayoutVars>
      </dgm:prSet>
      <dgm:spPr/>
    </dgm:pt>
  </dgm:ptLst>
  <dgm:cxnLst>
    <dgm:cxn modelId="{64097411-66BB-40E0-892D-63173E08AAB4}" type="presOf" srcId="{7A6D5204-F370-4299-9F94-B81D64D5E38C}" destId="{BE55356F-4CD7-46BF-B334-C3993BCEA1B7}" srcOrd="0" destOrd="0" presId="urn:microsoft.com/office/officeart/2005/8/layout/default"/>
    <dgm:cxn modelId="{9358C511-B651-434B-9E36-07E0821DEDE0}" type="presOf" srcId="{8C4A5C0B-04E4-4116-A427-5F05E5511F2F}" destId="{AAF46AD3-4664-4D62-97AB-2271CC2E613F}" srcOrd="0" destOrd="0" presId="urn:microsoft.com/office/officeart/2005/8/layout/default"/>
    <dgm:cxn modelId="{F49BE61C-3E53-46AE-AE63-EDF85AD3051F}" srcId="{9A429019-66A9-4A4F-8954-B05595AE1E9F}" destId="{C9C5BE40-DB2D-4987-B0DF-7FF46A3289E0}" srcOrd="2" destOrd="0" parTransId="{3077ABE2-5786-484E-BA13-A6723EEE2EE5}" sibTransId="{84DE4682-36B7-4A1A-9E29-910CBA1C8B87}"/>
    <dgm:cxn modelId="{A17D4C39-745C-49D9-8BF2-2BCDB08F19C0}" type="presOf" srcId="{C9C5BE40-DB2D-4987-B0DF-7FF46A3289E0}" destId="{48FB3A5C-C477-4814-AF0D-84574DBB63EC}" srcOrd="0" destOrd="0" presId="urn:microsoft.com/office/officeart/2005/8/layout/default"/>
    <dgm:cxn modelId="{B34424BB-E930-47CE-BCC4-67B96D7CEC78}" type="presOf" srcId="{140964B1-E056-4183-BAA7-F15133DA276A}" destId="{DFE61A09-9134-48DC-9D05-5AB15B1C5BF0}" srcOrd="0" destOrd="0" presId="urn:microsoft.com/office/officeart/2005/8/layout/default"/>
    <dgm:cxn modelId="{D512C0BF-DF97-4765-A28E-96F1832DF3FA}" srcId="{9A429019-66A9-4A4F-8954-B05595AE1E9F}" destId="{7A6D5204-F370-4299-9F94-B81D64D5E38C}" srcOrd="3" destOrd="0" parTransId="{05E5D7C8-A49B-42DD-BC6F-DEC22FBA77D5}" sibTransId="{4CB44DED-75ED-4778-A58E-E811B79A9D0D}"/>
    <dgm:cxn modelId="{F6688FC4-A017-42FC-9D6C-EA869B5E9E5E}" srcId="{9A429019-66A9-4A4F-8954-B05595AE1E9F}" destId="{8C4A5C0B-04E4-4116-A427-5F05E5511F2F}" srcOrd="1" destOrd="0" parTransId="{41F3CCE6-34ED-4DBA-A956-6048B6229CB0}" sibTransId="{B38BC093-C6E8-448C-B718-50DAB2B7D0B3}"/>
    <dgm:cxn modelId="{FEC876EE-FB5B-4FA7-86FB-6A2E9D66B852}" srcId="{9A429019-66A9-4A4F-8954-B05595AE1E9F}" destId="{140964B1-E056-4183-BAA7-F15133DA276A}" srcOrd="0" destOrd="0" parTransId="{697B390E-8B2A-40E9-9D4B-BAC8928072E2}" sibTransId="{370627D1-5AB7-4ADA-A03D-BACE4A2BB068}"/>
    <dgm:cxn modelId="{2CD3F9F0-4E1B-405B-9F55-C52269E8258C}" type="presOf" srcId="{9A429019-66A9-4A4F-8954-B05595AE1E9F}" destId="{23D9B5D0-F40B-465B-B930-9592CE7779BE}" srcOrd="0" destOrd="0" presId="urn:microsoft.com/office/officeart/2005/8/layout/default"/>
    <dgm:cxn modelId="{B76DC362-27A8-446B-AD83-AFD93EFF992D}" type="presParOf" srcId="{23D9B5D0-F40B-465B-B930-9592CE7779BE}" destId="{DFE61A09-9134-48DC-9D05-5AB15B1C5BF0}" srcOrd="0" destOrd="0" presId="urn:microsoft.com/office/officeart/2005/8/layout/default"/>
    <dgm:cxn modelId="{D8754D94-A37C-4AA6-B470-A6B0FBEA4013}" type="presParOf" srcId="{23D9B5D0-F40B-465B-B930-9592CE7779BE}" destId="{036F839D-2C99-4AC7-BF7F-71DC129A0FBC}" srcOrd="1" destOrd="0" presId="urn:microsoft.com/office/officeart/2005/8/layout/default"/>
    <dgm:cxn modelId="{68B00E98-085D-4ADD-AF9E-2F326473C8CA}" type="presParOf" srcId="{23D9B5D0-F40B-465B-B930-9592CE7779BE}" destId="{AAF46AD3-4664-4D62-97AB-2271CC2E613F}" srcOrd="2" destOrd="0" presId="urn:microsoft.com/office/officeart/2005/8/layout/default"/>
    <dgm:cxn modelId="{BB880DB7-B15C-4CB4-8590-DDD549181F8D}" type="presParOf" srcId="{23D9B5D0-F40B-465B-B930-9592CE7779BE}" destId="{B75E6943-6F4B-4762-A7D4-031B3D980798}" srcOrd="3" destOrd="0" presId="urn:microsoft.com/office/officeart/2005/8/layout/default"/>
    <dgm:cxn modelId="{335F0216-06AF-4597-8DFE-72F0B19BA567}" type="presParOf" srcId="{23D9B5D0-F40B-465B-B930-9592CE7779BE}" destId="{48FB3A5C-C477-4814-AF0D-84574DBB63EC}" srcOrd="4" destOrd="0" presId="urn:microsoft.com/office/officeart/2005/8/layout/default"/>
    <dgm:cxn modelId="{9AB2AD1E-FA7D-4850-87C4-7FAB547BA29F}" type="presParOf" srcId="{23D9B5D0-F40B-465B-B930-9592CE7779BE}" destId="{CDFD1703-6109-44E5-A43A-93127D3B0BC4}" srcOrd="5" destOrd="0" presId="urn:microsoft.com/office/officeart/2005/8/layout/default"/>
    <dgm:cxn modelId="{EFB69A79-6DF9-4CE6-80BF-157BB5ADF300}" type="presParOf" srcId="{23D9B5D0-F40B-465B-B930-9592CE7779BE}" destId="{BE55356F-4CD7-46BF-B334-C3993BCEA1B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61A09-9134-48DC-9D05-5AB15B1C5BF0}">
      <dsp:nvSpPr>
        <dsp:cNvPr id="0" name=""/>
        <dsp:cNvSpPr/>
      </dsp:nvSpPr>
      <dsp:spPr>
        <a:xfrm>
          <a:off x="1655617" y="2480"/>
          <a:ext cx="3395876" cy="2037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CA" sz="1800" u="sng"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CA" sz="2000" b="1" u="sng" kern="1200">
              <a:solidFill>
                <a:schemeClr val="bg1"/>
              </a:solidFill>
              <a:latin typeface="Arial"/>
              <a:cs typeface="Arial"/>
            </a:rPr>
            <a:t>Current State Assessment</a:t>
          </a:r>
        </a:p>
        <a:p>
          <a:pPr marL="0" lvl="0" indent="0" algn="ctr" defTabSz="800100">
            <a:lnSpc>
              <a:spcPct val="90000"/>
            </a:lnSpc>
            <a:spcBef>
              <a:spcPct val="0"/>
            </a:spcBef>
            <a:spcAft>
              <a:spcPct val="35000"/>
            </a:spcAft>
            <a:buNone/>
          </a:pPr>
          <a:r>
            <a:rPr lang="en-CA" sz="1800" u="none" kern="1200">
              <a:latin typeface="Arial"/>
              <a:cs typeface="Arial"/>
            </a:rPr>
            <a:t>Point-in-Time Count</a:t>
          </a:r>
        </a:p>
        <a:p>
          <a:pPr marL="0" lvl="0" indent="0" algn="ctr" defTabSz="800100">
            <a:lnSpc>
              <a:spcPct val="90000"/>
            </a:lnSpc>
            <a:spcBef>
              <a:spcPct val="0"/>
            </a:spcBef>
            <a:spcAft>
              <a:spcPct val="35000"/>
            </a:spcAft>
            <a:buNone/>
          </a:pPr>
          <a:r>
            <a:rPr lang="en-CA" sz="1800" u="none" kern="1200">
              <a:latin typeface="Arial"/>
              <a:cs typeface="Arial"/>
            </a:rPr>
            <a:t>Housing Needs Assessment</a:t>
          </a:r>
        </a:p>
        <a:p>
          <a:pPr marL="0" lvl="0" indent="0" algn="ctr" defTabSz="800100">
            <a:lnSpc>
              <a:spcPct val="90000"/>
            </a:lnSpc>
            <a:spcBef>
              <a:spcPct val="0"/>
            </a:spcBef>
            <a:spcAft>
              <a:spcPct val="35000"/>
            </a:spcAft>
            <a:buNone/>
          </a:pPr>
          <a:r>
            <a:rPr lang="en-CA" sz="1800" u="none" kern="1200">
              <a:latin typeface="Arial"/>
              <a:cs typeface="Arial"/>
            </a:rPr>
            <a:t>Learnings from recent consultations</a:t>
          </a:r>
        </a:p>
        <a:p>
          <a:pPr marL="0" lvl="0" indent="0" algn="ctr" defTabSz="800100">
            <a:lnSpc>
              <a:spcPct val="90000"/>
            </a:lnSpc>
            <a:spcBef>
              <a:spcPct val="0"/>
            </a:spcBef>
            <a:spcAft>
              <a:spcPct val="35000"/>
            </a:spcAft>
            <a:buNone/>
          </a:pPr>
          <a:endParaRPr lang="en-CA" sz="1800" u="none" kern="1200">
            <a:latin typeface="Arial"/>
            <a:cs typeface="Arial"/>
          </a:endParaRPr>
        </a:p>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1655617" y="2480"/>
        <a:ext cx="3395876" cy="2037525"/>
      </dsp:txXfrm>
    </dsp:sp>
    <dsp:sp modelId="{AAF46AD3-4664-4D62-97AB-2271CC2E613F}">
      <dsp:nvSpPr>
        <dsp:cNvPr id="0" name=""/>
        <dsp:cNvSpPr/>
      </dsp:nvSpPr>
      <dsp:spPr>
        <a:xfrm>
          <a:off x="5391081" y="2480"/>
          <a:ext cx="3395876" cy="2037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CA" sz="1800" u="sng"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sng" kern="1200">
            <a:solidFill>
              <a:schemeClr val="tx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CA" sz="2000" b="1" u="sng" kern="1200">
              <a:solidFill>
                <a:schemeClr val="bg1"/>
              </a:solidFill>
              <a:latin typeface="Arial"/>
              <a:cs typeface="Arial"/>
            </a:rPr>
            <a:t>Consultation</a:t>
          </a:r>
        </a:p>
        <a:p>
          <a:pPr marL="0" lvl="0" indent="0" algn="ctr" defTabSz="800100">
            <a:lnSpc>
              <a:spcPct val="90000"/>
            </a:lnSpc>
            <a:spcBef>
              <a:spcPct val="0"/>
            </a:spcBef>
            <a:spcAft>
              <a:spcPct val="35000"/>
            </a:spcAft>
            <a:buNone/>
          </a:pPr>
          <a:r>
            <a:rPr lang="en-CA" sz="1800" u="none" kern="1200">
              <a:latin typeface="Arial"/>
              <a:cs typeface="Arial"/>
            </a:rPr>
            <a:t>Sector </a:t>
          </a:r>
        </a:p>
        <a:p>
          <a:pPr marL="0" lvl="0" indent="0" algn="ctr" defTabSz="800100">
            <a:lnSpc>
              <a:spcPct val="90000"/>
            </a:lnSpc>
            <a:spcBef>
              <a:spcPct val="0"/>
            </a:spcBef>
            <a:spcAft>
              <a:spcPct val="35000"/>
            </a:spcAft>
            <a:buNone/>
          </a:pPr>
          <a:r>
            <a:rPr lang="en-CA" sz="1800" u="none" kern="1200">
              <a:latin typeface="Arial"/>
              <a:cs typeface="Arial"/>
            </a:rPr>
            <a:t>People with lived experience</a:t>
          </a:r>
        </a:p>
        <a:p>
          <a:pPr marL="0" lvl="0" indent="0" algn="ctr" defTabSz="800100">
            <a:lnSpc>
              <a:spcPct val="90000"/>
            </a:lnSpc>
            <a:spcBef>
              <a:spcPct val="0"/>
            </a:spcBef>
            <a:spcAft>
              <a:spcPct val="35000"/>
            </a:spcAft>
            <a:buNone/>
          </a:pPr>
          <a:r>
            <a:rPr lang="en-CA" sz="1800" u="none" kern="1200">
              <a:latin typeface="Arial"/>
              <a:cs typeface="Arial"/>
            </a:rPr>
            <a:t>Members of Council</a:t>
          </a:r>
        </a:p>
        <a:p>
          <a:pPr marL="0" lvl="0" indent="0" algn="ctr" defTabSz="800100">
            <a:lnSpc>
              <a:spcPct val="90000"/>
            </a:lnSpc>
            <a:spcBef>
              <a:spcPct val="0"/>
            </a:spcBef>
            <a:spcAft>
              <a:spcPct val="35000"/>
            </a:spcAft>
            <a:buNone/>
          </a:pPr>
          <a:r>
            <a:rPr lang="en-CA" sz="1800" u="none" kern="1200">
              <a:latin typeface="Arial"/>
              <a:cs typeface="Arial"/>
            </a:rPr>
            <a:t>City staff</a:t>
          </a:r>
        </a:p>
        <a:p>
          <a:pPr marL="0" lvl="0" indent="0" algn="ctr" defTabSz="800100">
            <a:lnSpc>
              <a:spcPct val="90000"/>
            </a:lnSpc>
            <a:spcBef>
              <a:spcPct val="0"/>
            </a:spcBef>
            <a:spcAft>
              <a:spcPct val="35000"/>
            </a:spcAft>
            <a:buNone/>
          </a:pPr>
          <a:r>
            <a:rPr lang="en-CA" sz="1800" u="none" kern="1200">
              <a:latin typeface="Arial"/>
              <a:cs typeface="Arial"/>
            </a:rPr>
            <a:t>Public</a:t>
          </a:r>
        </a:p>
        <a:p>
          <a:pPr marL="0" lvl="0" indent="0" algn="ctr" defTabSz="800100">
            <a:lnSpc>
              <a:spcPct val="90000"/>
            </a:lnSpc>
            <a:spcBef>
              <a:spcPct val="0"/>
            </a:spcBef>
            <a:spcAft>
              <a:spcPct val="35000"/>
            </a:spcAft>
            <a:buNone/>
          </a:pPr>
          <a:endParaRPr lang="en-CA" sz="1800" u="none"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u="sng" kern="1200">
            <a:latin typeface="Arial" panose="020B0604020202020204" pitchFamily="34" charset="0"/>
            <a:cs typeface="Arial" panose="020B0604020202020204" pitchFamily="34" charset="0"/>
          </a:endParaRPr>
        </a:p>
      </dsp:txBody>
      <dsp:txXfrm>
        <a:off x="5391081" y="2480"/>
        <a:ext cx="3395876" cy="2037525"/>
      </dsp:txXfrm>
    </dsp:sp>
    <dsp:sp modelId="{48FB3A5C-C477-4814-AF0D-84574DBB63EC}">
      <dsp:nvSpPr>
        <dsp:cNvPr id="0" name=""/>
        <dsp:cNvSpPr/>
      </dsp:nvSpPr>
      <dsp:spPr>
        <a:xfrm>
          <a:off x="1655617" y="2379593"/>
          <a:ext cx="3395876" cy="2037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u="sng" kern="1200">
              <a:solidFill>
                <a:schemeClr val="bg1"/>
              </a:solidFill>
              <a:latin typeface="Arial"/>
              <a:cs typeface="Arial"/>
            </a:rPr>
            <a:t>Strategy Development</a:t>
          </a:r>
        </a:p>
        <a:p>
          <a:pPr marL="0" lvl="0" indent="0" algn="ctr" defTabSz="889000">
            <a:lnSpc>
              <a:spcPct val="90000"/>
            </a:lnSpc>
            <a:spcBef>
              <a:spcPct val="0"/>
            </a:spcBef>
            <a:spcAft>
              <a:spcPct val="35000"/>
            </a:spcAft>
            <a:buNone/>
          </a:pPr>
          <a:r>
            <a:rPr lang="en-CA" sz="1800" u="none" kern="1200">
              <a:latin typeface="Arial"/>
              <a:cs typeface="Arial"/>
            </a:rPr>
            <a:t>Vision, mission &amp; goals</a:t>
          </a:r>
        </a:p>
        <a:p>
          <a:pPr marL="0" lvl="0" indent="0" algn="ctr" defTabSz="889000">
            <a:lnSpc>
              <a:spcPct val="90000"/>
            </a:lnSpc>
            <a:spcBef>
              <a:spcPct val="0"/>
            </a:spcBef>
            <a:spcAft>
              <a:spcPct val="35000"/>
            </a:spcAft>
            <a:buNone/>
          </a:pPr>
          <a:r>
            <a:rPr lang="en-CA" sz="1800" u="none" kern="1200">
              <a:latin typeface="Arial"/>
              <a:cs typeface="Arial"/>
            </a:rPr>
            <a:t>Objectives, targets &amp; measures</a:t>
          </a:r>
        </a:p>
        <a:p>
          <a:pPr marL="0" lvl="0" indent="0" algn="ctr" defTabSz="889000">
            <a:lnSpc>
              <a:spcPct val="90000"/>
            </a:lnSpc>
            <a:spcBef>
              <a:spcPct val="0"/>
            </a:spcBef>
            <a:spcAft>
              <a:spcPct val="35000"/>
            </a:spcAft>
            <a:buNone/>
          </a:pPr>
          <a:r>
            <a:rPr lang="en-CA" sz="1800" u="none" kern="1200">
              <a:latin typeface="Arial"/>
              <a:cs typeface="Arial"/>
            </a:rPr>
            <a:t>Draft and revise plan</a:t>
          </a:r>
        </a:p>
        <a:p>
          <a:pPr marL="0" lvl="0" indent="0" algn="ctr" defTabSz="889000">
            <a:lnSpc>
              <a:spcPct val="90000"/>
            </a:lnSpc>
            <a:spcBef>
              <a:spcPct val="0"/>
            </a:spcBef>
            <a:spcAft>
              <a:spcPct val="35000"/>
            </a:spcAft>
            <a:buNone/>
          </a:pPr>
          <a:r>
            <a:rPr lang="en-CA" sz="1800" u="none" kern="1200">
              <a:latin typeface="Arial"/>
              <a:cs typeface="Arial"/>
            </a:rPr>
            <a:t>Implementation plan</a:t>
          </a:r>
        </a:p>
      </dsp:txBody>
      <dsp:txXfrm>
        <a:off x="1655617" y="2379593"/>
        <a:ext cx="3395876" cy="2037525"/>
      </dsp:txXfrm>
    </dsp:sp>
    <dsp:sp modelId="{BE55356F-4CD7-46BF-B334-C3993BCEA1B7}">
      <dsp:nvSpPr>
        <dsp:cNvPr id="0" name=""/>
        <dsp:cNvSpPr/>
      </dsp:nvSpPr>
      <dsp:spPr>
        <a:xfrm>
          <a:off x="5391081" y="2379593"/>
          <a:ext cx="3395876" cy="2037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CA" sz="1800" u="sng" kern="1200">
            <a:solidFill>
              <a:schemeClr val="tx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sng" kern="1200">
            <a:solidFill>
              <a:schemeClr val="tx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sng" kern="1200">
            <a:solidFill>
              <a:schemeClr val="tx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sng" kern="1200">
            <a:solidFill>
              <a:schemeClr val="tx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CA" sz="2000" b="1" u="sng" kern="1200">
              <a:solidFill>
                <a:schemeClr val="bg1"/>
              </a:solidFill>
              <a:latin typeface="Arial"/>
              <a:cs typeface="Arial"/>
            </a:rPr>
            <a:t>Implementation</a:t>
          </a:r>
        </a:p>
        <a:p>
          <a:pPr marL="0" lvl="0" indent="0" algn="ctr" defTabSz="800100">
            <a:lnSpc>
              <a:spcPct val="90000"/>
            </a:lnSpc>
            <a:spcBef>
              <a:spcPct val="0"/>
            </a:spcBef>
            <a:spcAft>
              <a:spcPct val="35000"/>
            </a:spcAft>
            <a:buNone/>
          </a:pPr>
          <a:r>
            <a:rPr lang="en-CA" sz="1800" u="none" kern="1200">
              <a:latin typeface="Arial"/>
              <a:cs typeface="Arial"/>
            </a:rPr>
            <a:t>Present Plan to Council</a:t>
          </a:r>
        </a:p>
        <a:p>
          <a:pPr marL="0" lvl="0" indent="0" algn="ctr" defTabSz="800100">
            <a:lnSpc>
              <a:spcPct val="90000"/>
            </a:lnSpc>
            <a:spcBef>
              <a:spcPct val="0"/>
            </a:spcBef>
            <a:spcAft>
              <a:spcPct val="35000"/>
            </a:spcAft>
            <a:buNone/>
          </a:pPr>
          <a:r>
            <a:rPr lang="en-CA" sz="1800" u="none" kern="1200">
              <a:latin typeface="Arial"/>
              <a:cs typeface="Arial"/>
            </a:rPr>
            <a:t>Disseminate Plan</a:t>
          </a:r>
        </a:p>
        <a:p>
          <a:pPr marL="0" lvl="0" indent="0" algn="ctr" defTabSz="800100">
            <a:lnSpc>
              <a:spcPct val="90000"/>
            </a:lnSpc>
            <a:spcBef>
              <a:spcPct val="0"/>
            </a:spcBef>
            <a:spcAft>
              <a:spcPct val="35000"/>
            </a:spcAft>
            <a:buNone/>
          </a:pPr>
          <a:r>
            <a:rPr lang="en-CA" sz="1800" u="none" kern="1200">
              <a:latin typeface="Arial"/>
              <a:cs typeface="Arial"/>
            </a:rPr>
            <a:t>Implement Plan</a:t>
          </a:r>
        </a:p>
        <a:p>
          <a:pPr marL="0" lvl="0" indent="0" algn="ctr" defTabSz="800100">
            <a:lnSpc>
              <a:spcPct val="90000"/>
            </a:lnSpc>
            <a:spcBef>
              <a:spcPct val="0"/>
            </a:spcBef>
            <a:spcAft>
              <a:spcPct val="35000"/>
            </a:spcAft>
            <a:buNone/>
          </a:pPr>
          <a:r>
            <a:rPr lang="en-CA" sz="1800" u="none" kern="1200">
              <a:latin typeface="Arial"/>
              <a:cs typeface="Arial"/>
            </a:rPr>
            <a:t>Monitor Plan</a:t>
          </a:r>
        </a:p>
        <a:p>
          <a:pPr marL="0" lvl="0" indent="0" algn="ctr" defTabSz="800100">
            <a:lnSpc>
              <a:spcPct val="90000"/>
            </a:lnSpc>
            <a:spcBef>
              <a:spcPct val="0"/>
            </a:spcBef>
            <a:spcAft>
              <a:spcPct val="35000"/>
            </a:spcAft>
            <a:buNone/>
          </a:pPr>
          <a:endParaRPr lang="en-CA" sz="1800" u="none"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none"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CA" sz="1800" u="sng"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u="sng" kern="1200">
            <a:latin typeface="Arial" panose="020B0604020202020204" pitchFamily="34" charset="0"/>
            <a:cs typeface="Arial" panose="020B0604020202020204" pitchFamily="34" charset="0"/>
          </a:endParaRPr>
        </a:p>
      </dsp:txBody>
      <dsp:txXfrm>
        <a:off x="5391081" y="2379593"/>
        <a:ext cx="3395876" cy="20375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C7617-3D38-4382-ABAE-E9E50DAC972D}" type="datetimeFigureOut">
              <a:rPr lang="en-US" smtClean="0"/>
              <a:t>2025-May-02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83A9B-93F3-4B6F-A22E-B2E804246237}" type="slidenum">
              <a:rPr lang="en-US" smtClean="0"/>
              <a:t>‹#›</a:t>
            </a:fld>
            <a:endParaRPr lang="en-US"/>
          </a:p>
        </p:txBody>
      </p:sp>
    </p:spTree>
    <p:extLst>
      <p:ext uri="{BB962C8B-B14F-4D97-AF65-F5344CB8AC3E}">
        <p14:creationId xmlns:p14="http://schemas.microsoft.com/office/powerpoint/2010/main" val="370586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rPr>
              <a:t>Can you draft a ~15 slide presentation on the 10 Year Plan Update? The audience will be nonprofit EDs, Senior Mangers 1-2 BOD members and other sector partners. We are doing a presentation on May 7</a:t>
            </a:r>
            <a:r>
              <a:rPr lang="en-US" sz="1800" baseline="30000">
                <a:solidFill>
                  <a:srgbClr val="000000"/>
                </a:solidFill>
                <a:effectLst/>
                <a:latin typeface="Aptos" panose="020B0004020202020204" pitchFamily="34" charset="0"/>
                <a:ea typeface="Aptos" panose="020B0004020202020204" pitchFamily="34" charset="0"/>
                <a:cs typeface="Aptos" panose="020B0004020202020204" pitchFamily="34" charset="0"/>
              </a:rPr>
              <a:t>th</a:t>
            </a:r>
            <a:r>
              <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rPr>
              <a:t> with the Alliance on HHLT plus 10 Year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rPr>
              <a:t>Webinar – level setting – more so orientation on current plan itself</a:t>
            </a:r>
            <a:endParaRPr lang="en-US" sz="1800">
              <a:effectLst/>
              <a:latin typeface="Aptos" panose="020B0004020202020204" pitchFamily="34" charset="0"/>
              <a:ea typeface="Aptos" panose="020B0004020202020204" pitchFamily="34" charset="0"/>
              <a:cs typeface="Aptos" panose="020B0004020202020204" pitchFamily="34" charset="0"/>
            </a:endParaRPr>
          </a:p>
          <a:p>
            <a:r>
              <a:rPr lang="en-US"/>
              <a:t>Process/approach – themes…current state asset</a:t>
            </a:r>
          </a:p>
        </p:txBody>
      </p:sp>
      <p:sp>
        <p:nvSpPr>
          <p:cNvPr id="4" name="Slide Number Placeholder 3"/>
          <p:cNvSpPr>
            <a:spLocks noGrp="1"/>
          </p:cNvSpPr>
          <p:nvPr>
            <p:ph type="sldNum" sz="quarter" idx="5"/>
          </p:nvPr>
        </p:nvSpPr>
        <p:spPr/>
        <p:txBody>
          <a:bodyPr/>
          <a:lstStyle/>
          <a:p>
            <a:fld id="{5FD83A9B-93F3-4B6F-A22E-B2E804246237}" type="slidenum">
              <a:rPr lang="en-US" smtClean="0"/>
              <a:t>1</a:t>
            </a:fld>
            <a:endParaRPr lang="en-US"/>
          </a:p>
        </p:txBody>
      </p:sp>
    </p:spTree>
    <p:extLst>
      <p:ext uri="{BB962C8B-B14F-4D97-AF65-F5344CB8AC3E}">
        <p14:creationId xmlns:p14="http://schemas.microsoft.com/office/powerpoint/2010/main" val="69779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Strategies, tactics and actions are what identifies how we’ll achieve our goals (3</a:t>
            </a:r>
            <a:r>
              <a:rPr lang="en-CA" baseline="30000"/>
              <a:t>rd</a:t>
            </a:r>
            <a:r>
              <a:rPr lang="en-CA"/>
              <a:t> part of the plan) </a:t>
            </a:r>
          </a:p>
          <a:p>
            <a:endParaRPr lang="en-CA"/>
          </a:p>
          <a:p>
            <a:r>
              <a:rPr lang="en-CA"/>
              <a:t>Re: mix of strategies, there are:</a:t>
            </a:r>
          </a:p>
          <a:p>
            <a:r>
              <a:rPr lang="en-CA"/>
              <a:t>8 strategies under the 3 objectives in Goal 1 (current slide)</a:t>
            </a:r>
          </a:p>
          <a:p>
            <a:r>
              <a:rPr lang="en-CA"/>
              <a:t>5 strategies under the 3 objectives in Goal 2 (next slide)</a:t>
            </a:r>
          </a:p>
          <a:p>
            <a:r>
              <a:rPr lang="en-CA"/>
              <a:t>5 strategies under the 2 objectives in Goal 3 (next slide)</a:t>
            </a:r>
          </a:p>
          <a:p>
            <a:endParaRPr lang="en-CA"/>
          </a:p>
          <a:p>
            <a:endParaRPr lang="en-US"/>
          </a:p>
        </p:txBody>
      </p:sp>
      <p:sp>
        <p:nvSpPr>
          <p:cNvPr id="4" name="Slide Number Placeholder 3"/>
          <p:cNvSpPr>
            <a:spLocks noGrp="1"/>
          </p:cNvSpPr>
          <p:nvPr>
            <p:ph type="sldNum" sz="quarter" idx="5"/>
          </p:nvPr>
        </p:nvSpPr>
        <p:spPr/>
        <p:txBody>
          <a:bodyPr/>
          <a:lstStyle/>
          <a:p>
            <a:fld id="{5FD83A9B-93F3-4B6F-A22E-B2E804246237}" type="slidenum">
              <a:rPr lang="en-US" smtClean="0"/>
              <a:t>11</a:t>
            </a:fld>
            <a:endParaRPr lang="en-US"/>
          </a:p>
        </p:txBody>
      </p:sp>
    </p:spTree>
    <p:extLst>
      <p:ext uri="{BB962C8B-B14F-4D97-AF65-F5344CB8AC3E}">
        <p14:creationId xmlns:p14="http://schemas.microsoft.com/office/powerpoint/2010/main" val="1336941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 addition to the set of </a:t>
            </a:r>
            <a:r>
              <a:rPr lang="en-CA" err="1"/>
              <a:t>strats</a:t>
            </a:r>
            <a:r>
              <a:rPr lang="en-CA"/>
              <a:t>, there are tactics that and actions developed for each strategy organized by term (short (1-2yrs), medium (3-5 yrs) and long term (5-10)) and whether resources are required to implement the tactics/actions (new financial resources required (to study/review/implement the action); partnership and collective resources/commitment from others required; legislative/regulation/policy changes required</a:t>
            </a:r>
          </a:p>
          <a:p>
            <a:endParaRPr lang="en-CA"/>
          </a:p>
          <a:p>
            <a:endParaRPr lang="en-CA"/>
          </a:p>
          <a:p>
            <a:endParaRPr lang="en-CA"/>
          </a:p>
          <a:p>
            <a:r>
              <a:rPr lang="en-CA"/>
              <a:t>Series of tactics for each </a:t>
            </a:r>
            <a:r>
              <a:rPr lang="en-CA" err="1"/>
              <a:t>strategcy</a:t>
            </a:r>
            <a:endParaRPr lang="en-US"/>
          </a:p>
          <a:p>
            <a:r>
              <a:rPr lang="en-CA" err="1"/>
              <a:t>mmitment</a:t>
            </a:r>
            <a:r>
              <a:rPr lang="en-CA"/>
              <a:t> of others required; and/or change in legislation, regulation and/or policy required.</a:t>
            </a:r>
            <a:endParaRPr lang="en-US"/>
          </a:p>
        </p:txBody>
      </p:sp>
      <p:sp>
        <p:nvSpPr>
          <p:cNvPr id="4" name="Slide Number Placeholder 3"/>
          <p:cNvSpPr>
            <a:spLocks noGrp="1"/>
          </p:cNvSpPr>
          <p:nvPr>
            <p:ph type="sldNum" sz="quarter" idx="5"/>
          </p:nvPr>
        </p:nvSpPr>
        <p:spPr/>
        <p:txBody>
          <a:bodyPr/>
          <a:lstStyle/>
          <a:p>
            <a:fld id="{5FD83A9B-93F3-4B6F-A22E-B2E804246237}" type="slidenum">
              <a:rPr lang="en-US" smtClean="0"/>
              <a:t>14</a:t>
            </a:fld>
            <a:endParaRPr lang="en-US"/>
          </a:p>
        </p:txBody>
      </p:sp>
    </p:spTree>
    <p:extLst>
      <p:ext uri="{BB962C8B-B14F-4D97-AF65-F5344CB8AC3E}">
        <p14:creationId xmlns:p14="http://schemas.microsoft.com/office/powerpoint/2010/main" val="394774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Speak to digestible visual nature of Progress Report – data but also pictures and success stories</a:t>
            </a:r>
            <a:endParaRPr lang="en-US"/>
          </a:p>
          <a:p>
            <a:r>
              <a:rPr lang="en-CA" b="1"/>
              <a:t>2023 context </a:t>
            </a:r>
            <a:r>
              <a:rPr lang="en-CA"/>
              <a:t>touched on increasing rents, higher interest rates and steep inflation, </a:t>
            </a:r>
            <a:r>
              <a:rPr lang="en-CA" err="1"/>
              <a:t>opiod</a:t>
            </a:r>
            <a:r>
              <a:rPr lang="en-CA"/>
              <a:t> crisis, increase in unsheltered homelessness, and influx of newcomers. </a:t>
            </a:r>
          </a:p>
          <a:p>
            <a:r>
              <a:rPr lang="en-CA" b="1"/>
              <a:t>2023 opportunities</a:t>
            </a:r>
            <a:r>
              <a:rPr lang="en-CA"/>
              <a:t> focused on collaboration with partners to create new strategies and initiatives including ITHS, EHAB, new transitional housing facilities, supportive housing community hub, and HHLT</a:t>
            </a:r>
          </a:p>
          <a:p>
            <a:r>
              <a:rPr lang="en-CA" b="1"/>
              <a:t>Service area</a:t>
            </a:r>
            <a:r>
              <a:rPr lang="en-CA"/>
              <a:t>: </a:t>
            </a:r>
            <a:r>
              <a:rPr lang="en-CA" err="1"/>
              <a:t>ie</a:t>
            </a:r>
            <a:r>
              <a:rPr lang="en-CA"/>
              <a:t>: Goal 1 – community housing, affordable and supportive housing development, supportive housing, residential services homes, rooming houses. Goal 2: homelessness programs and housing first, community shelters, indigenous housing and homelessness. Goal 3: ITHS, Governance Review, Community Capacity Building Training, Data Improvements</a:t>
            </a:r>
          </a:p>
          <a:p>
            <a:r>
              <a:rPr lang="en-CA"/>
              <a:t>Shot at right is the ‘executive summary’ or ‘highlights reel’ of the Progress Report</a:t>
            </a:r>
          </a:p>
        </p:txBody>
      </p:sp>
      <p:sp>
        <p:nvSpPr>
          <p:cNvPr id="4" name="Slide Number Placeholder 3"/>
          <p:cNvSpPr>
            <a:spLocks noGrp="1"/>
          </p:cNvSpPr>
          <p:nvPr>
            <p:ph type="sldNum" sz="quarter" idx="5"/>
          </p:nvPr>
        </p:nvSpPr>
        <p:spPr/>
        <p:txBody>
          <a:bodyPr/>
          <a:lstStyle/>
          <a:p>
            <a:fld id="{5FD83A9B-93F3-4B6F-A22E-B2E804246237}" type="slidenum">
              <a:rPr lang="en-US" smtClean="0"/>
              <a:t>16</a:t>
            </a:fld>
            <a:endParaRPr lang="en-US"/>
          </a:p>
        </p:txBody>
      </p:sp>
    </p:spTree>
    <p:extLst>
      <p:ext uri="{BB962C8B-B14F-4D97-AF65-F5344CB8AC3E}">
        <p14:creationId xmlns:p14="http://schemas.microsoft.com/office/powerpoint/2010/main" val="252950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BE856A-51B3-4EF1-B889-DB4A5D8A4EE4}" type="slidenum">
              <a:rPr lang="en-US" smtClean="0"/>
              <a:t>17</a:t>
            </a:fld>
            <a:endParaRPr lang="en-US"/>
          </a:p>
        </p:txBody>
      </p:sp>
    </p:spTree>
    <p:extLst>
      <p:ext uri="{BB962C8B-B14F-4D97-AF65-F5344CB8AC3E}">
        <p14:creationId xmlns:p14="http://schemas.microsoft.com/office/powerpoint/2010/main" val="200413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Has been a requirement since 2014. </a:t>
            </a:r>
          </a:p>
          <a:p>
            <a:endParaRPr lang="en-CA"/>
          </a:p>
          <a:p>
            <a:endParaRPr lang="en-US"/>
          </a:p>
        </p:txBody>
      </p:sp>
      <p:sp>
        <p:nvSpPr>
          <p:cNvPr id="4" name="Slide Number Placeholder 3"/>
          <p:cNvSpPr>
            <a:spLocks noGrp="1"/>
          </p:cNvSpPr>
          <p:nvPr>
            <p:ph type="sldNum" sz="quarter" idx="5"/>
          </p:nvPr>
        </p:nvSpPr>
        <p:spPr/>
        <p:txBody>
          <a:bodyPr/>
          <a:lstStyle/>
          <a:p>
            <a:fld id="{5FD83A9B-93F3-4B6F-A22E-B2E804246237}" type="slidenum">
              <a:rPr lang="en-US" smtClean="0"/>
              <a:t>3</a:t>
            </a:fld>
            <a:endParaRPr lang="en-US"/>
          </a:p>
        </p:txBody>
      </p:sp>
    </p:spTree>
    <p:extLst>
      <p:ext uri="{BB962C8B-B14F-4D97-AF65-F5344CB8AC3E}">
        <p14:creationId xmlns:p14="http://schemas.microsoft.com/office/powerpoint/2010/main" val="9949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City of Ottawa is the designated SM under the Provincial HSA and the Designated CE under the Federal RH. This comes with a host of responsibilities and accountability as it relates to developing and delivering housing and homelessness services, including the 10-Year Plan, across the City.</a:t>
            </a:r>
          </a:p>
          <a:p>
            <a:endParaRPr lang="en-CA" dirty="0"/>
          </a:p>
          <a:p>
            <a:r>
              <a:rPr lang="en-CA" dirty="0"/>
              <a:t>Other City </a:t>
            </a:r>
            <a:r>
              <a:rPr lang="en-CA" dirty="0" err="1"/>
              <a:t>Strats</a:t>
            </a:r>
            <a:r>
              <a:rPr lang="en-CA" dirty="0"/>
              <a:t>: </a:t>
            </a:r>
          </a:p>
          <a:p>
            <a:r>
              <a:rPr lang="en-CA" dirty="0"/>
              <a:t>CSWBP 6 priority areas one of which is housing</a:t>
            </a:r>
          </a:p>
          <a:p>
            <a:r>
              <a:rPr lang="en-CA" dirty="0"/>
              <a:t>Anti-Racism Strategy includes Recommendations and Actions aimed at allocating </a:t>
            </a:r>
            <a:r>
              <a:rPr lang="en-CA" dirty="0" err="1"/>
              <a:t>dediated</a:t>
            </a:r>
            <a:r>
              <a:rPr lang="en-CA" dirty="0"/>
              <a:t> funding for Indigenous, Black and other racialized communities, improving access to affordable housing supports for these groups, and developing culturally responsive housing services and supports </a:t>
            </a:r>
          </a:p>
          <a:p>
            <a:r>
              <a:rPr lang="en-US" dirty="0"/>
              <a:t>WGES</a:t>
            </a:r>
          </a:p>
          <a:p>
            <a:r>
              <a:rPr lang="en-US" dirty="0"/>
              <a:t>Poverty Reduction</a:t>
            </a:r>
          </a:p>
        </p:txBody>
      </p:sp>
      <p:sp>
        <p:nvSpPr>
          <p:cNvPr id="4" name="Slide Number Placeholder 3"/>
          <p:cNvSpPr>
            <a:spLocks noGrp="1"/>
          </p:cNvSpPr>
          <p:nvPr>
            <p:ph type="sldNum" sz="quarter" idx="5"/>
          </p:nvPr>
        </p:nvSpPr>
        <p:spPr/>
        <p:txBody>
          <a:bodyPr/>
          <a:lstStyle/>
          <a:p>
            <a:fld id="{211D8A9F-F907-44E3-A0C5-1645E7657A6B}" type="slidenum">
              <a:rPr lang="en-US" smtClean="0"/>
              <a:t>4</a:t>
            </a:fld>
            <a:endParaRPr lang="en-US"/>
          </a:p>
        </p:txBody>
      </p:sp>
    </p:spTree>
    <p:extLst>
      <p:ext uri="{BB962C8B-B14F-4D97-AF65-F5344CB8AC3E}">
        <p14:creationId xmlns:p14="http://schemas.microsoft.com/office/powerpoint/2010/main" val="303421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City context for the Refresh:</a:t>
            </a:r>
          </a:p>
          <a:p>
            <a:pPr marL="0" indent="0">
              <a:buNone/>
            </a:pPr>
            <a:r>
              <a:rPr lang="en-CA" dirty="0"/>
              <a:t>The City’s mandate as it relates to housing and homelessness services is primarily set by other levels of government – Service Manager provincially and Community Entity Federally which comes with specific roles and responsibilities in terms of programs and services we deliver</a:t>
            </a:r>
          </a:p>
          <a:p>
            <a:pPr marL="0" indent="0">
              <a:buNone/>
            </a:pPr>
            <a:endParaRPr lang="en-CA" dirty="0"/>
          </a:p>
          <a:p>
            <a:pPr marL="0" indent="0">
              <a:buNone/>
            </a:pPr>
            <a:r>
              <a:rPr lang="en-CA" dirty="0"/>
              <a:t>Within the City, we have the Strategic Plan which is established for every term of council and was most recently approved in 2023 and spans through the year 2026. The City Strat Plan was informed by the City’s long term strategies including the 10-Year Plan (also LRFP, OP, CSWBP which has housing as a priority area). The City Strat Plan has 4 key priorities, one of which is “A city that has affordable housing and is more liveable for all’ which is directly related to the work we do.</a:t>
            </a:r>
          </a:p>
        </p:txBody>
      </p:sp>
      <p:sp>
        <p:nvSpPr>
          <p:cNvPr id="4" name="Slide Number Placeholder 3"/>
          <p:cNvSpPr>
            <a:spLocks noGrp="1"/>
          </p:cNvSpPr>
          <p:nvPr>
            <p:ph type="sldNum" sz="quarter" idx="5"/>
          </p:nvPr>
        </p:nvSpPr>
        <p:spPr/>
        <p:txBody>
          <a:bodyPr/>
          <a:lstStyle/>
          <a:p>
            <a:fld id="{EE739617-4394-42E3-B12D-AD324767793B}" type="slidenum">
              <a:rPr lang="en-US" smtClean="0"/>
              <a:t>5</a:t>
            </a:fld>
            <a:endParaRPr lang="en-US"/>
          </a:p>
        </p:txBody>
      </p:sp>
    </p:spTree>
    <p:extLst>
      <p:ext uri="{BB962C8B-B14F-4D97-AF65-F5344CB8AC3E}">
        <p14:creationId xmlns:p14="http://schemas.microsoft.com/office/powerpoint/2010/main" val="408021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City Strat Plan breaks down its priorities into 25 strategic objectives</a:t>
            </a:r>
          </a:p>
          <a:p>
            <a:r>
              <a:rPr lang="en-CA" dirty="0"/>
              <a:t>The objectives relating to the priority of a city that has affordable housing and is more livable for all are showcased on the slide. In the Strat Plan, each objective includes outcomes (results we want to achieve by 2026) and KPIs</a:t>
            </a:r>
          </a:p>
          <a:p>
            <a:endParaRPr lang="en-CA" dirty="0"/>
          </a:p>
          <a:p>
            <a:r>
              <a:rPr lang="en-CA"/>
              <a:t>(</a:t>
            </a:r>
            <a:r>
              <a:rPr lang="en-CA" dirty="0"/>
              <a:t>Results we want to achieve by 2026 by Objective are: </a:t>
            </a:r>
          </a:p>
          <a:p>
            <a:r>
              <a:rPr lang="en-CA" dirty="0"/>
              <a:t>Objective 1: </a:t>
            </a:r>
          </a:p>
          <a:p>
            <a:pPr marL="171450" indent="-171450">
              <a:buFont typeface="Arial" panose="020B0604020202020204" pitchFamily="34" charset="0"/>
              <a:buChar char="•"/>
            </a:pPr>
            <a:r>
              <a:rPr lang="en-CA" dirty="0"/>
              <a:t>Increased affordable housing options for singles and families of various sizes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Culturally responsive supports for the Indigenous homeless population</a:t>
            </a:r>
          </a:p>
          <a:p>
            <a:pPr marL="171450" indent="-171450">
              <a:buFont typeface="Arial" panose="020B0604020202020204" pitchFamily="34" charset="0"/>
              <a:buChar char="•"/>
            </a:pPr>
            <a:r>
              <a:rPr lang="en-CA" dirty="0"/>
              <a:t>Improved governance and systems management with housing providers</a:t>
            </a:r>
          </a:p>
          <a:p>
            <a:pPr marL="171450" indent="-171450">
              <a:buFont typeface="Arial" panose="020B0604020202020204" pitchFamily="34" charset="0"/>
              <a:buChar char="•"/>
            </a:pPr>
            <a:r>
              <a:rPr lang="en-CA" dirty="0"/>
              <a:t>Created opportunities with Ottawa Community Lands Development Corporation, Ottawa Community Housing and partners</a:t>
            </a:r>
          </a:p>
          <a:p>
            <a:endParaRPr lang="en-CA" dirty="0"/>
          </a:p>
          <a:p>
            <a:pPr marL="0" indent="0">
              <a:buNone/>
            </a:pPr>
            <a:r>
              <a:rPr lang="en-CA" dirty="0"/>
              <a:t>Objective 2 (led by PRED but related to our work)</a:t>
            </a:r>
          </a:p>
          <a:p>
            <a:pPr marL="171450" indent="-171450">
              <a:buFont typeface="Arial" panose="020B0604020202020204" pitchFamily="34" charset="0"/>
              <a:buChar char="•"/>
            </a:pPr>
            <a:r>
              <a:rPr lang="en-CA" dirty="0"/>
              <a:t>Increased housing units built of all types</a:t>
            </a:r>
          </a:p>
          <a:p>
            <a:pPr marL="171450" indent="-171450">
              <a:buFont typeface="Arial" panose="020B0604020202020204" pitchFamily="34" charset="0"/>
              <a:buChar char="•"/>
            </a:pPr>
            <a:r>
              <a:rPr lang="en-CA" dirty="0"/>
              <a:t>Streamlined approvals and adopt a more efficient, effective and equitable Zoning By-law</a:t>
            </a:r>
          </a:p>
          <a:p>
            <a:pPr marL="171450" indent="-171450">
              <a:buFont typeface="Arial" panose="020B0604020202020204" pitchFamily="34" charset="0"/>
              <a:buChar char="•"/>
            </a:pPr>
            <a:r>
              <a:rPr lang="en-CA" dirty="0"/>
              <a:t>Increased diversity of housing across all neighbourhoods, including within or on transit hubs, protected major transit stations and corridors</a:t>
            </a:r>
          </a:p>
          <a:p>
            <a:pPr marL="0" indent="0">
              <a:buNone/>
            </a:pPr>
            <a:endParaRPr lang="en-CA" dirty="0"/>
          </a:p>
          <a:p>
            <a:pPr marL="0" indent="0">
              <a:buNone/>
            </a:pPr>
            <a:r>
              <a:rPr lang="en-CA" dirty="0"/>
              <a:t>Objective 3:</a:t>
            </a:r>
          </a:p>
          <a:p>
            <a:pPr marL="171450" indent="-171450">
              <a:buFont typeface="Arial" panose="020B0604020202020204" pitchFamily="34" charset="0"/>
              <a:buChar char="•"/>
            </a:pPr>
            <a:r>
              <a:rPr lang="en-CA" dirty="0"/>
              <a:t>Developed resources to assist chronically homelessness individuals to access appropriate, permanent housing with the supports they need to stay housed and reduced inflow into chronic homelessness</a:t>
            </a:r>
          </a:p>
          <a:p>
            <a:pPr marL="171450" indent="-171450">
              <a:buFont typeface="Arial" panose="020B0604020202020204" pitchFamily="34" charset="0"/>
              <a:buChar char="•"/>
            </a:pPr>
            <a:r>
              <a:rPr lang="en-CA" dirty="0"/>
              <a:t>Reduced chronic homelessness</a:t>
            </a:r>
          </a:p>
          <a:p>
            <a:pPr marL="0" indent="0">
              <a:buNone/>
            </a:pPr>
            <a:endParaRPr lang="en-CA" dirty="0"/>
          </a:p>
          <a:p>
            <a:pPr marL="0" indent="0">
              <a:buNone/>
            </a:pPr>
            <a:r>
              <a:rPr lang="en-CA"/>
              <a:t>KPIs for all 3: </a:t>
            </a:r>
          </a:p>
          <a:p>
            <a:r>
              <a:rPr lang="en-CA"/>
              <a:t># of households housed from Registry waitlist </a:t>
            </a:r>
          </a:p>
          <a:p>
            <a:r>
              <a:rPr lang="en-CA"/>
              <a:t># of new affordable housing units completed</a:t>
            </a:r>
          </a:p>
          <a:p>
            <a:r>
              <a:rPr lang="en-CA"/>
              <a:t># of new supportive housing units completed</a:t>
            </a:r>
          </a:p>
          <a:p>
            <a:r>
              <a:rPr lang="en-CA"/>
              <a:t># of housing benefits added</a:t>
            </a:r>
          </a:p>
          <a:p>
            <a:r>
              <a:rPr lang="en-CA"/>
              <a:t>#, location and types of units approved through development applications and building permits</a:t>
            </a:r>
          </a:p>
          <a:p>
            <a:r>
              <a:rPr lang="en-CA"/>
              <a:t># of individuals with a history of chronic homelessness that were housed</a:t>
            </a:r>
          </a:p>
          <a:p>
            <a:r>
              <a:rPr lang="en-CA"/>
              <a:t># of individuals that are actively chronically homeless</a:t>
            </a:r>
          </a:p>
          <a:p>
            <a:r>
              <a:rPr lang="en-CA"/>
              <a:t># of individuals matched to Housing First supports</a:t>
            </a:r>
            <a:endParaRPr lang="en-US"/>
          </a:p>
          <a:p>
            <a:pPr marL="0" indent="0">
              <a:buNone/>
            </a:pPr>
            <a:endParaRPr lang="en-CA"/>
          </a:p>
          <a:p>
            <a:pPr marL="0" indent="0">
              <a:buNone/>
            </a:pPr>
            <a:endParaRPr lang="en-CA" dirty="0"/>
          </a:p>
        </p:txBody>
      </p:sp>
      <p:sp>
        <p:nvSpPr>
          <p:cNvPr id="4" name="Slide Number Placeholder 3"/>
          <p:cNvSpPr>
            <a:spLocks noGrp="1"/>
          </p:cNvSpPr>
          <p:nvPr>
            <p:ph type="sldNum" sz="quarter" idx="5"/>
          </p:nvPr>
        </p:nvSpPr>
        <p:spPr/>
        <p:txBody>
          <a:bodyPr/>
          <a:lstStyle/>
          <a:p>
            <a:fld id="{211D8A9F-F907-44E3-A0C5-1645E7657A6B}" type="slidenum">
              <a:rPr lang="en-US" smtClean="0"/>
              <a:t>6</a:t>
            </a:fld>
            <a:endParaRPr lang="en-US"/>
          </a:p>
        </p:txBody>
      </p:sp>
    </p:spTree>
    <p:extLst>
      <p:ext uri="{BB962C8B-B14F-4D97-AF65-F5344CB8AC3E}">
        <p14:creationId xmlns:p14="http://schemas.microsoft.com/office/powerpoint/2010/main" val="391781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HSWG </a:t>
            </a:r>
            <a:r>
              <a:rPr lang="en-CA" err="1"/>
              <a:t>sunsetted</a:t>
            </a:r>
            <a:r>
              <a:rPr lang="en-CA"/>
              <a:t> in 2023 shortly before the interim HHLT was established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Project governance structure brought together over 60 local organizations/associations</a:t>
            </a:r>
          </a:p>
          <a:p>
            <a:endParaRPr lang="en-US"/>
          </a:p>
        </p:txBody>
      </p:sp>
      <p:sp>
        <p:nvSpPr>
          <p:cNvPr id="4" name="Slide Number Placeholder 3"/>
          <p:cNvSpPr>
            <a:spLocks noGrp="1"/>
          </p:cNvSpPr>
          <p:nvPr>
            <p:ph type="sldNum" sz="quarter" idx="5"/>
          </p:nvPr>
        </p:nvSpPr>
        <p:spPr/>
        <p:txBody>
          <a:bodyPr/>
          <a:lstStyle/>
          <a:p>
            <a:fld id="{5FD83A9B-93F3-4B6F-A22E-B2E804246237}" type="slidenum">
              <a:rPr lang="en-US" smtClean="0"/>
              <a:t>7</a:t>
            </a:fld>
            <a:endParaRPr lang="en-US"/>
          </a:p>
        </p:txBody>
      </p:sp>
    </p:spTree>
    <p:extLst>
      <p:ext uri="{BB962C8B-B14F-4D97-AF65-F5344CB8AC3E}">
        <p14:creationId xmlns:p14="http://schemas.microsoft.com/office/powerpoint/2010/main" val="395608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10-Year Plan is 147 page document approved by City Council in July 2020. The Plan is organized into 3 parts: Where are we now, where we and to be, how we’ll achieve our goals. </a:t>
            </a:r>
          </a:p>
          <a:p>
            <a:endParaRPr lang="en-CA"/>
          </a:p>
          <a:p>
            <a:r>
              <a:rPr lang="en-CA"/>
              <a:t>Part 1: </a:t>
            </a:r>
            <a:r>
              <a:rPr lang="en-US" b="0" i="0">
                <a:solidFill>
                  <a:srgbClr val="000000"/>
                </a:solidFill>
                <a:effectLst/>
                <a:latin typeface="Calibri" panose="020F0502020204030204" pitchFamily="34" charset="0"/>
              </a:rPr>
              <a:t>overview of current housing system and spectrum of housing options, definitions, overview of Housing Services Service Area (housing, </a:t>
            </a:r>
            <a:r>
              <a:rPr lang="en-US" b="0" i="0" err="1">
                <a:solidFill>
                  <a:srgbClr val="000000"/>
                </a:solidFill>
                <a:effectLst/>
                <a:latin typeface="Calibri" panose="020F0502020204030204" pitchFamily="34" charset="0"/>
              </a:rPr>
              <a:t>homelessnesss</a:t>
            </a:r>
            <a:r>
              <a:rPr lang="en-US" b="0" i="0">
                <a:solidFill>
                  <a:srgbClr val="000000"/>
                </a:solidFill>
                <a:effectLst/>
                <a:latin typeface="Calibri" panose="020F0502020204030204" pitchFamily="34" charset="0"/>
              </a:rPr>
              <a:t>), overview of funding, accomplishments to date, housing needs assessment</a:t>
            </a:r>
            <a:endParaRPr lang="en-CA"/>
          </a:p>
          <a:p>
            <a:r>
              <a:rPr lang="en-CA"/>
              <a:t>Part 2: </a:t>
            </a:r>
            <a:r>
              <a:rPr lang="en-US" b="0" i="0">
                <a:solidFill>
                  <a:srgbClr val="000000"/>
                </a:solidFill>
                <a:effectLst/>
                <a:latin typeface="Calibri" panose="020F0502020204030204" pitchFamily="34" charset="0"/>
              </a:rPr>
              <a:t>goals and objectives, outcomes, targets</a:t>
            </a:r>
            <a:endParaRPr lang="en-CA"/>
          </a:p>
          <a:p>
            <a:r>
              <a:rPr lang="en-CA"/>
              <a:t>Part 3: </a:t>
            </a:r>
            <a:r>
              <a:rPr lang="en-US" b="0" i="0">
                <a:solidFill>
                  <a:srgbClr val="000000"/>
                </a:solidFill>
                <a:effectLst/>
                <a:latin typeface="Calibri" panose="020F0502020204030204" pitchFamily="34" charset="0"/>
              </a:rPr>
              <a:t>strategies and tactics for achieving the plan, reporting on progress </a:t>
            </a:r>
          </a:p>
          <a:p>
            <a:endParaRPr lang="en-US" b="0" i="0">
              <a:solidFill>
                <a:srgbClr val="000000"/>
              </a:solidFill>
              <a:effectLst/>
              <a:latin typeface="Calibri" panose="020F0502020204030204" pitchFamily="34" charset="0"/>
            </a:endParaRPr>
          </a:p>
          <a:p>
            <a:endParaRPr lang="en-CA"/>
          </a:p>
        </p:txBody>
      </p:sp>
      <p:sp>
        <p:nvSpPr>
          <p:cNvPr id="4" name="Slide Number Placeholder 3"/>
          <p:cNvSpPr>
            <a:spLocks noGrp="1"/>
          </p:cNvSpPr>
          <p:nvPr>
            <p:ph type="sldNum" sz="quarter" idx="5"/>
          </p:nvPr>
        </p:nvSpPr>
        <p:spPr/>
        <p:txBody>
          <a:bodyPr/>
          <a:lstStyle/>
          <a:p>
            <a:fld id="{5FD83A9B-93F3-4B6F-A22E-B2E804246237}" type="slidenum">
              <a:rPr lang="en-US" smtClean="0"/>
              <a:t>8</a:t>
            </a:fld>
            <a:endParaRPr lang="en-US"/>
          </a:p>
        </p:txBody>
      </p:sp>
    </p:spTree>
    <p:extLst>
      <p:ext uri="{BB962C8B-B14F-4D97-AF65-F5344CB8AC3E}">
        <p14:creationId xmlns:p14="http://schemas.microsoft.com/office/powerpoint/2010/main" val="343157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vision for the 10-Year Plan is in the roof – a home for everyone</a:t>
            </a:r>
          </a:p>
          <a:p>
            <a:r>
              <a:rPr lang="en-CA"/>
              <a:t>As you can see, the 10-Year Plan is comprised of 3 overarching goals, 8 objectives and a series of measurable targets and actions</a:t>
            </a:r>
          </a:p>
          <a:p>
            <a:r>
              <a:rPr lang="en-US"/>
              <a:t>The goals and objectives were initially developed through the planning process in 2014 and revisited and refined by City of Ottawa staff, the Housing System Working Group, and the other working groups convened to support the Plan.</a:t>
            </a:r>
          </a:p>
          <a:p>
            <a:endParaRPr lang="en-US"/>
          </a:p>
          <a:p>
            <a:r>
              <a:rPr lang="en-US"/>
              <a:t>The goals and objectives were initially developed through the planning process in 2014 and revisited and refined by City of Ottawa staff, the Housing System Working Group, and the other working groups convened to support the Plan for the 2020 refresh.</a:t>
            </a:r>
          </a:p>
        </p:txBody>
      </p:sp>
      <p:sp>
        <p:nvSpPr>
          <p:cNvPr id="4" name="Slide Number Placeholder 3"/>
          <p:cNvSpPr>
            <a:spLocks noGrp="1"/>
          </p:cNvSpPr>
          <p:nvPr>
            <p:ph type="sldNum" sz="quarter" idx="5"/>
          </p:nvPr>
        </p:nvSpPr>
        <p:spPr/>
        <p:txBody>
          <a:bodyPr/>
          <a:lstStyle/>
          <a:p>
            <a:fld id="{D9950EAE-4F58-4A50-B738-1103509249CE}" type="slidenum">
              <a:rPr lang="en-US" smtClean="0"/>
              <a:t>9</a:t>
            </a:fld>
            <a:endParaRPr lang="en-US"/>
          </a:p>
        </p:txBody>
      </p:sp>
    </p:spTree>
    <p:extLst>
      <p:ext uri="{BB962C8B-B14F-4D97-AF65-F5344CB8AC3E}">
        <p14:creationId xmlns:p14="http://schemas.microsoft.com/office/powerpoint/2010/main" val="276265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Targets (outcomes) associated with the 3 goals – clarify 5,700-8,500 is over the 10-years of the plan – annual number is 570-850</a:t>
            </a:r>
          </a:p>
          <a:p>
            <a:endParaRPr lang="en-CA"/>
          </a:p>
          <a:p>
            <a:r>
              <a:rPr lang="en-CA"/>
              <a:t>Pictured L-R, top to bottom some of our new developments. </a:t>
            </a:r>
          </a:p>
          <a:p>
            <a:r>
              <a:rPr lang="en-CA"/>
              <a:t>1. Mixed development 811 Gladstone (OCH, some seniors, 140 affordable units ranging in size from bachelor to four bedrooms including seniors across 3 bldgs.)</a:t>
            </a:r>
          </a:p>
          <a:p>
            <a:r>
              <a:rPr lang="en-CA"/>
              <a:t>2. SH development located at 765 Montreal Road (SGH, singles, 42 units)</a:t>
            </a:r>
          </a:p>
          <a:p>
            <a:r>
              <a:rPr lang="en-CA"/>
              <a:t>3. Mixed development at 3865 Richmond Road (The Anglican Diocese of Ottawa, one, two, three bedrooms, 35 units)</a:t>
            </a:r>
          </a:p>
          <a:p>
            <a:r>
              <a:rPr lang="en-CA"/>
              <a:t>4. SH development located at 494 Lisgar Street (JHS, for adult women experiencing homelessness, 28 bachelor units)</a:t>
            </a:r>
          </a:p>
          <a:p>
            <a:r>
              <a:rPr lang="en-CA"/>
              <a:t>5. Red – Families 455 </a:t>
            </a:r>
            <a:r>
              <a:rPr lang="en-CA" err="1"/>
              <a:t>Wanaki</a:t>
            </a:r>
            <a:r>
              <a:rPr lang="en-CA"/>
              <a:t> Road (Habitat for Humanity, 8 townhomes) Brown – 159 Forward Ave (CCOC, studio to 3 bedroom; 31 affordable units)</a:t>
            </a:r>
          </a:p>
          <a:p>
            <a:r>
              <a:rPr lang="en-CA"/>
              <a:t>6. SH development 289 Carling (JHS, people experiencing homelessness, 40 units including accessible units)</a:t>
            </a:r>
            <a:endParaRPr lang="en-US"/>
          </a:p>
        </p:txBody>
      </p:sp>
      <p:sp>
        <p:nvSpPr>
          <p:cNvPr id="4" name="Slide Number Placeholder 3"/>
          <p:cNvSpPr>
            <a:spLocks noGrp="1"/>
          </p:cNvSpPr>
          <p:nvPr>
            <p:ph type="sldNum" sz="quarter" idx="5"/>
          </p:nvPr>
        </p:nvSpPr>
        <p:spPr/>
        <p:txBody>
          <a:bodyPr/>
          <a:lstStyle/>
          <a:p>
            <a:fld id="{D9950EAE-4F58-4A50-B738-1103509249CE}" type="slidenum">
              <a:rPr lang="en-US" smtClean="0"/>
              <a:t>10</a:t>
            </a:fld>
            <a:endParaRPr lang="en-US"/>
          </a:p>
        </p:txBody>
      </p:sp>
    </p:spTree>
    <p:extLst>
      <p:ext uri="{BB962C8B-B14F-4D97-AF65-F5344CB8AC3E}">
        <p14:creationId xmlns:p14="http://schemas.microsoft.com/office/powerpoint/2010/main" val="1742842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8007" y="2130426"/>
            <a:ext cx="10601588" cy="1470025"/>
          </a:xfrm>
        </p:spPr>
        <p:txBody>
          <a:bodyPr/>
          <a:lstStyle>
            <a:lvl1pPr algn="l">
              <a:defRPr sz="4400" b="1" i="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828007" y="3600451"/>
            <a:ext cx="10601588" cy="1752600"/>
          </a:xfrm>
        </p:spPr>
        <p:txBody>
          <a:bodyPr/>
          <a:lstStyle>
            <a:lvl1pPr marL="0" indent="0" algn="l">
              <a:buNone/>
              <a:defRPr sz="32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1603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center)">
    <p:spTree>
      <p:nvGrpSpPr>
        <p:cNvPr id="1" name=""/>
        <p:cNvGrpSpPr/>
        <p:nvPr/>
      </p:nvGrpSpPr>
      <p:grpSpPr>
        <a:xfrm>
          <a:off x="0" y="0"/>
          <a:ext cx="0" cy="0"/>
          <a:chOff x="0" y="0"/>
          <a:chExt cx="0" cy="0"/>
        </a:xfrm>
      </p:grpSpPr>
      <p:sp>
        <p:nvSpPr>
          <p:cNvPr id="2" name="Title 1"/>
          <p:cNvSpPr>
            <a:spLocks noGrp="1"/>
          </p:cNvSpPr>
          <p:nvPr>
            <p:ph type="title"/>
          </p:nvPr>
        </p:nvSpPr>
        <p:spPr>
          <a:xfrm>
            <a:off x="2389717" y="4509188"/>
            <a:ext cx="7315200" cy="566739"/>
          </a:xfrm>
        </p:spPr>
        <p:txBody>
          <a:bodyPr anchor="b">
            <a:noAutofit/>
          </a:bodyPr>
          <a:lstStyle>
            <a:lvl1pPr algn="l">
              <a:defRPr sz="2000" b="1" baseline="0"/>
            </a:lvl1pPr>
          </a:lstStyle>
          <a:p>
            <a:r>
              <a:rPr lang="en-US"/>
              <a:t>Click to edit Master title style</a:t>
            </a:r>
          </a:p>
        </p:txBody>
      </p:sp>
      <p:sp>
        <p:nvSpPr>
          <p:cNvPr id="3" name="Picture Placeholder 2"/>
          <p:cNvSpPr>
            <a:spLocks noGrp="1"/>
          </p:cNvSpPr>
          <p:nvPr>
            <p:ph type="pic" idx="1"/>
          </p:nvPr>
        </p:nvSpPr>
        <p:spPr>
          <a:xfrm>
            <a:off x="2389717" y="612775"/>
            <a:ext cx="7315200" cy="3876528"/>
          </a:xfrm>
        </p:spPr>
        <p:txBody>
          <a:bodyPr/>
          <a:lstStyle>
            <a:lvl1pPr marL="0" indent="0">
              <a:buNone/>
              <a:defRPr sz="3500"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079731"/>
            <a:ext cx="7315200" cy="401944"/>
          </a:xfrm>
        </p:spPr>
        <p:txBody>
          <a:bodyPr>
            <a:noAutofit/>
          </a:bodyPr>
          <a:lstStyle>
            <a:lvl1pPr marL="0" indent="0">
              <a:buNone/>
              <a:defRPr sz="18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52635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Title 1"/>
          <p:cNvSpPr>
            <a:spLocks noGrp="1"/>
          </p:cNvSpPr>
          <p:nvPr>
            <p:ph type="title"/>
          </p:nvPr>
        </p:nvSpPr>
        <p:spPr>
          <a:xfrm>
            <a:off x="7566593" y="543442"/>
            <a:ext cx="4011084" cy="488189"/>
          </a:xfrm>
        </p:spPr>
        <p:txBody>
          <a:bodyPr anchor="b">
            <a:noAutofit/>
          </a:bodyPr>
          <a:lstStyle>
            <a:lvl1pPr algn="l">
              <a:defRPr sz="2000" b="1" baseline="0"/>
            </a:lvl1pPr>
          </a:lstStyle>
          <a:p>
            <a:r>
              <a:rPr lang="en-US"/>
              <a:t>Click to edit Master title style</a:t>
            </a:r>
          </a:p>
        </p:txBody>
      </p:sp>
      <p:sp>
        <p:nvSpPr>
          <p:cNvPr id="9" name="Text Placeholder 3"/>
          <p:cNvSpPr>
            <a:spLocks noGrp="1"/>
          </p:cNvSpPr>
          <p:nvPr>
            <p:ph type="body" sz="half" idx="2"/>
          </p:nvPr>
        </p:nvSpPr>
        <p:spPr>
          <a:xfrm>
            <a:off x="7566593" y="1031632"/>
            <a:ext cx="4011084" cy="4426502"/>
          </a:xfrm>
        </p:spPr>
        <p:txBody>
          <a:bodyPr>
            <a:noAutofit/>
          </a:bodyPr>
          <a:lstStyle>
            <a:lvl1pPr marL="0" indent="0">
              <a:buNone/>
              <a:defRPr sz="18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Picture Placeholder 2"/>
          <p:cNvSpPr>
            <a:spLocks noGrp="1"/>
          </p:cNvSpPr>
          <p:nvPr>
            <p:ph type="pic" idx="1"/>
          </p:nvPr>
        </p:nvSpPr>
        <p:spPr>
          <a:xfrm>
            <a:off x="672757" y="543441"/>
            <a:ext cx="6636143" cy="4914691"/>
          </a:xfrm>
        </p:spPr>
        <p:txBody>
          <a:bodyPr/>
          <a:lstStyle>
            <a:lvl1pPr marL="0" indent="0">
              <a:buNone/>
              <a:defRPr sz="3500"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Tree>
    <p:extLst>
      <p:ext uri="{BB962C8B-B14F-4D97-AF65-F5344CB8AC3E}">
        <p14:creationId xmlns:p14="http://schemas.microsoft.com/office/powerpoint/2010/main" val="313873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C2370E-3102-0B4D-B751-D43B5C150C3A}"/>
              </a:ext>
            </a:extLst>
          </p:cNvPr>
          <p:cNvSpPr>
            <a:spLocks noGrp="1"/>
          </p:cNvSpPr>
          <p:nvPr>
            <p:ph type="title"/>
          </p:nvPr>
        </p:nvSpPr>
        <p:spPr>
          <a:xfrm>
            <a:off x="672757" y="543442"/>
            <a:ext cx="4011084" cy="488189"/>
          </a:xfrm>
        </p:spPr>
        <p:txBody>
          <a:bodyPr anchor="b">
            <a:noAutofit/>
          </a:bodyPr>
          <a:lstStyle>
            <a:lvl1pPr algn="l">
              <a:defRPr sz="2000" b="1" baseline="0"/>
            </a:lvl1pPr>
          </a:lstStyle>
          <a:p>
            <a:r>
              <a:rPr lang="en-US"/>
              <a:t>Click to edit Master title style</a:t>
            </a:r>
          </a:p>
        </p:txBody>
      </p:sp>
      <p:sp>
        <p:nvSpPr>
          <p:cNvPr id="8" name="Text Placeholder 3">
            <a:extLst>
              <a:ext uri="{FF2B5EF4-FFF2-40B4-BE49-F238E27FC236}">
                <a16:creationId xmlns:a16="http://schemas.microsoft.com/office/drawing/2014/main" id="{E093DA3A-C31A-2F4D-B65F-276860996C2F}"/>
              </a:ext>
            </a:extLst>
          </p:cNvPr>
          <p:cNvSpPr>
            <a:spLocks noGrp="1"/>
          </p:cNvSpPr>
          <p:nvPr>
            <p:ph type="body" sz="half" idx="2"/>
          </p:nvPr>
        </p:nvSpPr>
        <p:spPr>
          <a:xfrm>
            <a:off x="672757" y="1031632"/>
            <a:ext cx="4011084" cy="4426502"/>
          </a:xfrm>
        </p:spPr>
        <p:txBody>
          <a:bodyPr>
            <a:noAutofit/>
          </a:bodyPr>
          <a:lstStyle>
            <a:lvl1pPr marL="0" indent="0">
              <a:buNone/>
              <a:defRPr sz="18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Picture Placeholder 2">
            <a:extLst>
              <a:ext uri="{FF2B5EF4-FFF2-40B4-BE49-F238E27FC236}">
                <a16:creationId xmlns:a16="http://schemas.microsoft.com/office/drawing/2014/main" id="{E1EB86C0-AAC4-6545-BD7C-A4FBB87FC556}"/>
              </a:ext>
            </a:extLst>
          </p:cNvPr>
          <p:cNvSpPr>
            <a:spLocks noGrp="1"/>
          </p:cNvSpPr>
          <p:nvPr>
            <p:ph type="pic" idx="1"/>
          </p:nvPr>
        </p:nvSpPr>
        <p:spPr>
          <a:xfrm>
            <a:off x="4893064" y="543441"/>
            <a:ext cx="6636143" cy="4914691"/>
          </a:xfrm>
        </p:spPr>
        <p:txBody>
          <a:bodyPr/>
          <a:lstStyle>
            <a:lvl1pPr marL="0" indent="0">
              <a:buNone/>
              <a:defRPr sz="3500"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Tree>
    <p:extLst>
      <p:ext uri="{BB962C8B-B14F-4D97-AF65-F5344CB8AC3E}">
        <p14:creationId xmlns:p14="http://schemas.microsoft.com/office/powerpoint/2010/main" val="428005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2025-May-02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0457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3873597"/>
          </a:xfrm>
        </p:spPr>
        <p:txBody>
          <a:bodyPr>
            <a:noAutofit/>
          </a:bodyPr>
          <a:lstStyle>
            <a:lvl1pPr>
              <a:defRPr sz="1800" baseline="0"/>
            </a:lvl1pPr>
            <a:lvl2pPr>
              <a:defRPr sz="1800" baseline="0"/>
            </a:lvl2pPr>
            <a:lvl3pPr>
              <a:defRPr sz="1800" baseline="0"/>
            </a:lvl3pPr>
            <a:lvl4pPr>
              <a:defRPr sz="1800" baseline="0"/>
            </a:lvl4pPr>
            <a:lvl5pP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lvl1pPr>
              <a:defRPr sz="4400" baseline="0"/>
            </a:lvl1pPr>
          </a:lstStyle>
          <a:p>
            <a:r>
              <a:rPr lang="en-US"/>
              <a:t>Click to edit Master title style</a:t>
            </a:r>
          </a:p>
        </p:txBody>
      </p:sp>
    </p:spTree>
    <p:extLst>
      <p:ext uri="{BB962C8B-B14F-4D97-AF65-F5344CB8AC3E}">
        <p14:creationId xmlns:p14="http://schemas.microsoft.com/office/powerpoint/2010/main" val="94228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989475"/>
            <a:ext cx="10363200" cy="1362075"/>
          </a:xfrm>
        </p:spPr>
        <p:txBody>
          <a:bodyPr anchor="t">
            <a:noAutofit/>
          </a:bodyPr>
          <a:lstStyle>
            <a:lvl1pPr algn="l">
              <a:defRPr sz="4400" b="1" cap="all" baseline="0"/>
            </a:lvl1pPr>
          </a:lstStyle>
          <a:p>
            <a:r>
              <a:rPr lang="en-US"/>
              <a:t>Click to edit Master title style</a:t>
            </a:r>
          </a:p>
        </p:txBody>
      </p:sp>
      <p:sp>
        <p:nvSpPr>
          <p:cNvPr id="3" name="Text Placeholder 2"/>
          <p:cNvSpPr>
            <a:spLocks noGrp="1"/>
          </p:cNvSpPr>
          <p:nvPr>
            <p:ph type="body" idx="1"/>
          </p:nvPr>
        </p:nvSpPr>
        <p:spPr>
          <a:xfrm>
            <a:off x="963084" y="2489287"/>
            <a:ext cx="10363200" cy="1500187"/>
          </a:xfrm>
        </p:spPr>
        <p:txBody>
          <a:bodyPr anchor="b">
            <a:noAutofit/>
          </a:bodyPr>
          <a:lstStyle>
            <a:lvl1pPr marL="0" indent="0">
              <a:buNone/>
              <a:defRPr sz="2000" baseline="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07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baseline="0"/>
            </a:lvl1pPr>
          </a:lstStyle>
          <a:p>
            <a:r>
              <a:rPr lang="en-US"/>
              <a:t>Click to edit Master title style</a:t>
            </a:r>
          </a:p>
        </p:txBody>
      </p:sp>
      <p:sp>
        <p:nvSpPr>
          <p:cNvPr id="3" name="Content Placeholder 2"/>
          <p:cNvSpPr>
            <a:spLocks noGrp="1"/>
          </p:cNvSpPr>
          <p:nvPr>
            <p:ph sz="half" idx="1"/>
          </p:nvPr>
        </p:nvSpPr>
        <p:spPr>
          <a:xfrm>
            <a:off x="609600" y="1600202"/>
            <a:ext cx="5384800" cy="3849969"/>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3849969"/>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97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baseline="0"/>
            </a:lvl1pPr>
          </a:lstStyle>
          <a:p>
            <a:r>
              <a:rPr lang="en-US"/>
              <a:t>Click to edit Master title style</a:t>
            </a:r>
          </a:p>
        </p:txBody>
      </p:sp>
      <p:sp>
        <p:nvSpPr>
          <p:cNvPr id="3" name="Text Placeholder 2"/>
          <p:cNvSpPr>
            <a:spLocks noGrp="1"/>
          </p:cNvSpPr>
          <p:nvPr>
            <p:ph type="body" idx="1"/>
          </p:nvPr>
        </p:nvSpPr>
        <p:spPr>
          <a:xfrm>
            <a:off x="609600" y="1441084"/>
            <a:ext cx="5386917" cy="455491"/>
          </a:xfrm>
        </p:spPr>
        <p:txBody>
          <a:bodyPr anchor="b">
            <a:noAutofit/>
          </a:bodyPr>
          <a:lstStyle>
            <a:lvl1pPr marL="0" indent="0">
              <a:buNone/>
              <a:defRPr sz="2000" b="1"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920020"/>
            <a:ext cx="5386917" cy="3275296"/>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441084"/>
            <a:ext cx="5389033" cy="455491"/>
          </a:xfrm>
        </p:spPr>
        <p:txBody>
          <a:bodyPr anchor="b">
            <a:noAutofit/>
          </a:bodyPr>
          <a:lstStyle>
            <a:lvl1pPr marL="0" indent="0">
              <a:buNone/>
              <a:defRPr sz="2000" b="1"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920020"/>
            <a:ext cx="5389033" cy="3275296"/>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71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a:lvl1pPr>
          </a:lstStyle>
          <a:p>
            <a:r>
              <a:rPr lang="en-US"/>
              <a:t>Click to edit Master title style</a:t>
            </a:r>
          </a:p>
        </p:txBody>
      </p:sp>
    </p:spTree>
    <p:extLst>
      <p:ext uri="{BB962C8B-B14F-4D97-AF65-F5344CB8AC3E}">
        <p14:creationId xmlns:p14="http://schemas.microsoft.com/office/powerpoint/2010/main" val="3142010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ED9B204-4B01-764A-85E4-98B6CF21553C}"/>
              </a:ext>
            </a:extLst>
          </p:cNvPr>
          <p:cNvSpPr>
            <a:spLocks noGrp="1"/>
          </p:cNvSpPr>
          <p:nvPr>
            <p:ph type="subTitle" idx="1" hasCustomPrompt="1"/>
          </p:nvPr>
        </p:nvSpPr>
        <p:spPr>
          <a:xfrm>
            <a:off x="2180152" y="5700409"/>
            <a:ext cx="4541661" cy="993882"/>
          </a:xfrm>
        </p:spPr>
        <p:txBody>
          <a:bodyPr anchor="b" anchorCtr="0"/>
          <a:lstStyle>
            <a:lvl1pPr marL="0" indent="0" algn="l">
              <a:buNone/>
              <a:defRPr sz="18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title</a:t>
            </a:r>
          </a:p>
        </p:txBody>
      </p:sp>
    </p:spTree>
    <p:extLst>
      <p:ext uri="{BB962C8B-B14F-4D97-AF65-F5344CB8AC3E}">
        <p14:creationId xmlns:p14="http://schemas.microsoft.com/office/powerpoint/2010/main" val="268862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left)">
    <p:spTree>
      <p:nvGrpSpPr>
        <p:cNvPr id="1" name=""/>
        <p:cNvGrpSpPr/>
        <p:nvPr/>
      </p:nvGrpSpPr>
      <p:grpSpPr>
        <a:xfrm>
          <a:off x="0" y="0"/>
          <a:ext cx="0" cy="0"/>
          <a:chOff x="0" y="0"/>
          <a:chExt cx="0" cy="0"/>
        </a:xfrm>
      </p:grpSpPr>
      <p:sp>
        <p:nvSpPr>
          <p:cNvPr id="2" name="Title 1"/>
          <p:cNvSpPr>
            <a:spLocks noGrp="1"/>
          </p:cNvSpPr>
          <p:nvPr>
            <p:ph type="title"/>
          </p:nvPr>
        </p:nvSpPr>
        <p:spPr>
          <a:xfrm>
            <a:off x="609602" y="523631"/>
            <a:ext cx="4011084" cy="489438"/>
          </a:xfrm>
        </p:spPr>
        <p:txBody>
          <a:bodyPr anchor="b">
            <a:noAutofit/>
          </a:bodyPr>
          <a:lstStyle>
            <a:lvl1pPr algn="l">
              <a:defRPr sz="2000" b="1" baseline="0"/>
            </a:lvl1pPr>
          </a:lstStyle>
          <a:p>
            <a:r>
              <a:rPr lang="en-US"/>
              <a:t>Click to edit Master title style</a:t>
            </a:r>
          </a:p>
        </p:txBody>
      </p:sp>
      <p:sp>
        <p:nvSpPr>
          <p:cNvPr id="3" name="Content Placeholder 2"/>
          <p:cNvSpPr>
            <a:spLocks noGrp="1"/>
          </p:cNvSpPr>
          <p:nvPr>
            <p:ph idx="1"/>
          </p:nvPr>
        </p:nvSpPr>
        <p:spPr>
          <a:xfrm>
            <a:off x="4766733" y="687754"/>
            <a:ext cx="6815667" cy="4770377"/>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013070"/>
            <a:ext cx="4011084" cy="4445064"/>
          </a:xfrm>
        </p:spPr>
        <p:txBody>
          <a:bodyPr>
            <a:noAutofit/>
          </a:bodyPr>
          <a:lstStyle>
            <a:lvl1pPr marL="0" indent="0">
              <a:buNone/>
              <a:defRPr sz="18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93970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3246FC-742A-6C41-9D4A-7887B6E225BC}"/>
              </a:ext>
            </a:extLst>
          </p:cNvPr>
          <p:cNvSpPr>
            <a:spLocks noGrp="1"/>
          </p:cNvSpPr>
          <p:nvPr>
            <p:ph type="title"/>
          </p:nvPr>
        </p:nvSpPr>
        <p:spPr>
          <a:xfrm>
            <a:off x="7571316" y="523631"/>
            <a:ext cx="4011084" cy="489438"/>
          </a:xfrm>
        </p:spPr>
        <p:txBody>
          <a:bodyPr anchor="b">
            <a:noAutofit/>
          </a:bodyPr>
          <a:lstStyle>
            <a:lvl1pPr algn="l">
              <a:defRPr sz="2000" b="1" baseline="0"/>
            </a:lvl1pPr>
          </a:lstStyle>
          <a:p>
            <a:r>
              <a:rPr lang="en-US"/>
              <a:t>Click to edit Master title style</a:t>
            </a:r>
          </a:p>
        </p:txBody>
      </p:sp>
      <p:sp>
        <p:nvSpPr>
          <p:cNvPr id="6" name="Content Placeholder 2">
            <a:extLst>
              <a:ext uri="{FF2B5EF4-FFF2-40B4-BE49-F238E27FC236}">
                <a16:creationId xmlns:a16="http://schemas.microsoft.com/office/drawing/2014/main" id="{534FF0C9-FAB4-2247-B9E6-FB58691437F8}"/>
              </a:ext>
            </a:extLst>
          </p:cNvPr>
          <p:cNvSpPr>
            <a:spLocks noGrp="1"/>
          </p:cNvSpPr>
          <p:nvPr>
            <p:ph idx="1"/>
          </p:nvPr>
        </p:nvSpPr>
        <p:spPr>
          <a:xfrm>
            <a:off x="608948" y="687754"/>
            <a:ext cx="6815667" cy="4770377"/>
          </a:xfrm>
        </p:spPr>
        <p:txBody>
          <a:bodyPr>
            <a:noAutofit/>
          </a:bodyPr>
          <a:lstStyle>
            <a:lvl1pPr>
              <a:defRPr sz="1800" baseline="0"/>
            </a:lvl1pPr>
            <a:lvl2pPr>
              <a:defRPr sz="1800" baseline="0"/>
            </a:lvl2pPr>
            <a:lvl3pPr>
              <a:defRPr sz="1800" baseline="0"/>
            </a:lvl3pPr>
            <a:lvl4pPr>
              <a:defRPr sz="1800" baseline="0"/>
            </a:lvl4pPr>
            <a:lvl5pPr>
              <a:defRPr sz="1800" baseline="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CD5AE4F5-8C2A-9A4D-9AF9-0ED70AFFD7DB}"/>
              </a:ext>
            </a:extLst>
          </p:cNvPr>
          <p:cNvSpPr>
            <a:spLocks noGrp="1"/>
          </p:cNvSpPr>
          <p:nvPr>
            <p:ph type="body" sz="half" idx="2"/>
          </p:nvPr>
        </p:nvSpPr>
        <p:spPr>
          <a:xfrm>
            <a:off x="7571316" y="1013070"/>
            <a:ext cx="4011084" cy="4445064"/>
          </a:xfrm>
        </p:spPr>
        <p:txBody>
          <a:bodyPr>
            <a:noAutofit/>
          </a:bodyPr>
          <a:lstStyle>
            <a:lvl1pPr marL="0" indent="0">
              <a:buNone/>
              <a:defRPr sz="18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91178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381058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90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09585" rtl="0" eaLnBrk="1" latinLnBrk="0" hangingPunct="1">
        <a:spcBef>
          <a:spcPct val="0"/>
        </a:spcBef>
        <a:buNone/>
        <a:defRPr sz="4400" kern="1200" baseline="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18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1800" kern="1200" baseline="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1800" kern="1200" baseline="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1800" kern="1200" baseline="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1800" kern="1200" baseline="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ttawa.ca/en/family-and-social-services/housing-and-homelessness/plans-facts-and-data#section-16684c68-7d9c-4753-a1c3-5b0b6651dc10"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towlerem\OneDrive%20-%20City%20of%20Ottawa\10-Year%20Plan%20Refresh\2023HHReport_E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documents.ottawa.ca/sites/default/files/housingplan20202030.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BDA6-2C91-F141-80E3-F67BD37CBF6E}"/>
              </a:ext>
            </a:extLst>
          </p:cNvPr>
          <p:cNvSpPr>
            <a:spLocks noGrp="1"/>
          </p:cNvSpPr>
          <p:nvPr>
            <p:ph type="ctrTitle"/>
          </p:nvPr>
        </p:nvSpPr>
        <p:spPr/>
        <p:txBody>
          <a:bodyPr/>
          <a:lstStyle/>
          <a:p>
            <a:r>
              <a:rPr lang="fr-CA"/>
              <a:t>10-Year Housing &amp; </a:t>
            </a:r>
            <a:r>
              <a:rPr lang="fr-CA" err="1"/>
              <a:t>Homelessness</a:t>
            </a:r>
            <a:r>
              <a:rPr lang="fr-CA"/>
              <a:t> Plan 2020-2030</a:t>
            </a:r>
            <a:endParaRPr lang="en-US"/>
          </a:p>
        </p:txBody>
      </p:sp>
      <p:sp>
        <p:nvSpPr>
          <p:cNvPr id="3" name="Subtitle 2">
            <a:extLst>
              <a:ext uri="{FF2B5EF4-FFF2-40B4-BE49-F238E27FC236}">
                <a16:creationId xmlns:a16="http://schemas.microsoft.com/office/drawing/2014/main" id="{5F76D613-4297-8847-9E41-D3C9C428BDCE}"/>
              </a:ext>
            </a:extLst>
          </p:cNvPr>
          <p:cNvSpPr>
            <a:spLocks noGrp="1"/>
          </p:cNvSpPr>
          <p:nvPr>
            <p:ph type="subTitle" idx="1"/>
          </p:nvPr>
        </p:nvSpPr>
        <p:spPr/>
        <p:txBody>
          <a:bodyPr vert="horz" lIns="91440" tIns="45720" rIns="91440" bIns="45720" rtlCol="0" anchor="t">
            <a:noAutofit/>
          </a:bodyPr>
          <a:lstStyle/>
          <a:p>
            <a:r>
              <a:rPr lang="fr-CA" dirty="0"/>
              <a:t>May 7, 2025</a:t>
            </a:r>
            <a:endParaRPr lang="fr-CA" dirty="0">
              <a:cs typeface="Arial"/>
            </a:endParaRPr>
          </a:p>
          <a:p>
            <a:endParaRPr lang="fr-CA" dirty="0"/>
          </a:p>
          <a:p>
            <a:r>
              <a:rPr lang="fr-CA" dirty="0"/>
              <a:t>Kale Brown</a:t>
            </a:r>
            <a:endParaRPr lang="fr-CA" dirty="0">
              <a:highlight>
                <a:srgbClr val="FFFF00"/>
              </a:highlight>
            </a:endParaRPr>
          </a:p>
          <a:p>
            <a:r>
              <a:rPr lang="fr-CA" sz="2000" dirty="0" err="1"/>
              <a:t>Interim</a:t>
            </a:r>
            <a:r>
              <a:rPr lang="fr-CA" sz="2000" dirty="0"/>
              <a:t> </a:t>
            </a:r>
            <a:r>
              <a:rPr lang="fr-CA" sz="2000" dirty="0" err="1"/>
              <a:t>Director</a:t>
            </a:r>
            <a:r>
              <a:rPr lang="fr-CA" sz="2000" dirty="0"/>
              <a:t>, Housing &amp; </a:t>
            </a:r>
            <a:r>
              <a:rPr lang="fr-CA" sz="2000" dirty="0" err="1"/>
              <a:t>Homelessness</a:t>
            </a:r>
            <a:r>
              <a:rPr lang="fr-CA" sz="2000" dirty="0"/>
              <a:t> Services</a:t>
            </a:r>
            <a:endParaRPr lang="fr-CA" sz="2000" dirty="0">
              <a:highlight>
                <a:srgbClr val="FFFF00"/>
              </a:highlight>
              <a:cs typeface="Arial"/>
            </a:endParaRPr>
          </a:p>
          <a:p>
            <a:endParaRPr lang="en-US" dirty="0"/>
          </a:p>
        </p:txBody>
      </p:sp>
    </p:spTree>
    <p:extLst>
      <p:ext uri="{BB962C8B-B14F-4D97-AF65-F5344CB8AC3E}">
        <p14:creationId xmlns:p14="http://schemas.microsoft.com/office/powerpoint/2010/main" val="307368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87B5E-66DC-F695-0187-D52F951A7C00}"/>
              </a:ext>
            </a:extLst>
          </p:cNvPr>
          <p:cNvSpPr>
            <a:spLocks noGrp="1"/>
          </p:cNvSpPr>
          <p:nvPr>
            <p:ph type="title"/>
          </p:nvPr>
        </p:nvSpPr>
        <p:spPr/>
        <p:txBody>
          <a:bodyPr/>
          <a:lstStyle/>
          <a:p>
            <a:r>
              <a:rPr lang="en-CA"/>
              <a:t>10-Year Plan Targets</a:t>
            </a:r>
            <a:endParaRPr lang="en-US"/>
          </a:p>
        </p:txBody>
      </p:sp>
      <p:pic>
        <p:nvPicPr>
          <p:cNvPr id="2050" name="Picture 2">
            <a:extLst>
              <a:ext uri="{FF2B5EF4-FFF2-40B4-BE49-F238E27FC236}">
                <a16:creationId xmlns:a16="http://schemas.microsoft.com/office/drawing/2014/main" id="{FDB0C341-0191-4B91-81C3-3A52E18556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313039"/>
            <a:ext cx="6440557" cy="42319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25D9DCC-9383-FDCB-3115-7F5A3A46D615}"/>
              </a:ext>
            </a:extLst>
          </p:cNvPr>
          <p:cNvPicPr>
            <a:picLocks noChangeAspect="1"/>
          </p:cNvPicPr>
          <p:nvPr/>
        </p:nvPicPr>
        <p:blipFill>
          <a:blip r:embed="rId4"/>
          <a:stretch>
            <a:fillRect/>
          </a:stretch>
        </p:blipFill>
        <p:spPr>
          <a:xfrm>
            <a:off x="7288864" y="1313039"/>
            <a:ext cx="4293536" cy="4231922"/>
          </a:xfrm>
          <a:prstGeom prst="rect">
            <a:avLst/>
          </a:prstGeom>
        </p:spPr>
      </p:pic>
    </p:spTree>
    <p:extLst>
      <p:ext uri="{BB962C8B-B14F-4D97-AF65-F5344CB8AC3E}">
        <p14:creationId xmlns:p14="http://schemas.microsoft.com/office/powerpoint/2010/main" val="423759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8FFDA-2F1C-87BD-8434-BEA00AA1F50D}"/>
              </a:ext>
            </a:extLst>
          </p:cNvPr>
          <p:cNvSpPr>
            <a:spLocks noGrp="1"/>
          </p:cNvSpPr>
          <p:nvPr>
            <p:ph type="title"/>
          </p:nvPr>
        </p:nvSpPr>
        <p:spPr/>
        <p:txBody>
          <a:bodyPr/>
          <a:lstStyle/>
          <a:p>
            <a:r>
              <a:rPr lang="en-CA"/>
              <a:t>Strategies Under Goal 1</a:t>
            </a:r>
            <a:endParaRPr lang="en-US"/>
          </a:p>
        </p:txBody>
      </p:sp>
      <p:pic>
        <p:nvPicPr>
          <p:cNvPr id="5" name="Picture 4">
            <a:extLst>
              <a:ext uri="{FF2B5EF4-FFF2-40B4-BE49-F238E27FC236}">
                <a16:creationId xmlns:a16="http://schemas.microsoft.com/office/drawing/2014/main" id="{DE6507B0-E92E-4C5E-D05B-23B651C54BD8}"/>
              </a:ext>
            </a:extLst>
          </p:cNvPr>
          <p:cNvPicPr>
            <a:picLocks noChangeAspect="1"/>
          </p:cNvPicPr>
          <p:nvPr/>
        </p:nvPicPr>
        <p:blipFill>
          <a:blip r:embed="rId3"/>
          <a:stretch>
            <a:fillRect/>
          </a:stretch>
        </p:blipFill>
        <p:spPr>
          <a:xfrm>
            <a:off x="2490537" y="1157238"/>
            <a:ext cx="7820525" cy="4340324"/>
          </a:xfrm>
          <a:prstGeom prst="rect">
            <a:avLst/>
          </a:prstGeom>
        </p:spPr>
      </p:pic>
    </p:spTree>
    <p:extLst>
      <p:ext uri="{BB962C8B-B14F-4D97-AF65-F5344CB8AC3E}">
        <p14:creationId xmlns:p14="http://schemas.microsoft.com/office/powerpoint/2010/main" val="161384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F64D15C-1895-9FEC-F0E9-A6720AB219FD}"/>
              </a:ext>
            </a:extLst>
          </p:cNvPr>
          <p:cNvPicPr>
            <a:picLocks noGrp="1" noChangeAspect="1"/>
          </p:cNvPicPr>
          <p:nvPr>
            <p:ph idx="1"/>
          </p:nvPr>
        </p:nvPicPr>
        <p:blipFill>
          <a:blip r:embed="rId2"/>
          <a:stretch>
            <a:fillRect/>
          </a:stretch>
        </p:blipFill>
        <p:spPr>
          <a:xfrm>
            <a:off x="2574052" y="1316457"/>
            <a:ext cx="7316164" cy="4225085"/>
          </a:xfrm>
          <a:noFill/>
        </p:spPr>
      </p:pic>
      <p:sp>
        <p:nvSpPr>
          <p:cNvPr id="3" name="Title 2">
            <a:extLst>
              <a:ext uri="{FF2B5EF4-FFF2-40B4-BE49-F238E27FC236}">
                <a16:creationId xmlns:a16="http://schemas.microsoft.com/office/drawing/2014/main" id="{9D0A58F7-5CDF-9577-95BB-C5CF41943DD5}"/>
              </a:ext>
            </a:extLst>
          </p:cNvPr>
          <p:cNvSpPr>
            <a:spLocks noGrp="1"/>
          </p:cNvSpPr>
          <p:nvPr>
            <p:ph type="title"/>
          </p:nvPr>
        </p:nvSpPr>
        <p:spPr>
          <a:xfrm>
            <a:off x="609600" y="274639"/>
            <a:ext cx="10972800" cy="1143000"/>
          </a:xfrm>
        </p:spPr>
        <p:txBody>
          <a:bodyPr anchor="ctr">
            <a:normAutofit/>
          </a:bodyPr>
          <a:lstStyle/>
          <a:p>
            <a:r>
              <a:rPr lang="en-CA"/>
              <a:t>Strategies Under Goal 2</a:t>
            </a:r>
            <a:endParaRPr lang="en-US"/>
          </a:p>
        </p:txBody>
      </p:sp>
    </p:spTree>
    <p:extLst>
      <p:ext uri="{BB962C8B-B14F-4D97-AF65-F5344CB8AC3E}">
        <p14:creationId xmlns:p14="http://schemas.microsoft.com/office/powerpoint/2010/main" val="191172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750740-3EAB-DAB4-3153-A1C9C4190A64}"/>
              </a:ext>
            </a:extLst>
          </p:cNvPr>
          <p:cNvPicPr>
            <a:picLocks noGrp="1" noChangeAspect="1"/>
          </p:cNvPicPr>
          <p:nvPr>
            <p:ph idx="1"/>
          </p:nvPr>
        </p:nvPicPr>
        <p:blipFill>
          <a:blip r:embed="rId2"/>
          <a:stretch>
            <a:fillRect/>
          </a:stretch>
        </p:blipFill>
        <p:spPr>
          <a:xfrm>
            <a:off x="1806527" y="1227222"/>
            <a:ext cx="8578946" cy="4246578"/>
          </a:xfrm>
          <a:noFill/>
        </p:spPr>
      </p:pic>
      <p:sp>
        <p:nvSpPr>
          <p:cNvPr id="3" name="Title 2">
            <a:extLst>
              <a:ext uri="{FF2B5EF4-FFF2-40B4-BE49-F238E27FC236}">
                <a16:creationId xmlns:a16="http://schemas.microsoft.com/office/drawing/2014/main" id="{72519FB3-5E5B-86DC-1A51-BEDA939CA6F2}"/>
              </a:ext>
            </a:extLst>
          </p:cNvPr>
          <p:cNvSpPr>
            <a:spLocks noGrp="1"/>
          </p:cNvSpPr>
          <p:nvPr>
            <p:ph type="title"/>
          </p:nvPr>
        </p:nvSpPr>
        <p:spPr>
          <a:xfrm>
            <a:off x="609600" y="274639"/>
            <a:ext cx="10972800" cy="1143000"/>
          </a:xfrm>
        </p:spPr>
        <p:txBody>
          <a:bodyPr anchor="ctr">
            <a:normAutofit/>
          </a:bodyPr>
          <a:lstStyle/>
          <a:p>
            <a:r>
              <a:rPr lang="en-CA"/>
              <a:t>Strategies Under Goal 3</a:t>
            </a:r>
            <a:endParaRPr lang="en-US"/>
          </a:p>
        </p:txBody>
      </p:sp>
    </p:spTree>
    <p:extLst>
      <p:ext uri="{BB962C8B-B14F-4D97-AF65-F5344CB8AC3E}">
        <p14:creationId xmlns:p14="http://schemas.microsoft.com/office/powerpoint/2010/main" val="359354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2515DC-CB4C-ABC4-6CEB-3767982C63EE}"/>
              </a:ext>
            </a:extLst>
          </p:cNvPr>
          <p:cNvPicPr>
            <a:picLocks noGrp="1" noChangeAspect="1"/>
          </p:cNvPicPr>
          <p:nvPr>
            <p:ph idx="1"/>
          </p:nvPr>
        </p:nvPicPr>
        <p:blipFill>
          <a:blip r:embed="rId3"/>
          <a:stretch>
            <a:fillRect/>
          </a:stretch>
        </p:blipFill>
        <p:spPr>
          <a:xfrm>
            <a:off x="506858" y="1398589"/>
            <a:ext cx="10542142" cy="3873500"/>
          </a:xfrm>
        </p:spPr>
      </p:pic>
      <p:sp>
        <p:nvSpPr>
          <p:cNvPr id="7" name="Title 6">
            <a:extLst>
              <a:ext uri="{FF2B5EF4-FFF2-40B4-BE49-F238E27FC236}">
                <a16:creationId xmlns:a16="http://schemas.microsoft.com/office/drawing/2014/main" id="{2291CA4D-828A-A66E-E18E-EA21E072FBFD}"/>
              </a:ext>
            </a:extLst>
          </p:cNvPr>
          <p:cNvSpPr>
            <a:spLocks noGrp="1"/>
          </p:cNvSpPr>
          <p:nvPr>
            <p:ph type="title"/>
          </p:nvPr>
        </p:nvSpPr>
        <p:spPr/>
        <p:txBody>
          <a:bodyPr/>
          <a:lstStyle/>
          <a:p>
            <a:r>
              <a:rPr lang="en-CA" dirty="0"/>
              <a:t>Tactics &amp; Actions (Examples)</a:t>
            </a:r>
            <a:endParaRPr lang="en-US" dirty="0"/>
          </a:p>
        </p:txBody>
      </p:sp>
    </p:spTree>
    <p:extLst>
      <p:ext uri="{BB962C8B-B14F-4D97-AF65-F5344CB8AC3E}">
        <p14:creationId xmlns:p14="http://schemas.microsoft.com/office/powerpoint/2010/main" val="110334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7EC52-E007-024C-F992-0760E9EE6FE5}"/>
              </a:ext>
            </a:extLst>
          </p:cNvPr>
          <p:cNvSpPr>
            <a:spLocks noGrp="1"/>
          </p:cNvSpPr>
          <p:nvPr>
            <p:ph type="title"/>
          </p:nvPr>
        </p:nvSpPr>
        <p:spPr>
          <a:xfrm>
            <a:off x="609600" y="274639"/>
            <a:ext cx="10972800" cy="1143000"/>
          </a:xfrm>
        </p:spPr>
        <p:txBody>
          <a:bodyPr anchor="ctr">
            <a:normAutofit/>
          </a:bodyPr>
          <a:lstStyle/>
          <a:p>
            <a:r>
              <a:rPr lang="en-CA"/>
              <a:t>Reporting on Progress</a:t>
            </a:r>
            <a:endParaRPr lang="en-US"/>
          </a:p>
        </p:txBody>
      </p:sp>
      <p:sp>
        <p:nvSpPr>
          <p:cNvPr id="2" name="Content Placeholder 1">
            <a:extLst>
              <a:ext uri="{FF2B5EF4-FFF2-40B4-BE49-F238E27FC236}">
                <a16:creationId xmlns:a16="http://schemas.microsoft.com/office/drawing/2014/main" id="{702DE4F0-0D61-2F18-1AB0-D9426C1BF231}"/>
              </a:ext>
            </a:extLst>
          </p:cNvPr>
          <p:cNvSpPr>
            <a:spLocks noGrp="1"/>
          </p:cNvSpPr>
          <p:nvPr>
            <p:ph sz="half" idx="1"/>
          </p:nvPr>
        </p:nvSpPr>
        <p:spPr>
          <a:xfrm>
            <a:off x="609600" y="1600202"/>
            <a:ext cx="5384800" cy="3849969"/>
          </a:xfrm>
        </p:spPr>
        <p:txBody>
          <a:bodyPr>
            <a:normAutofit/>
          </a:bodyPr>
          <a:lstStyle/>
          <a:p>
            <a:r>
              <a:rPr lang="en-CA"/>
              <a:t>The City needs to report to the Province on 10-Year Plan progress annually</a:t>
            </a:r>
          </a:p>
          <a:p>
            <a:endParaRPr lang="en-CA"/>
          </a:p>
          <a:p>
            <a:r>
              <a:rPr lang="en-CA"/>
              <a:t>Progress Reports are available on </a:t>
            </a:r>
            <a:r>
              <a:rPr lang="en-CA">
                <a:hlinkClick r:id="rId2"/>
              </a:rPr>
              <a:t>Ottawa.ca</a:t>
            </a:r>
            <a:endParaRPr lang="en-CA"/>
          </a:p>
          <a:p>
            <a:endParaRPr lang="en-CA"/>
          </a:p>
          <a:p>
            <a:r>
              <a:rPr lang="en-CA"/>
              <a:t>Progress Reports include updates on the 10-Year Plan targets and covers what’s happening within the housing and homelessness sector</a:t>
            </a:r>
          </a:p>
          <a:p>
            <a:endParaRPr lang="en-CA"/>
          </a:p>
          <a:p>
            <a:endParaRPr lang="en-CA"/>
          </a:p>
          <a:p>
            <a:endParaRPr lang="en-US"/>
          </a:p>
        </p:txBody>
      </p:sp>
      <p:pic>
        <p:nvPicPr>
          <p:cNvPr id="5" name="Picture 4">
            <a:extLst>
              <a:ext uri="{FF2B5EF4-FFF2-40B4-BE49-F238E27FC236}">
                <a16:creationId xmlns:a16="http://schemas.microsoft.com/office/drawing/2014/main" id="{4E8D4986-0E12-0CF7-FD6E-B70757189761}"/>
              </a:ext>
            </a:extLst>
          </p:cNvPr>
          <p:cNvPicPr>
            <a:picLocks noChangeAspect="1"/>
          </p:cNvPicPr>
          <p:nvPr/>
        </p:nvPicPr>
        <p:blipFill>
          <a:blip r:embed="rId3"/>
          <a:stretch>
            <a:fillRect/>
          </a:stretch>
        </p:blipFill>
        <p:spPr>
          <a:xfrm>
            <a:off x="6890042" y="1247775"/>
            <a:ext cx="4399965" cy="5038725"/>
          </a:xfrm>
          <a:prstGeom prst="rect">
            <a:avLst/>
          </a:prstGeom>
          <a:noFill/>
        </p:spPr>
      </p:pic>
    </p:spTree>
    <p:extLst>
      <p:ext uri="{BB962C8B-B14F-4D97-AF65-F5344CB8AC3E}">
        <p14:creationId xmlns:p14="http://schemas.microsoft.com/office/powerpoint/2010/main" val="264023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535928-D853-4DC0-F0A4-78A2F91A2695}"/>
              </a:ext>
            </a:extLst>
          </p:cNvPr>
          <p:cNvSpPr>
            <a:spLocks noGrp="1"/>
          </p:cNvSpPr>
          <p:nvPr>
            <p:ph type="title"/>
          </p:nvPr>
        </p:nvSpPr>
        <p:spPr/>
        <p:txBody>
          <a:bodyPr/>
          <a:lstStyle/>
          <a:p>
            <a:r>
              <a:rPr lang="en-CA">
                <a:hlinkClick r:id="rId3"/>
              </a:rPr>
              <a:t>2023 Progress Report</a:t>
            </a:r>
            <a:endParaRPr lang="en-US"/>
          </a:p>
        </p:txBody>
      </p:sp>
      <p:pic>
        <p:nvPicPr>
          <p:cNvPr id="7" name="Picture 6">
            <a:extLst>
              <a:ext uri="{FF2B5EF4-FFF2-40B4-BE49-F238E27FC236}">
                <a16:creationId xmlns:a16="http://schemas.microsoft.com/office/drawing/2014/main" id="{E5EB1756-ACCA-0BD3-E953-CC8D9F402E73}"/>
              </a:ext>
            </a:extLst>
          </p:cNvPr>
          <p:cNvPicPr>
            <a:picLocks noChangeAspect="1"/>
          </p:cNvPicPr>
          <p:nvPr/>
        </p:nvPicPr>
        <p:blipFill>
          <a:blip r:embed="rId4"/>
          <a:stretch>
            <a:fillRect/>
          </a:stretch>
        </p:blipFill>
        <p:spPr>
          <a:xfrm>
            <a:off x="6686119" y="496886"/>
            <a:ext cx="5191175" cy="6086475"/>
          </a:xfrm>
          <a:prstGeom prst="rect">
            <a:avLst/>
          </a:prstGeom>
        </p:spPr>
      </p:pic>
      <p:sp>
        <p:nvSpPr>
          <p:cNvPr id="8" name="TextBox 7">
            <a:extLst>
              <a:ext uri="{FF2B5EF4-FFF2-40B4-BE49-F238E27FC236}">
                <a16:creationId xmlns:a16="http://schemas.microsoft.com/office/drawing/2014/main" id="{05C1E0F2-1F1E-CE82-DE11-18F72C9F36AF}"/>
              </a:ext>
            </a:extLst>
          </p:cNvPr>
          <p:cNvSpPr txBox="1"/>
          <p:nvPr/>
        </p:nvSpPr>
        <p:spPr>
          <a:xfrm>
            <a:off x="733425" y="1417639"/>
            <a:ext cx="5657800" cy="3416320"/>
          </a:xfrm>
          <a:prstGeom prst="rect">
            <a:avLst/>
          </a:prstGeom>
          <a:noFill/>
        </p:spPr>
        <p:txBody>
          <a:bodyPr wrap="square" rtlCol="0">
            <a:spAutoFit/>
          </a:bodyPr>
          <a:lstStyle/>
          <a:p>
            <a:pPr marL="285750" indent="-285750">
              <a:buFont typeface="Arial" panose="020B0604020202020204" pitchFamily="34" charset="0"/>
              <a:buChar char="•"/>
            </a:pPr>
            <a:r>
              <a:rPr lang="en-CA"/>
              <a:t>34-page report organized by the 3 overarching goals to demonstrate progress made during the 2023 calendar year</a:t>
            </a:r>
          </a:p>
          <a:p>
            <a:pPr marL="285750" indent="-285750">
              <a:buFont typeface="Arial" panose="020B0604020202020204" pitchFamily="34" charset="0"/>
              <a:buChar char="•"/>
            </a:pPr>
            <a:endParaRPr lang="en-CA"/>
          </a:p>
          <a:p>
            <a:pPr marL="285750" indent="-285750">
              <a:buFont typeface="Arial" panose="020B0604020202020204" pitchFamily="34" charset="0"/>
              <a:buChar char="•"/>
            </a:pPr>
            <a:r>
              <a:rPr lang="en-CA"/>
              <a:t>Includes information about changing context and new opportunities that have emerged </a:t>
            </a:r>
          </a:p>
          <a:p>
            <a:pPr marL="285750" indent="-285750">
              <a:buFont typeface="Arial" panose="020B0604020202020204" pitchFamily="34" charset="0"/>
              <a:buChar char="•"/>
            </a:pPr>
            <a:endParaRPr lang="en-CA"/>
          </a:p>
          <a:p>
            <a:pPr marL="285750" indent="-285750">
              <a:buFont typeface="Arial" panose="020B0604020202020204" pitchFamily="34" charset="0"/>
              <a:buChar char="•"/>
            </a:pPr>
            <a:r>
              <a:rPr lang="en-CA"/>
              <a:t>Key accomplishments are showcased by housing and homelessness service area</a:t>
            </a:r>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58271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3EBA4-6344-A562-4320-715C6B81FA73}"/>
              </a:ext>
            </a:extLst>
          </p:cNvPr>
          <p:cNvSpPr>
            <a:spLocks noGrp="1"/>
          </p:cNvSpPr>
          <p:nvPr>
            <p:ph type="title"/>
          </p:nvPr>
        </p:nvSpPr>
        <p:spPr>
          <a:xfrm>
            <a:off x="682625" y="475806"/>
            <a:ext cx="10442575" cy="677108"/>
          </a:xfrm>
        </p:spPr>
        <p:txBody>
          <a:bodyPr>
            <a:normAutofit fontScale="90000"/>
          </a:bodyPr>
          <a:lstStyle/>
          <a:p>
            <a:r>
              <a:rPr lang="en-CA"/>
              <a:t>10-Year Plan Refresh: Project Phases</a:t>
            </a:r>
            <a:endParaRPr lang="en-US"/>
          </a:p>
        </p:txBody>
      </p:sp>
      <p:graphicFrame>
        <p:nvGraphicFramePr>
          <p:cNvPr id="21" name="Diagram 20">
            <a:extLst>
              <a:ext uri="{FF2B5EF4-FFF2-40B4-BE49-F238E27FC236}">
                <a16:creationId xmlns:a16="http://schemas.microsoft.com/office/drawing/2014/main" id="{97B90178-83D6-9C61-A60F-B190A6284C64}"/>
              </a:ext>
            </a:extLst>
          </p:cNvPr>
          <p:cNvGraphicFramePr/>
          <p:nvPr/>
        </p:nvGraphicFramePr>
        <p:xfrm>
          <a:off x="682625" y="1295401"/>
          <a:ext cx="10442575"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CC0C544B-92AC-14D7-4F30-587C8B872C78}"/>
              </a:ext>
            </a:extLst>
          </p:cNvPr>
          <p:cNvSpPr/>
          <p:nvPr/>
        </p:nvSpPr>
        <p:spPr>
          <a:xfrm>
            <a:off x="9099452" y="2738511"/>
            <a:ext cx="958948" cy="3235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Q 2-3</a:t>
            </a:r>
          </a:p>
        </p:txBody>
      </p:sp>
      <p:sp>
        <p:nvSpPr>
          <p:cNvPr id="7" name="Rectangle 6">
            <a:extLst>
              <a:ext uri="{FF2B5EF4-FFF2-40B4-BE49-F238E27FC236}">
                <a16:creationId xmlns:a16="http://schemas.microsoft.com/office/drawing/2014/main" id="{51D24F6E-4967-ACDC-9994-83EA6C3111FE}"/>
              </a:ext>
            </a:extLst>
          </p:cNvPr>
          <p:cNvSpPr/>
          <p:nvPr/>
        </p:nvSpPr>
        <p:spPr>
          <a:xfrm>
            <a:off x="1668194" y="5054991"/>
            <a:ext cx="958948" cy="3235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Q 2-4</a:t>
            </a:r>
          </a:p>
        </p:txBody>
      </p:sp>
      <p:sp>
        <p:nvSpPr>
          <p:cNvPr id="8" name="Rectangle 7">
            <a:extLst>
              <a:ext uri="{FF2B5EF4-FFF2-40B4-BE49-F238E27FC236}">
                <a16:creationId xmlns:a16="http://schemas.microsoft.com/office/drawing/2014/main" id="{9A9D01DF-7D98-618D-3A0D-6EC02BBF67BC}"/>
              </a:ext>
            </a:extLst>
          </p:cNvPr>
          <p:cNvSpPr/>
          <p:nvPr/>
        </p:nvSpPr>
        <p:spPr>
          <a:xfrm>
            <a:off x="9099452" y="5054991"/>
            <a:ext cx="958948" cy="3235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2026</a:t>
            </a:r>
          </a:p>
        </p:txBody>
      </p:sp>
      <p:sp>
        <p:nvSpPr>
          <p:cNvPr id="9" name="Rectangle 8">
            <a:extLst>
              <a:ext uri="{FF2B5EF4-FFF2-40B4-BE49-F238E27FC236}">
                <a16:creationId xmlns:a16="http://schemas.microsoft.com/office/drawing/2014/main" id="{5D4767AE-24C6-76EA-DCF6-FC269B86C2B2}"/>
              </a:ext>
            </a:extLst>
          </p:cNvPr>
          <p:cNvSpPr/>
          <p:nvPr/>
        </p:nvSpPr>
        <p:spPr>
          <a:xfrm>
            <a:off x="1668194" y="2729132"/>
            <a:ext cx="958948" cy="323557"/>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t>Q1</a:t>
            </a:r>
          </a:p>
        </p:txBody>
      </p:sp>
      <p:sp>
        <p:nvSpPr>
          <p:cNvPr id="15" name="Arrow: Left-Right 14">
            <a:extLst>
              <a:ext uri="{FF2B5EF4-FFF2-40B4-BE49-F238E27FC236}">
                <a16:creationId xmlns:a16="http://schemas.microsoft.com/office/drawing/2014/main" id="{0034E600-AB04-BACD-C5D1-38C997B431F6}"/>
              </a:ext>
            </a:extLst>
          </p:cNvPr>
          <p:cNvSpPr/>
          <p:nvPr/>
        </p:nvSpPr>
        <p:spPr>
          <a:xfrm rot="7860000">
            <a:off x="5636189" y="3314334"/>
            <a:ext cx="530020" cy="384793"/>
          </a:xfrm>
          <a:prstGeom prst="leftRightArrow">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tar: 5 Points 1">
            <a:extLst>
              <a:ext uri="{FF2B5EF4-FFF2-40B4-BE49-F238E27FC236}">
                <a16:creationId xmlns:a16="http://schemas.microsoft.com/office/drawing/2014/main" id="{191C1EAB-9958-0C72-067A-A341E4FC2FC4}"/>
              </a:ext>
            </a:extLst>
          </p:cNvPr>
          <p:cNvSpPr/>
          <p:nvPr/>
        </p:nvSpPr>
        <p:spPr>
          <a:xfrm>
            <a:off x="9014938" y="1302610"/>
            <a:ext cx="394093" cy="353684"/>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A918F0DB-574E-2583-7B9A-033ECA9F9DDA}"/>
              </a:ext>
            </a:extLst>
          </p:cNvPr>
          <p:cNvSpPr/>
          <p:nvPr/>
        </p:nvSpPr>
        <p:spPr>
          <a:xfrm>
            <a:off x="2281512" y="3656118"/>
            <a:ext cx="394093" cy="353684"/>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57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C84D2AEB-3286-1087-C011-094C82C15F39}"/>
              </a:ext>
            </a:extLst>
          </p:cNvPr>
          <p:cNvSpPr>
            <a:spLocks noGrp="1"/>
          </p:cNvSpPr>
          <p:nvPr>
            <p:ph type="body" sz="half" idx="2"/>
          </p:nvPr>
        </p:nvSpPr>
        <p:spPr>
          <a:xfrm>
            <a:off x="672757" y="1031632"/>
            <a:ext cx="4011084" cy="4426502"/>
          </a:xfrm>
        </p:spPr>
        <p:txBody>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sz="3600" b="1" dirty="0"/>
              <a:t>Questions</a:t>
            </a:r>
          </a:p>
        </p:txBody>
      </p:sp>
      <p:pic>
        <p:nvPicPr>
          <p:cNvPr id="5" name="Content Placeholder 4" descr="Cup of coffee 3D pattern">
            <a:extLst>
              <a:ext uri="{FF2B5EF4-FFF2-40B4-BE49-F238E27FC236}">
                <a16:creationId xmlns:a16="http://schemas.microsoft.com/office/drawing/2014/main" id="{1A2CD127-9B4A-484B-8933-2421BBABCBC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p:blipFill>
        <p:spPr>
          <a:xfrm>
            <a:off x="6245260" y="543441"/>
            <a:ext cx="3931751" cy="4914691"/>
          </a:xfrm>
          <a:noFill/>
        </p:spPr>
      </p:pic>
    </p:spTree>
    <p:extLst>
      <p:ext uri="{BB962C8B-B14F-4D97-AF65-F5344CB8AC3E}">
        <p14:creationId xmlns:p14="http://schemas.microsoft.com/office/powerpoint/2010/main" val="261972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81C9D-EB27-E4D5-BBF5-99FA341F56A2}"/>
              </a:ext>
            </a:extLst>
          </p:cNvPr>
          <p:cNvSpPr>
            <a:spLocks noGrp="1"/>
          </p:cNvSpPr>
          <p:nvPr>
            <p:ph type="title"/>
          </p:nvPr>
        </p:nvSpPr>
        <p:spPr>
          <a:xfrm>
            <a:off x="609600" y="274639"/>
            <a:ext cx="10972800" cy="1143000"/>
          </a:xfrm>
        </p:spPr>
        <p:txBody>
          <a:bodyPr anchor="ctr">
            <a:normAutofit/>
          </a:bodyPr>
          <a:lstStyle/>
          <a:p>
            <a:r>
              <a:rPr lang="en-US"/>
              <a:t>Agenda</a:t>
            </a:r>
          </a:p>
        </p:txBody>
      </p:sp>
      <p:sp>
        <p:nvSpPr>
          <p:cNvPr id="2" name="Content Placeholder 1">
            <a:extLst>
              <a:ext uri="{FF2B5EF4-FFF2-40B4-BE49-F238E27FC236}">
                <a16:creationId xmlns:a16="http://schemas.microsoft.com/office/drawing/2014/main" id="{FCFA3C64-CA9D-28CD-113F-90A53CACA297}"/>
              </a:ext>
            </a:extLst>
          </p:cNvPr>
          <p:cNvSpPr>
            <a:spLocks noGrp="1"/>
          </p:cNvSpPr>
          <p:nvPr>
            <p:ph sz="half" idx="1"/>
          </p:nvPr>
        </p:nvSpPr>
        <p:spPr>
          <a:xfrm>
            <a:off x="609600" y="1600202"/>
            <a:ext cx="5384800" cy="3849969"/>
          </a:xfrm>
        </p:spPr>
        <p:txBody>
          <a:bodyPr>
            <a:normAutofit/>
          </a:bodyPr>
          <a:lstStyle/>
          <a:p>
            <a:pPr>
              <a:lnSpc>
                <a:spcPct val="150000"/>
              </a:lnSpc>
            </a:pPr>
            <a:r>
              <a:rPr lang="en-CA"/>
              <a:t>Background</a:t>
            </a:r>
          </a:p>
          <a:p>
            <a:pPr>
              <a:lnSpc>
                <a:spcPct val="150000"/>
              </a:lnSpc>
            </a:pPr>
            <a:r>
              <a:rPr lang="en-CA"/>
              <a:t>Development of the Current 10-Year Plan</a:t>
            </a:r>
          </a:p>
          <a:p>
            <a:pPr>
              <a:lnSpc>
                <a:spcPct val="150000"/>
              </a:lnSpc>
            </a:pPr>
            <a:r>
              <a:rPr lang="en-CA"/>
              <a:t>Current 10-Year Plan</a:t>
            </a:r>
          </a:p>
          <a:p>
            <a:pPr>
              <a:lnSpc>
                <a:spcPct val="150000"/>
              </a:lnSpc>
            </a:pPr>
            <a:r>
              <a:rPr lang="en-CA"/>
              <a:t>Goals &amp; Objectives</a:t>
            </a:r>
          </a:p>
          <a:p>
            <a:pPr>
              <a:lnSpc>
                <a:spcPct val="150000"/>
              </a:lnSpc>
            </a:pPr>
            <a:r>
              <a:rPr lang="en-CA"/>
              <a:t>Targets</a:t>
            </a:r>
          </a:p>
          <a:p>
            <a:pPr>
              <a:lnSpc>
                <a:spcPct val="150000"/>
              </a:lnSpc>
            </a:pPr>
            <a:r>
              <a:rPr lang="en-CA"/>
              <a:t>Strategies </a:t>
            </a:r>
          </a:p>
          <a:p>
            <a:pPr>
              <a:lnSpc>
                <a:spcPct val="150000"/>
              </a:lnSpc>
            </a:pPr>
            <a:r>
              <a:rPr lang="en-CA"/>
              <a:t>Tactics &amp; Actions</a:t>
            </a:r>
          </a:p>
          <a:p>
            <a:pPr>
              <a:lnSpc>
                <a:spcPct val="150000"/>
              </a:lnSpc>
            </a:pPr>
            <a:r>
              <a:rPr lang="en-CA"/>
              <a:t>Reporting on Progress</a:t>
            </a:r>
            <a:endParaRPr lang="en-US"/>
          </a:p>
        </p:txBody>
      </p:sp>
      <p:pic>
        <p:nvPicPr>
          <p:cNvPr id="1026" name="Picture 2" descr="Rideau canal during dusk">
            <a:extLst>
              <a:ext uri="{FF2B5EF4-FFF2-40B4-BE49-F238E27FC236}">
                <a16:creationId xmlns:a16="http://schemas.microsoft.com/office/drawing/2014/main" id="{4C0B843B-83B9-06E9-4489-25A5BD650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968" y="842715"/>
            <a:ext cx="6130424" cy="445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51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0A2B93-F2A5-251A-0556-6D3CD86CF84A}"/>
              </a:ext>
            </a:extLst>
          </p:cNvPr>
          <p:cNvSpPr>
            <a:spLocks noGrp="1"/>
          </p:cNvSpPr>
          <p:nvPr>
            <p:ph type="title"/>
          </p:nvPr>
        </p:nvSpPr>
        <p:spPr>
          <a:xfrm>
            <a:off x="609600" y="274639"/>
            <a:ext cx="10972800" cy="1143000"/>
          </a:xfrm>
        </p:spPr>
        <p:txBody>
          <a:bodyPr anchor="ctr">
            <a:normAutofit/>
          </a:bodyPr>
          <a:lstStyle/>
          <a:p>
            <a:r>
              <a:rPr lang="en-CA"/>
              <a:t>Background</a:t>
            </a:r>
            <a:endParaRPr lang="en-US"/>
          </a:p>
        </p:txBody>
      </p:sp>
      <p:sp>
        <p:nvSpPr>
          <p:cNvPr id="2" name="Content Placeholder 1">
            <a:extLst>
              <a:ext uri="{FF2B5EF4-FFF2-40B4-BE49-F238E27FC236}">
                <a16:creationId xmlns:a16="http://schemas.microsoft.com/office/drawing/2014/main" id="{0D7CFD8A-6383-7000-3533-3C9791E54C5B}"/>
              </a:ext>
            </a:extLst>
          </p:cNvPr>
          <p:cNvSpPr>
            <a:spLocks noGrp="1"/>
          </p:cNvSpPr>
          <p:nvPr>
            <p:ph sz="half" idx="1"/>
          </p:nvPr>
        </p:nvSpPr>
        <p:spPr>
          <a:xfrm>
            <a:off x="609600" y="1600202"/>
            <a:ext cx="5384800" cy="3849969"/>
          </a:xfrm>
        </p:spPr>
        <p:txBody>
          <a:bodyPr>
            <a:normAutofit/>
          </a:bodyPr>
          <a:lstStyle/>
          <a:p>
            <a:pPr>
              <a:lnSpc>
                <a:spcPct val="90000"/>
              </a:lnSpc>
            </a:pPr>
            <a:r>
              <a:rPr lang="en-CA" sz="1700"/>
              <a:t>Every municipality in Ontario is required to have a 10-Year Housing and Homelessness Plan (10-Year Plan)</a:t>
            </a:r>
          </a:p>
          <a:p>
            <a:pPr marL="0" indent="0">
              <a:lnSpc>
                <a:spcPct val="90000"/>
              </a:lnSpc>
              <a:buNone/>
            </a:pPr>
            <a:endParaRPr lang="en-CA" sz="1700"/>
          </a:p>
          <a:p>
            <a:pPr>
              <a:lnSpc>
                <a:spcPct val="90000"/>
              </a:lnSpc>
            </a:pPr>
            <a:r>
              <a:rPr lang="en-CA" sz="1700"/>
              <a:t>10-Year Plans guide efforts to address local housing and homelessness needs</a:t>
            </a:r>
          </a:p>
          <a:p>
            <a:pPr>
              <a:lnSpc>
                <a:spcPct val="90000"/>
              </a:lnSpc>
            </a:pPr>
            <a:endParaRPr lang="en-CA" sz="1700"/>
          </a:p>
          <a:p>
            <a:pPr>
              <a:lnSpc>
                <a:spcPct val="90000"/>
              </a:lnSpc>
            </a:pPr>
            <a:r>
              <a:rPr lang="en-CA" sz="1700"/>
              <a:t>Plans must be 10 years in length, updated every 5-years, and include:</a:t>
            </a:r>
          </a:p>
          <a:p>
            <a:pPr lvl="1">
              <a:lnSpc>
                <a:spcPct val="90000"/>
              </a:lnSpc>
            </a:pPr>
            <a:r>
              <a:rPr lang="en-CA" sz="1700"/>
              <a:t>Housing Needs Assessment</a:t>
            </a:r>
          </a:p>
          <a:p>
            <a:pPr lvl="1">
              <a:lnSpc>
                <a:spcPct val="90000"/>
              </a:lnSpc>
            </a:pPr>
            <a:r>
              <a:rPr lang="en-CA" sz="1700"/>
              <a:t>Objectives</a:t>
            </a:r>
          </a:p>
          <a:p>
            <a:pPr lvl="1">
              <a:lnSpc>
                <a:spcPct val="90000"/>
              </a:lnSpc>
            </a:pPr>
            <a:r>
              <a:rPr lang="en-CA" sz="1700"/>
              <a:t>Targets</a:t>
            </a:r>
          </a:p>
          <a:p>
            <a:pPr lvl="1">
              <a:lnSpc>
                <a:spcPct val="90000"/>
              </a:lnSpc>
            </a:pPr>
            <a:r>
              <a:rPr lang="en-CA" sz="1700"/>
              <a:t>Measures</a:t>
            </a:r>
          </a:p>
          <a:p>
            <a:pPr lvl="1">
              <a:lnSpc>
                <a:spcPct val="90000"/>
              </a:lnSpc>
            </a:pPr>
            <a:r>
              <a:rPr lang="en-CA" sz="1700"/>
              <a:t>How progress will be measured</a:t>
            </a:r>
          </a:p>
          <a:p>
            <a:pPr marL="609585" lvl="1" indent="0">
              <a:lnSpc>
                <a:spcPct val="90000"/>
              </a:lnSpc>
              <a:buNone/>
            </a:pPr>
            <a:endParaRPr lang="en-CA" sz="1700"/>
          </a:p>
        </p:txBody>
      </p:sp>
      <p:pic>
        <p:nvPicPr>
          <p:cNvPr id="5" name="Picture 4" descr="A group of houses in a neighborhood&#10;&#10;AI-generated content may be incorrect.">
            <a:extLst>
              <a:ext uri="{FF2B5EF4-FFF2-40B4-BE49-F238E27FC236}">
                <a16:creationId xmlns:a16="http://schemas.microsoft.com/office/drawing/2014/main" id="{5C8230B4-17BA-300D-56AB-34C18C4D49B5}"/>
              </a:ext>
            </a:extLst>
          </p:cNvPr>
          <p:cNvPicPr>
            <a:picLocks noChangeAspect="1"/>
          </p:cNvPicPr>
          <p:nvPr/>
        </p:nvPicPr>
        <p:blipFill>
          <a:blip r:embed="rId3">
            <a:extLst>
              <a:ext uri="{28A0092B-C50C-407E-A947-70E740481C1C}">
                <a14:useLocalDpi xmlns:a14="http://schemas.microsoft.com/office/drawing/2010/main" val="0"/>
              </a:ext>
            </a:extLst>
          </a:blip>
          <a:srcRect t="1722"/>
          <a:stretch/>
        </p:blipFill>
        <p:spPr>
          <a:xfrm>
            <a:off x="6197600" y="1600202"/>
            <a:ext cx="5384800" cy="3849969"/>
          </a:xfrm>
          <a:prstGeom prst="rect">
            <a:avLst/>
          </a:prstGeom>
          <a:noFill/>
        </p:spPr>
      </p:pic>
    </p:spTree>
    <p:extLst>
      <p:ext uri="{BB962C8B-B14F-4D97-AF65-F5344CB8AC3E}">
        <p14:creationId xmlns:p14="http://schemas.microsoft.com/office/powerpoint/2010/main" val="54073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A82FE-B3AB-BD6A-BF42-CC2E4E7CAD3B}"/>
              </a:ext>
            </a:extLst>
          </p:cNvPr>
          <p:cNvPicPr>
            <a:picLocks noChangeAspect="1"/>
          </p:cNvPicPr>
          <p:nvPr/>
        </p:nvPicPr>
        <p:blipFill>
          <a:blip r:embed="rId3"/>
          <a:stretch>
            <a:fillRect/>
          </a:stretch>
        </p:blipFill>
        <p:spPr>
          <a:xfrm>
            <a:off x="5185231" y="2155113"/>
            <a:ext cx="3272235" cy="2547773"/>
          </a:xfrm>
          <a:prstGeom prst="rect">
            <a:avLst/>
          </a:prstGeom>
        </p:spPr>
      </p:pic>
      <p:sp>
        <p:nvSpPr>
          <p:cNvPr id="2" name="Content Placeholder 1">
            <a:extLst>
              <a:ext uri="{FF2B5EF4-FFF2-40B4-BE49-F238E27FC236}">
                <a16:creationId xmlns:a16="http://schemas.microsoft.com/office/drawing/2014/main" id="{DA53E7E0-3C99-B14C-97DC-F94E2250021F}"/>
              </a:ext>
            </a:extLst>
          </p:cNvPr>
          <p:cNvSpPr>
            <a:spLocks noGrp="1"/>
          </p:cNvSpPr>
          <p:nvPr>
            <p:ph idx="1"/>
          </p:nvPr>
        </p:nvSpPr>
        <p:spPr>
          <a:xfrm>
            <a:off x="609600" y="1600202"/>
            <a:ext cx="4575631" cy="3873597"/>
          </a:xfrm>
        </p:spPr>
        <p:txBody>
          <a:bodyPr/>
          <a:lstStyle/>
          <a:p>
            <a:r>
              <a:rPr lang="en-CA" dirty="0"/>
              <a:t>Shared Responsibility:</a:t>
            </a:r>
          </a:p>
          <a:p>
            <a:pPr lvl="1">
              <a:buFont typeface="Courier New" panose="02070309020205020404" pitchFamily="49" charset="0"/>
              <a:buChar char="o"/>
            </a:pPr>
            <a:r>
              <a:rPr lang="en-CA" dirty="0"/>
              <a:t>Housing &amp; Homelessness Services, CSSD</a:t>
            </a:r>
          </a:p>
          <a:p>
            <a:pPr lvl="1">
              <a:buFont typeface="Courier New" panose="02070309020205020404" pitchFamily="49" charset="0"/>
              <a:buChar char="o"/>
            </a:pPr>
            <a:r>
              <a:rPr lang="en-CA" dirty="0"/>
              <a:t>Housing Solutions &amp; Investments, SI</a:t>
            </a:r>
          </a:p>
          <a:p>
            <a:r>
              <a:rPr lang="en-CA" dirty="0"/>
              <a:t>Service Manager, Provincial Housing Services Act</a:t>
            </a:r>
          </a:p>
          <a:p>
            <a:r>
              <a:rPr lang="en-CA" dirty="0"/>
              <a:t>Community Entity, Federal Reaching Home</a:t>
            </a:r>
          </a:p>
          <a:p>
            <a:r>
              <a:rPr lang="en-US" dirty="0"/>
              <a:t>Other long term City strategies </a:t>
            </a:r>
          </a:p>
        </p:txBody>
      </p:sp>
      <p:sp>
        <p:nvSpPr>
          <p:cNvPr id="3" name="Title 2">
            <a:extLst>
              <a:ext uri="{FF2B5EF4-FFF2-40B4-BE49-F238E27FC236}">
                <a16:creationId xmlns:a16="http://schemas.microsoft.com/office/drawing/2014/main" id="{8A9D6176-A70D-394A-B1F4-180FC2258E64}"/>
              </a:ext>
            </a:extLst>
          </p:cNvPr>
          <p:cNvSpPr>
            <a:spLocks noGrp="1"/>
          </p:cNvSpPr>
          <p:nvPr>
            <p:ph type="title"/>
          </p:nvPr>
        </p:nvSpPr>
        <p:spPr/>
        <p:txBody>
          <a:bodyPr/>
          <a:lstStyle/>
          <a:p>
            <a:r>
              <a:rPr lang="fr-CA" dirty="0"/>
              <a:t>City of Ottawa </a:t>
            </a:r>
            <a:r>
              <a:rPr lang="fr-CA" dirty="0" err="1"/>
              <a:t>Role</a:t>
            </a:r>
            <a:r>
              <a:rPr lang="fr-CA" dirty="0"/>
              <a:t> &amp; </a:t>
            </a:r>
            <a:r>
              <a:rPr lang="fr-CA" dirty="0" err="1"/>
              <a:t>Context</a:t>
            </a:r>
            <a:endParaRPr lang="en-US" dirty="0"/>
          </a:p>
        </p:txBody>
      </p:sp>
      <p:pic>
        <p:nvPicPr>
          <p:cNvPr id="5" name="Picture 4">
            <a:extLst>
              <a:ext uri="{FF2B5EF4-FFF2-40B4-BE49-F238E27FC236}">
                <a16:creationId xmlns:a16="http://schemas.microsoft.com/office/drawing/2014/main" id="{883FA19E-ABAB-A01E-E693-6874CB8B8A63}"/>
              </a:ext>
            </a:extLst>
          </p:cNvPr>
          <p:cNvPicPr>
            <a:picLocks noChangeAspect="1"/>
          </p:cNvPicPr>
          <p:nvPr/>
        </p:nvPicPr>
        <p:blipFill>
          <a:blip r:embed="rId4"/>
          <a:stretch>
            <a:fillRect/>
          </a:stretch>
        </p:blipFill>
        <p:spPr>
          <a:xfrm>
            <a:off x="8642888" y="1040908"/>
            <a:ext cx="3549112" cy="2503537"/>
          </a:xfrm>
          <a:prstGeom prst="rect">
            <a:avLst/>
          </a:prstGeom>
        </p:spPr>
      </p:pic>
      <p:pic>
        <p:nvPicPr>
          <p:cNvPr id="6" name="Picture 5">
            <a:extLst>
              <a:ext uri="{FF2B5EF4-FFF2-40B4-BE49-F238E27FC236}">
                <a16:creationId xmlns:a16="http://schemas.microsoft.com/office/drawing/2014/main" id="{15065C16-2CA0-F690-B0FB-F3458FAED174}"/>
              </a:ext>
            </a:extLst>
          </p:cNvPr>
          <p:cNvPicPr>
            <a:picLocks noChangeAspect="1"/>
          </p:cNvPicPr>
          <p:nvPr/>
        </p:nvPicPr>
        <p:blipFill>
          <a:blip r:embed="rId5"/>
          <a:stretch>
            <a:fillRect/>
          </a:stretch>
        </p:blipFill>
        <p:spPr>
          <a:xfrm>
            <a:off x="8642888" y="3607016"/>
            <a:ext cx="3575267" cy="2628679"/>
          </a:xfrm>
          <a:prstGeom prst="rect">
            <a:avLst/>
          </a:prstGeom>
        </p:spPr>
      </p:pic>
    </p:spTree>
    <p:extLst>
      <p:ext uri="{BB962C8B-B14F-4D97-AF65-F5344CB8AC3E}">
        <p14:creationId xmlns:p14="http://schemas.microsoft.com/office/powerpoint/2010/main" val="357863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D2EFF3-13FB-94C9-D69B-160B0A4D4D17}"/>
              </a:ext>
            </a:extLst>
          </p:cNvPr>
          <p:cNvSpPr>
            <a:spLocks noGrp="1"/>
          </p:cNvSpPr>
          <p:nvPr>
            <p:ph type="title"/>
          </p:nvPr>
        </p:nvSpPr>
        <p:spPr/>
        <p:txBody>
          <a:bodyPr/>
          <a:lstStyle/>
          <a:p>
            <a:r>
              <a:rPr lang="en-CA" dirty="0"/>
              <a:t>City of Ottawa Strategic Plan 	2023-2026</a:t>
            </a:r>
            <a:endParaRPr lang="en-US" dirty="0"/>
          </a:p>
        </p:txBody>
      </p:sp>
      <p:pic>
        <p:nvPicPr>
          <p:cNvPr id="4" name="Picture 3">
            <a:extLst>
              <a:ext uri="{FF2B5EF4-FFF2-40B4-BE49-F238E27FC236}">
                <a16:creationId xmlns:a16="http://schemas.microsoft.com/office/drawing/2014/main" id="{10E7130C-AB99-9155-9FF4-D24023AC3015}"/>
              </a:ext>
            </a:extLst>
          </p:cNvPr>
          <p:cNvPicPr>
            <a:picLocks noChangeAspect="1"/>
          </p:cNvPicPr>
          <p:nvPr/>
        </p:nvPicPr>
        <p:blipFill>
          <a:blip r:embed="rId3"/>
          <a:stretch>
            <a:fillRect/>
          </a:stretch>
        </p:blipFill>
        <p:spPr>
          <a:xfrm>
            <a:off x="2785600" y="1395128"/>
            <a:ext cx="6620799" cy="4067743"/>
          </a:xfrm>
          <a:prstGeom prst="rect">
            <a:avLst/>
          </a:prstGeom>
        </p:spPr>
      </p:pic>
      <p:sp>
        <p:nvSpPr>
          <p:cNvPr id="6" name="Star: 5 Points 5">
            <a:extLst>
              <a:ext uri="{FF2B5EF4-FFF2-40B4-BE49-F238E27FC236}">
                <a16:creationId xmlns:a16="http://schemas.microsoft.com/office/drawing/2014/main" id="{702F85DF-4282-EA5E-B46C-253339B6784A}"/>
              </a:ext>
            </a:extLst>
          </p:cNvPr>
          <p:cNvSpPr/>
          <p:nvPr/>
        </p:nvSpPr>
        <p:spPr>
          <a:xfrm>
            <a:off x="2785600" y="1930399"/>
            <a:ext cx="435428" cy="435429"/>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98987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BAF4CB-9C04-7195-3770-DB06F9F27E42}"/>
              </a:ext>
            </a:extLst>
          </p:cNvPr>
          <p:cNvSpPr>
            <a:spLocks noGrp="1"/>
          </p:cNvSpPr>
          <p:nvPr>
            <p:ph type="title"/>
          </p:nvPr>
        </p:nvSpPr>
        <p:spPr>
          <a:xfrm>
            <a:off x="609600" y="274639"/>
            <a:ext cx="10972800" cy="1143000"/>
          </a:xfrm>
        </p:spPr>
        <p:txBody>
          <a:bodyPr anchor="ctr">
            <a:normAutofit/>
          </a:bodyPr>
          <a:lstStyle/>
          <a:p>
            <a:r>
              <a:rPr lang="en-CA" dirty="0"/>
              <a:t>City of Ottawa Strategic Plan</a:t>
            </a:r>
            <a:endParaRPr lang="en-US" dirty="0"/>
          </a:p>
        </p:txBody>
      </p:sp>
      <p:sp>
        <p:nvSpPr>
          <p:cNvPr id="8" name="Content Placeholder 7">
            <a:extLst>
              <a:ext uri="{FF2B5EF4-FFF2-40B4-BE49-F238E27FC236}">
                <a16:creationId xmlns:a16="http://schemas.microsoft.com/office/drawing/2014/main" id="{5E288A1F-CF23-ED4C-A2CE-E14D169C0866}"/>
              </a:ext>
            </a:extLst>
          </p:cNvPr>
          <p:cNvSpPr>
            <a:spLocks noGrp="1"/>
          </p:cNvSpPr>
          <p:nvPr>
            <p:ph sz="half" idx="1"/>
          </p:nvPr>
        </p:nvSpPr>
        <p:spPr>
          <a:xfrm>
            <a:off x="609600" y="1600202"/>
            <a:ext cx="5384800" cy="3849969"/>
          </a:xfrm>
        </p:spPr>
        <p:txBody>
          <a:bodyPr>
            <a:normAutofit/>
          </a:bodyPr>
          <a:lstStyle/>
          <a:p>
            <a:r>
              <a:rPr lang="en-CA" dirty="0"/>
              <a:t>Objective 1: Increase housing options including below market and deeply affordable near transit, leverage City land and seek sustainable funding</a:t>
            </a:r>
          </a:p>
          <a:p>
            <a:pPr marL="0" indent="0">
              <a:buNone/>
            </a:pPr>
            <a:endParaRPr lang="en-CA" dirty="0"/>
          </a:p>
          <a:p>
            <a:r>
              <a:rPr lang="en-CA" dirty="0"/>
              <a:t>Objective 2: Support increased housing supply and intensification</a:t>
            </a:r>
          </a:p>
          <a:p>
            <a:pPr marL="0" indent="0">
              <a:buNone/>
            </a:pPr>
            <a:endParaRPr lang="en-CA" dirty="0"/>
          </a:p>
          <a:p>
            <a:r>
              <a:rPr lang="en-CA" dirty="0"/>
              <a:t>Objective 3: Create and advance along a clear path to eliminate chronic homelessness</a:t>
            </a:r>
          </a:p>
          <a:p>
            <a:pPr marL="0" indent="0">
              <a:buNone/>
            </a:pPr>
            <a:endParaRPr lang="en-CA" dirty="0"/>
          </a:p>
          <a:p>
            <a:pPr marL="0" indent="0">
              <a:buNone/>
            </a:pPr>
            <a:endParaRPr lang="en-CA"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29FC5852-83BE-C8DE-BBCC-449EBA9F5D5E}"/>
              </a:ext>
            </a:extLst>
          </p:cNvPr>
          <p:cNvPicPr>
            <a:picLocks noChangeAspect="1"/>
          </p:cNvPicPr>
          <p:nvPr/>
        </p:nvPicPr>
        <p:blipFill>
          <a:blip r:embed="rId3"/>
          <a:srcRect t="18858" b="25016"/>
          <a:stretch/>
        </p:blipFill>
        <p:spPr>
          <a:xfrm>
            <a:off x="6197600" y="1600202"/>
            <a:ext cx="5384800" cy="3849969"/>
          </a:xfrm>
          <a:prstGeom prst="rect">
            <a:avLst/>
          </a:prstGeom>
          <a:noFill/>
        </p:spPr>
      </p:pic>
    </p:spTree>
    <p:extLst>
      <p:ext uri="{BB962C8B-B14F-4D97-AF65-F5344CB8AC3E}">
        <p14:creationId xmlns:p14="http://schemas.microsoft.com/office/powerpoint/2010/main" val="357106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8D8728-6F40-E5D4-B337-9EF6A07651E7}"/>
              </a:ext>
            </a:extLst>
          </p:cNvPr>
          <p:cNvSpPr>
            <a:spLocks noGrp="1"/>
          </p:cNvSpPr>
          <p:nvPr>
            <p:ph type="title"/>
          </p:nvPr>
        </p:nvSpPr>
        <p:spPr>
          <a:xfrm>
            <a:off x="609600" y="274639"/>
            <a:ext cx="10972800" cy="1143000"/>
          </a:xfrm>
        </p:spPr>
        <p:txBody>
          <a:bodyPr anchor="ctr">
            <a:normAutofit/>
          </a:bodyPr>
          <a:lstStyle/>
          <a:p>
            <a:r>
              <a:rPr lang="en-CA"/>
              <a:t>Development of the Current 10-Year Plan</a:t>
            </a:r>
            <a:endParaRPr lang="en-US"/>
          </a:p>
        </p:txBody>
      </p:sp>
      <p:sp>
        <p:nvSpPr>
          <p:cNvPr id="6" name="Content Placeholder 5">
            <a:extLst>
              <a:ext uri="{FF2B5EF4-FFF2-40B4-BE49-F238E27FC236}">
                <a16:creationId xmlns:a16="http://schemas.microsoft.com/office/drawing/2014/main" id="{0E4FBD57-1E37-3C26-4968-96D02BABFD56}"/>
              </a:ext>
            </a:extLst>
          </p:cNvPr>
          <p:cNvSpPr>
            <a:spLocks noGrp="1"/>
          </p:cNvSpPr>
          <p:nvPr>
            <p:ph sz="half" idx="1"/>
          </p:nvPr>
        </p:nvSpPr>
        <p:spPr>
          <a:xfrm>
            <a:off x="609600" y="1600202"/>
            <a:ext cx="5384800" cy="3849969"/>
          </a:xfrm>
        </p:spPr>
        <p:txBody>
          <a:bodyPr vert="horz" lIns="91440" tIns="45720" rIns="91440" bIns="45720" rtlCol="0" anchor="t">
            <a:normAutofit/>
          </a:bodyPr>
          <a:lstStyle/>
          <a:p>
            <a:pPr marL="456565" indent="-456565">
              <a:lnSpc>
                <a:spcPct val="90000"/>
              </a:lnSpc>
            </a:pPr>
            <a:r>
              <a:rPr lang="en-CA" dirty="0"/>
              <a:t>2020 refresh completed in partnership with the Housing Systems Working Group and the housing and homelessness sector</a:t>
            </a:r>
            <a:endParaRPr lang="en-US">
              <a:cs typeface="Arial"/>
            </a:endParaRPr>
          </a:p>
          <a:p>
            <a:pPr marL="0" indent="0">
              <a:lnSpc>
                <a:spcPct val="90000"/>
              </a:lnSpc>
              <a:buNone/>
            </a:pPr>
            <a:endParaRPr lang="en-CA" dirty="0">
              <a:cs typeface="Arial"/>
            </a:endParaRPr>
          </a:p>
          <a:p>
            <a:pPr marL="456565" indent="-456565">
              <a:lnSpc>
                <a:spcPct val="90000"/>
              </a:lnSpc>
            </a:pPr>
            <a:r>
              <a:rPr lang="en-CA" dirty="0"/>
              <a:t>Consultation included in-person focus groups with a broad cross section of partners, stakeholders, academics, advocates, the public and people with lived experience of poverty, housing insecurity and homelessness</a:t>
            </a:r>
            <a:endParaRPr lang="en-CA" dirty="0">
              <a:cs typeface="Arial"/>
            </a:endParaRPr>
          </a:p>
          <a:p>
            <a:pPr marL="456565" indent="-456565">
              <a:lnSpc>
                <a:spcPct val="90000"/>
              </a:lnSpc>
            </a:pPr>
            <a:endParaRPr lang="en-CA" dirty="0">
              <a:cs typeface="Arial"/>
            </a:endParaRPr>
          </a:p>
          <a:p>
            <a:pPr marL="456565" indent="-456565">
              <a:lnSpc>
                <a:spcPct val="90000"/>
              </a:lnSpc>
            </a:pPr>
            <a:r>
              <a:rPr lang="en-CA" dirty="0"/>
              <a:t>Engage Ottawa page solicited feedback from the public and complemented in-person consultations</a:t>
            </a:r>
            <a:endParaRPr lang="en-US" dirty="0">
              <a:cs typeface="Arial"/>
            </a:endParaRPr>
          </a:p>
        </p:txBody>
      </p:sp>
      <p:pic>
        <p:nvPicPr>
          <p:cNvPr id="8" name="Picture 7" descr="Paint tubes rainbow">
            <a:extLst>
              <a:ext uri="{FF2B5EF4-FFF2-40B4-BE49-F238E27FC236}">
                <a16:creationId xmlns:a16="http://schemas.microsoft.com/office/drawing/2014/main" id="{16668CC3-7553-0431-5CA6-130D52A5CE99}"/>
              </a:ext>
            </a:extLst>
          </p:cNvPr>
          <p:cNvPicPr>
            <a:picLocks noChangeAspect="1"/>
          </p:cNvPicPr>
          <p:nvPr/>
        </p:nvPicPr>
        <p:blipFill>
          <a:blip r:embed="rId3">
            <a:extLst>
              <a:ext uri="{28A0092B-C50C-407E-A947-70E740481C1C}">
                <a14:useLocalDpi xmlns:a14="http://schemas.microsoft.com/office/drawing/2010/main" val="0"/>
              </a:ext>
            </a:extLst>
          </a:blip>
          <a:srcRect l="4192"/>
          <a:stretch/>
        </p:blipFill>
        <p:spPr>
          <a:xfrm>
            <a:off x="6197600" y="1600202"/>
            <a:ext cx="5384800" cy="3849969"/>
          </a:xfrm>
          <a:prstGeom prst="rect">
            <a:avLst/>
          </a:prstGeom>
          <a:noFill/>
        </p:spPr>
      </p:pic>
    </p:spTree>
    <p:extLst>
      <p:ext uri="{BB962C8B-B14F-4D97-AF65-F5344CB8AC3E}">
        <p14:creationId xmlns:p14="http://schemas.microsoft.com/office/powerpoint/2010/main" val="216499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81C9D-EB27-E4D5-BBF5-99FA341F56A2}"/>
              </a:ext>
            </a:extLst>
          </p:cNvPr>
          <p:cNvSpPr>
            <a:spLocks noGrp="1"/>
          </p:cNvSpPr>
          <p:nvPr>
            <p:ph type="title"/>
          </p:nvPr>
        </p:nvSpPr>
        <p:spPr>
          <a:xfrm>
            <a:off x="568325" y="274639"/>
            <a:ext cx="11306175" cy="1143000"/>
          </a:xfrm>
        </p:spPr>
        <p:txBody>
          <a:bodyPr>
            <a:normAutofit/>
          </a:bodyPr>
          <a:lstStyle/>
          <a:p>
            <a:r>
              <a:rPr lang="en-US">
                <a:cs typeface="Arial"/>
                <a:hlinkClick r:id="rId3"/>
              </a:rPr>
              <a:t>Current 10-Year Plan (2020-2030)</a:t>
            </a:r>
            <a:endParaRPr lang="en-US"/>
          </a:p>
        </p:txBody>
      </p:sp>
      <p:sp>
        <p:nvSpPr>
          <p:cNvPr id="5" name="Content Placeholder 4">
            <a:extLst>
              <a:ext uri="{FF2B5EF4-FFF2-40B4-BE49-F238E27FC236}">
                <a16:creationId xmlns:a16="http://schemas.microsoft.com/office/drawing/2014/main" id="{D2C1DF40-04A8-A5C6-0E22-5C36A8A6E92C}"/>
              </a:ext>
            </a:extLst>
          </p:cNvPr>
          <p:cNvSpPr>
            <a:spLocks noGrp="1"/>
          </p:cNvSpPr>
          <p:nvPr>
            <p:ph sz="half" idx="1"/>
          </p:nvPr>
        </p:nvSpPr>
        <p:spPr/>
        <p:txBody>
          <a:bodyPr/>
          <a:lstStyle/>
          <a:p>
            <a:r>
              <a:rPr lang="en-CA"/>
              <a:t>Approved by Council July 15, 2020</a:t>
            </a:r>
          </a:p>
          <a:p>
            <a:endParaRPr lang="en-CA"/>
          </a:p>
          <a:p>
            <a:r>
              <a:rPr lang="en-CA"/>
              <a:t>147-page document organized into 3 parts</a:t>
            </a:r>
          </a:p>
          <a:p>
            <a:endParaRPr lang="en-CA"/>
          </a:p>
          <a:p>
            <a:r>
              <a:rPr lang="en-CA"/>
              <a:t>Annual progress reports</a:t>
            </a:r>
          </a:p>
          <a:p>
            <a:endParaRPr lang="en-CA"/>
          </a:p>
          <a:p>
            <a:endParaRPr lang="en-CA"/>
          </a:p>
          <a:p>
            <a:endParaRPr lang="en-US"/>
          </a:p>
        </p:txBody>
      </p:sp>
      <p:graphicFrame>
        <p:nvGraphicFramePr>
          <p:cNvPr id="4" name="Table 3">
            <a:extLst>
              <a:ext uri="{FF2B5EF4-FFF2-40B4-BE49-F238E27FC236}">
                <a16:creationId xmlns:a16="http://schemas.microsoft.com/office/drawing/2014/main" id="{7A2A219B-BA08-722F-5D1B-B0B51DF844C1}"/>
              </a:ext>
            </a:extLst>
          </p:cNvPr>
          <p:cNvGraphicFramePr>
            <a:graphicFrameLocks noGrp="1"/>
          </p:cNvGraphicFramePr>
          <p:nvPr>
            <p:extLst>
              <p:ext uri="{D42A27DB-BD31-4B8C-83A1-F6EECF244321}">
                <p14:modId xmlns:p14="http://schemas.microsoft.com/office/powerpoint/2010/main" val="2567772203"/>
              </p:ext>
            </p:extLst>
          </p:nvPr>
        </p:nvGraphicFramePr>
        <p:xfrm>
          <a:off x="5690937" y="1481813"/>
          <a:ext cx="6087312" cy="3775985"/>
        </p:xfrm>
        <a:graphic>
          <a:graphicData uri="http://schemas.openxmlformats.org/drawingml/2006/table">
            <a:tbl>
              <a:tblPr firstRow="1" bandRow="1">
                <a:tableStyleId>{5C22544A-7EE6-4342-B048-85BDC9FD1C3A}</a:tableStyleId>
              </a:tblPr>
              <a:tblGrid>
                <a:gridCol w="2029104">
                  <a:extLst>
                    <a:ext uri="{9D8B030D-6E8A-4147-A177-3AD203B41FA5}">
                      <a16:colId xmlns:a16="http://schemas.microsoft.com/office/drawing/2014/main" val="2504540771"/>
                    </a:ext>
                  </a:extLst>
                </a:gridCol>
                <a:gridCol w="2029104">
                  <a:extLst>
                    <a:ext uri="{9D8B030D-6E8A-4147-A177-3AD203B41FA5}">
                      <a16:colId xmlns:a16="http://schemas.microsoft.com/office/drawing/2014/main" val="1270677540"/>
                    </a:ext>
                  </a:extLst>
                </a:gridCol>
                <a:gridCol w="2029104">
                  <a:extLst>
                    <a:ext uri="{9D8B030D-6E8A-4147-A177-3AD203B41FA5}">
                      <a16:colId xmlns:a16="http://schemas.microsoft.com/office/drawing/2014/main" val="3443314195"/>
                    </a:ext>
                  </a:extLst>
                </a:gridCol>
              </a:tblGrid>
              <a:tr h="1289493">
                <a:tc>
                  <a:txBody>
                    <a:bodyPr/>
                    <a:lstStyle/>
                    <a:p>
                      <a:r>
                        <a:rPr lang="en-CA" sz="2000"/>
                        <a:t>Part 1: Where we are now</a:t>
                      </a:r>
                      <a:endParaRPr lang="en-US" sz="2000"/>
                    </a:p>
                  </a:txBody>
                  <a:tcPr/>
                </a:tc>
                <a:tc>
                  <a:txBody>
                    <a:bodyPr/>
                    <a:lstStyle/>
                    <a:p>
                      <a:r>
                        <a:rPr lang="en-CA" sz="2000"/>
                        <a:t>Part 2: Where we want to be</a:t>
                      </a:r>
                      <a:endParaRPr lang="en-US" sz="2000"/>
                    </a:p>
                  </a:txBody>
                  <a:tcPr/>
                </a:tc>
                <a:tc>
                  <a:txBody>
                    <a:bodyPr/>
                    <a:lstStyle/>
                    <a:p>
                      <a:r>
                        <a:rPr lang="en-CA" sz="2000"/>
                        <a:t>Part 3: How we’ll achieve our goals</a:t>
                      </a:r>
                      <a:endParaRPr lang="en-US" sz="2000"/>
                    </a:p>
                  </a:txBody>
                  <a:tcPr/>
                </a:tc>
                <a:extLst>
                  <a:ext uri="{0D108BD9-81ED-4DB2-BD59-A6C34878D82A}">
                    <a16:rowId xmlns:a16="http://schemas.microsoft.com/office/drawing/2014/main" val="3191840231"/>
                  </a:ext>
                </a:extLst>
              </a:tr>
              <a:tr h="495959">
                <a:tc>
                  <a:txBody>
                    <a:bodyPr/>
                    <a:lstStyle/>
                    <a:p>
                      <a:r>
                        <a:rPr lang="en-CA" sz="2000"/>
                        <a:t>Housing needs assessment</a:t>
                      </a:r>
                      <a:endParaRPr lang="en-US" sz="2000"/>
                    </a:p>
                  </a:txBody>
                  <a:tcPr/>
                </a:tc>
                <a:tc>
                  <a:txBody>
                    <a:bodyPr/>
                    <a:lstStyle/>
                    <a:p>
                      <a:r>
                        <a:rPr lang="en-CA" sz="2000"/>
                        <a:t>Goals</a:t>
                      </a:r>
                      <a:endParaRPr lang="en-US" sz="2000"/>
                    </a:p>
                  </a:txBody>
                  <a:tcPr/>
                </a:tc>
                <a:tc>
                  <a:txBody>
                    <a:bodyPr/>
                    <a:lstStyle/>
                    <a:p>
                      <a:r>
                        <a:rPr lang="en-CA" sz="2000"/>
                        <a:t>Strategies</a:t>
                      </a:r>
                      <a:endParaRPr lang="en-US" sz="2000"/>
                    </a:p>
                  </a:txBody>
                  <a:tcPr/>
                </a:tc>
                <a:extLst>
                  <a:ext uri="{0D108BD9-81ED-4DB2-BD59-A6C34878D82A}">
                    <a16:rowId xmlns:a16="http://schemas.microsoft.com/office/drawing/2014/main" val="1126062044"/>
                  </a:ext>
                </a:extLst>
              </a:tr>
              <a:tr h="892726">
                <a:tc>
                  <a:txBody>
                    <a:bodyPr/>
                    <a:lstStyle/>
                    <a:p>
                      <a:r>
                        <a:rPr lang="en-CA" sz="2000"/>
                        <a:t>Overview of housing system</a:t>
                      </a:r>
                      <a:endParaRPr lang="en-US" sz="2000"/>
                    </a:p>
                  </a:txBody>
                  <a:tcPr/>
                </a:tc>
                <a:tc>
                  <a:txBody>
                    <a:bodyPr/>
                    <a:lstStyle/>
                    <a:p>
                      <a:r>
                        <a:rPr lang="en-CA" sz="2000"/>
                        <a:t>Objectives</a:t>
                      </a:r>
                      <a:endParaRPr lang="en-US" sz="2000"/>
                    </a:p>
                  </a:txBody>
                  <a:tcPr/>
                </a:tc>
                <a:tc>
                  <a:txBody>
                    <a:bodyPr/>
                    <a:lstStyle/>
                    <a:p>
                      <a:r>
                        <a:rPr lang="en-CA" sz="2000"/>
                        <a:t>Tactics &amp; Actions</a:t>
                      </a:r>
                      <a:endParaRPr lang="en-US" sz="2000"/>
                    </a:p>
                  </a:txBody>
                  <a:tcPr/>
                </a:tc>
                <a:extLst>
                  <a:ext uri="{0D108BD9-81ED-4DB2-BD59-A6C34878D82A}">
                    <a16:rowId xmlns:a16="http://schemas.microsoft.com/office/drawing/2014/main" val="296719978"/>
                  </a:ext>
                </a:extLst>
              </a:tr>
              <a:tr h="892726">
                <a:tc>
                  <a:txBody>
                    <a:bodyPr/>
                    <a:lstStyle/>
                    <a:p>
                      <a:r>
                        <a:rPr lang="en-CA" sz="2000"/>
                        <a:t>Definitions</a:t>
                      </a:r>
                      <a:endParaRPr lang="en-US" sz="2000"/>
                    </a:p>
                  </a:txBody>
                  <a:tcPr/>
                </a:tc>
                <a:tc>
                  <a:txBody>
                    <a:bodyPr/>
                    <a:lstStyle/>
                    <a:p>
                      <a:r>
                        <a:rPr lang="en-CA" sz="2000"/>
                        <a:t>Targets</a:t>
                      </a:r>
                      <a:endParaRPr lang="en-US" sz="2000"/>
                    </a:p>
                  </a:txBody>
                  <a:tcPr/>
                </a:tc>
                <a:tc>
                  <a:txBody>
                    <a:bodyPr/>
                    <a:lstStyle/>
                    <a:p>
                      <a:r>
                        <a:rPr lang="en-CA" sz="2000"/>
                        <a:t>Reporting on progress</a:t>
                      </a:r>
                      <a:endParaRPr lang="en-US" sz="2000"/>
                    </a:p>
                  </a:txBody>
                  <a:tcPr/>
                </a:tc>
                <a:extLst>
                  <a:ext uri="{0D108BD9-81ED-4DB2-BD59-A6C34878D82A}">
                    <a16:rowId xmlns:a16="http://schemas.microsoft.com/office/drawing/2014/main" val="1153481050"/>
                  </a:ext>
                </a:extLst>
              </a:tr>
            </a:tbl>
          </a:graphicData>
        </a:graphic>
      </p:graphicFrame>
    </p:spTree>
    <p:extLst>
      <p:ext uri="{BB962C8B-B14F-4D97-AF65-F5344CB8AC3E}">
        <p14:creationId xmlns:p14="http://schemas.microsoft.com/office/powerpoint/2010/main" val="299601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D6176-A70D-394A-B1F4-180FC2258E64}"/>
              </a:ext>
            </a:extLst>
          </p:cNvPr>
          <p:cNvSpPr>
            <a:spLocks noGrp="1"/>
          </p:cNvSpPr>
          <p:nvPr>
            <p:ph type="title"/>
          </p:nvPr>
        </p:nvSpPr>
        <p:spPr>
          <a:xfrm>
            <a:off x="609601" y="523631"/>
            <a:ext cx="11582399" cy="489438"/>
          </a:xfrm>
        </p:spPr>
        <p:txBody>
          <a:bodyPr anchor="b">
            <a:noAutofit/>
          </a:bodyPr>
          <a:lstStyle/>
          <a:p>
            <a:r>
              <a:rPr lang="fr-CA" sz="4000" b="0"/>
              <a:t>10-Year Plan Goals &amp; Objectives</a:t>
            </a:r>
            <a:endParaRPr lang="en-US" sz="4000" b="0"/>
          </a:p>
        </p:txBody>
      </p:sp>
      <p:pic>
        <p:nvPicPr>
          <p:cNvPr id="10" name="Picture 9" descr="A house shaped diagram with text&#10;&#10;AI-generated content may be incorrect.">
            <a:extLst>
              <a:ext uri="{FF2B5EF4-FFF2-40B4-BE49-F238E27FC236}">
                <a16:creationId xmlns:a16="http://schemas.microsoft.com/office/drawing/2014/main" id="{AD15814F-AE1C-2BA5-98BC-8F8FCFD88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222" y="1129015"/>
            <a:ext cx="5324678" cy="5728985"/>
          </a:xfrm>
          <a:prstGeom prst="rect">
            <a:avLst/>
          </a:prstGeom>
          <a:noFill/>
        </p:spPr>
      </p:pic>
      <p:sp>
        <p:nvSpPr>
          <p:cNvPr id="2" name="Content Placeholder 1">
            <a:extLst>
              <a:ext uri="{FF2B5EF4-FFF2-40B4-BE49-F238E27FC236}">
                <a16:creationId xmlns:a16="http://schemas.microsoft.com/office/drawing/2014/main" id="{DA53E7E0-3C99-B14C-97DC-F94E2250021F}"/>
              </a:ext>
            </a:extLst>
          </p:cNvPr>
          <p:cNvSpPr>
            <a:spLocks noGrp="1"/>
          </p:cNvSpPr>
          <p:nvPr>
            <p:ph type="body" sz="half" idx="2"/>
          </p:nvPr>
        </p:nvSpPr>
        <p:spPr>
          <a:xfrm>
            <a:off x="609602" y="1013070"/>
            <a:ext cx="4011084" cy="4445064"/>
          </a:xfrm>
        </p:spPr>
        <p:txBody>
          <a:bodyPr>
            <a:normAutofit/>
          </a:bodyPr>
          <a:lstStyle/>
          <a:p>
            <a:pPr marL="0" indent="0">
              <a:buNone/>
            </a:pPr>
            <a:endParaRPr lang="en-CA"/>
          </a:p>
          <a:p>
            <a:pPr marL="0" indent="0">
              <a:buNone/>
            </a:pPr>
            <a:endParaRPr lang="en-US"/>
          </a:p>
        </p:txBody>
      </p:sp>
    </p:spTree>
    <p:extLst>
      <p:ext uri="{BB962C8B-B14F-4D97-AF65-F5344CB8AC3E}">
        <p14:creationId xmlns:p14="http://schemas.microsoft.com/office/powerpoint/2010/main" val="3330852627"/>
      </p:ext>
    </p:extLst>
  </p:cSld>
  <p:clrMapOvr>
    <a:masterClrMapping/>
  </p:clrMapOvr>
</p:sld>
</file>

<file path=ppt/theme/theme1.xml><?xml version="1.0" encoding="utf-8"?>
<a:theme xmlns:a="http://schemas.openxmlformats.org/drawingml/2006/main" name="2018 City of Ottawa P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546 City of Ottawa PP Presentation.pptx" id="{DF681380-D501-4BD0-A728-ECC6ACF46952}" vid="{7211E49B-3F9E-4F98-AE6B-B6D8C724D4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losed_x0020_Date xmlns="64c1e3be-5c26-4c2b-b2df-1e3faabd266a" xsi:nil="true"/>
    <lcf76f155ced4ddcb4097134ff3c332f xmlns="bcbaa250-51bd-4ef3-8ba8-9e8b6b6fc26a">
      <Terms xmlns="http://schemas.microsoft.com/office/infopath/2007/PartnerControls"/>
    </lcf76f155ced4ddcb4097134ff3c332f>
    <jb0de648659b4ccc8315826f37e199da xmlns="64c1e3be-5c26-4c2b-b2df-1e3faabd266a">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2b4831c4-5e06-4503-882e-b0854dc977be</TermId>
        </TermInfo>
      </Terms>
    </jb0de648659b4ccc8315826f37e199da>
    <cf723cf4f6294ac786df8ce0a748dce8 xmlns="64c1e3be-5c26-4c2b-b2df-1e3faabd266a">
      <Terms xmlns="http://schemas.microsoft.com/office/infopath/2007/PartnerControls">
        <TermInfo xmlns="http://schemas.microsoft.com/office/infopath/2007/PartnerControls">
          <TermName xmlns="http://schemas.microsoft.com/office/infopath/2007/PartnerControls">2025</TermName>
          <TermId xmlns="http://schemas.microsoft.com/office/infopath/2007/PartnerControls">e8c61403-d9dc-4a6e-b705-88a8925edcf9</TermId>
        </TermInfo>
      </Terms>
    </cf723cf4f6294ac786df8ce0a748dce8>
    <mbfa8231157145a28826a1c4d355124a xmlns="64c1e3be-5c26-4c2b-b2df-1e3faabd266a">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cbb66e79-72c8-4e14-852e-3db9a85ee7ed</TermId>
        </TermInfo>
      </Terms>
    </mbfa8231157145a28826a1c4d355124a>
    <TaxCatchAll xmlns="64c1e3be-5c26-4c2b-b2df-1e3faabd266a">
      <Value>2</Value>
      <Value>113</Value>
      <Value>21</Value>
    </TaxCatchAll>
    <TaxCatchAllLabel xmlns="64c1e3be-5c26-4c2b-b2df-1e3faabd266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12-01 Housing and Homelessness Collaborative Planning Strategic Plans Document" ma:contentTypeID="0x010100A85AD0C04AA142B6BAF633C1CED63B714B006AA44D97588E5D409F1046F3EB57B42F" ma:contentTypeVersion="22" ma:contentTypeDescription=" " ma:contentTypeScope="" ma:versionID="9217fd095b653b272e0ab0693a633e47">
  <xsd:schema xmlns:xsd="http://www.w3.org/2001/XMLSchema" xmlns:xs="http://www.w3.org/2001/XMLSchema" xmlns:p="http://schemas.microsoft.com/office/2006/metadata/properties" xmlns:ns2="64c1e3be-5c26-4c2b-b2df-1e3faabd266a" xmlns:ns3="bcbaa250-51bd-4ef3-8ba8-9e8b6b6fc26a" targetNamespace="http://schemas.microsoft.com/office/2006/metadata/properties" ma:root="true" ma:fieldsID="d48de6208b6d5d48ad93e9cd9ad00ca0" ns2:_="" ns3:_="">
    <xsd:import namespace="64c1e3be-5c26-4c2b-b2df-1e3faabd266a"/>
    <xsd:import namespace="bcbaa250-51bd-4ef3-8ba8-9e8b6b6fc26a"/>
    <xsd:element name="properties">
      <xsd:complexType>
        <xsd:sequence>
          <xsd:element name="documentManagement">
            <xsd:complexType>
              <xsd:all>
                <xsd:element ref="ns2:Closed_x0020_Date" minOccurs="0"/>
                <xsd:element ref="ns2:cf723cf4f6294ac786df8ce0a748dce8" minOccurs="0"/>
                <xsd:element ref="ns2:TaxCatchAll" minOccurs="0"/>
                <xsd:element ref="ns2:TaxCatchAllLabel" minOccurs="0"/>
                <xsd:element ref="ns2:jb0de648659b4ccc8315826f37e199da" minOccurs="0"/>
                <xsd:element ref="ns2:mbfa8231157145a28826a1c4d355124a"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1e3be-5c26-4c2b-b2df-1e3faabd266a" elementFormDefault="qualified">
    <xsd:import namespace="http://schemas.microsoft.com/office/2006/documentManagement/types"/>
    <xsd:import namespace="http://schemas.microsoft.com/office/infopath/2007/PartnerControls"/>
    <xsd:element name="Closed_x0020_Date" ma:index="5" nillable="true" ma:displayName="Closed Date" ma:default="" ma:description="" ma:format="DateOnly" ma:internalName="Closed_x0020_Date">
      <xsd:simpleType>
        <xsd:restriction base="dms:DateTime"/>
      </xsd:simpleType>
    </xsd:element>
    <xsd:element name="cf723cf4f6294ac786df8ce0a748dce8" ma:index="9" nillable="true" ma:taxonomy="true" ma:internalName="cf723cf4f6294ac786df8ce0a748dce8" ma:taxonomyFieldName="Year" ma:displayName="Year" ma:default="27;#2025|e8c61403-d9dc-4a6e-b705-88a8925edcf9" ma:fieldId="{cf723cf4-f629-4ac7-86df-8ce0a748dce8}" ma:sspId="6be35c7e-fc95-41ab-9e72-a2445f84d619" ma:termSetId="cd130b44-332d-48b5-a541-332e3698f6f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b926106-8916-4561-9410-f70217e74929}" ma:internalName="TaxCatchAll" ma:readOnly="false" ma:showField="CatchAllData" ma:web="64c1e3be-5c26-4c2b-b2df-1e3faabd266a">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5b926106-8916-4561-9410-f70217e74929}" ma:internalName="TaxCatchAllLabel" ma:readOnly="false" ma:showField="CatchAllDataLabel" ma:web="64c1e3be-5c26-4c2b-b2df-1e3faabd266a">
      <xsd:complexType>
        <xsd:complexContent>
          <xsd:extension base="dms:MultiChoiceLookup">
            <xsd:sequence>
              <xsd:element name="Value" type="dms:Lookup" maxOccurs="unbounded" minOccurs="0" nillable="true"/>
            </xsd:sequence>
          </xsd:extension>
        </xsd:complexContent>
      </xsd:complexType>
    </xsd:element>
    <xsd:element name="jb0de648659b4ccc8315826f37e199da" ma:index="13" ma:taxonomy="true" ma:internalName="jb0de648659b4ccc8315826f37e199da" ma:taxonomyFieldName="Document_x0020_Status" ma:displayName="Document Status" ma:readOnly="false" ma:default="2;#Draft|2b4831c4-5e06-4503-882e-b0854dc977be" ma:fieldId="{3b0de648-659b-4ccc-8315-826f37e199da}" ma:sspId="6be35c7e-fc95-41ab-9e72-a2445f84d619" ma:termSetId="56ecd3ec-27cf-4732-8d9c-e53480740cb1" ma:anchorId="00000000-0000-0000-0000-000000000000" ma:open="false" ma:isKeyword="false">
      <xsd:complexType>
        <xsd:sequence>
          <xsd:element ref="pc:Terms" minOccurs="0" maxOccurs="1"/>
        </xsd:sequence>
      </xsd:complexType>
    </xsd:element>
    <xsd:element name="mbfa8231157145a28826a1c4d355124a" ma:index="15" ma:taxonomy="true" ma:internalName="mbfa8231157145a28826a1c4d355124a" ma:taxonomyFieldName="Housing_x0020_Strategic_x0020_Initiatives_x0020_Strategic_x0020_Plans_x0020_and_x0020_Planning_x0020_Document_x0020_Type" ma:displayName="Document Type" ma:readOnly="false" ma:default="" ma:fieldId="{6bfa8231-1571-45a2-8826-a1c4d355124a}" ma:sspId="6be35c7e-fc95-41ab-9e72-a2445f84d619" ma:termSetId="bb20838e-d57a-437a-8853-4274c6148d7b" ma:anchorId="1c367370-bb10-431e-9c65-229549a3452c"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baa250-51bd-4ef3-8ba8-9e8b6b6fc26a"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e35c7e-fc95-41ab-9e72-a2445f84d619"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5AA174-1559-44C4-846C-6CAE1ADF2981}">
  <ds:schemaRefs>
    <ds:schemaRef ds:uri="64c1e3be-5c26-4c2b-b2df-1e3faabd266a"/>
    <ds:schemaRef ds:uri="http://schemas.microsoft.com/office/infopath/2007/PartnerControls"/>
    <ds:schemaRef ds:uri="http://purl.org/dc/terms/"/>
    <ds:schemaRef ds:uri="http://www.w3.org/XML/1998/namespace"/>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bcbaa250-51bd-4ef3-8ba8-9e8b6b6fc26a"/>
  </ds:schemaRefs>
</ds:datastoreItem>
</file>

<file path=customXml/itemProps2.xml><?xml version="1.0" encoding="utf-8"?>
<ds:datastoreItem xmlns:ds="http://schemas.openxmlformats.org/officeDocument/2006/customXml" ds:itemID="{D90037CD-DCEF-4DD7-82C5-05089AAA0E7C}">
  <ds:schemaRefs>
    <ds:schemaRef ds:uri="http://schemas.microsoft.com/sharepoint/v3/contenttype/forms"/>
  </ds:schemaRefs>
</ds:datastoreItem>
</file>

<file path=customXml/itemProps3.xml><?xml version="1.0" encoding="utf-8"?>
<ds:datastoreItem xmlns:ds="http://schemas.openxmlformats.org/officeDocument/2006/customXml" ds:itemID="{06190DEF-AEBD-4757-9301-0208E379538B}">
  <ds:schemaRefs>
    <ds:schemaRef ds:uri="64c1e3be-5c26-4c2b-b2df-1e3faabd266a"/>
    <ds:schemaRef ds:uri="bcbaa250-51bd-4ef3-8ba8-9e8b6b6fc2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2018546 City of Ottawa PP Presentation</Template>
  <TotalTime>0</TotalTime>
  <Words>1865</Words>
  <Application>Microsoft Office PowerPoint</Application>
  <PresentationFormat>Widescreen</PresentationFormat>
  <Paragraphs>221</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Courier New</vt:lpstr>
      <vt:lpstr>2018 City of Ottawa PP Theme</vt:lpstr>
      <vt:lpstr>10-Year Housing &amp; Homelessness Plan 2020-2030</vt:lpstr>
      <vt:lpstr>Agenda</vt:lpstr>
      <vt:lpstr>Background</vt:lpstr>
      <vt:lpstr>City of Ottawa Role &amp; Context</vt:lpstr>
      <vt:lpstr>City of Ottawa Strategic Plan  2023-2026</vt:lpstr>
      <vt:lpstr>City of Ottawa Strategic Plan</vt:lpstr>
      <vt:lpstr>Development of the Current 10-Year Plan</vt:lpstr>
      <vt:lpstr>Current 10-Year Plan (2020-2030)</vt:lpstr>
      <vt:lpstr>10-Year Plan Goals &amp; Objectives</vt:lpstr>
      <vt:lpstr>10-Year Plan Targets</vt:lpstr>
      <vt:lpstr>Strategies Under Goal 1</vt:lpstr>
      <vt:lpstr>Strategies Under Goal 2</vt:lpstr>
      <vt:lpstr>Strategies Under Goal 3</vt:lpstr>
      <vt:lpstr>Tactics &amp; Actions (Examples)</vt:lpstr>
      <vt:lpstr>Reporting on Progress</vt:lpstr>
      <vt:lpstr>2023 Progress Report</vt:lpstr>
      <vt:lpstr>10-Year Plan Refresh: Project Phases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Towler, Emily</dc:creator>
  <cp:lastModifiedBy>McMaster, Derek</cp:lastModifiedBy>
  <cp:revision>21</cp:revision>
  <dcterms:created xsi:type="dcterms:W3CDTF">2025-04-28T17:17:23Z</dcterms:created>
  <dcterms:modified xsi:type="dcterms:W3CDTF">2025-05-02T19:21:54Z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0x010100A85AD0C04AA142B6BAF633C1CED63B714B006AA44D97588E5D409F1046F3EB57B42F</vt:lpwstr>
  </property>
  <property fmtid="{D5CDD505-2E9C-101B-9397-08002B2CF9AE}" pid="3" name="e4e77a79eb684a0785dd8411c82a4720">
    <vt:lpwstr/>
  </property>
  <property fmtid="{D5CDD505-2E9C-101B-9397-08002B2CF9AE}" pid="4" name="Housing Strategic Initiatives Strategic Plans and Planning Document Type">
    <vt:lpwstr>21;#Presentation|cbb66e79-72c8-4e14-852e-3db9a85ee7ed</vt:lpwstr>
  </property>
  <property fmtid="{D5CDD505-2E9C-101B-9397-08002B2CF9AE}" pid="5" name="MediaServiceImageTags">
    <vt:lpwstr/>
  </property>
  <property fmtid="{D5CDD505-2E9C-101B-9397-08002B2CF9AE}" pid="6" name="Document_x0020_Status">
    <vt:lpwstr>2;#Draft|2b4831c4-5e06-4503-882e-b0854dc977be</vt:lpwstr>
  </property>
  <property fmtid="{D5CDD505-2E9C-101B-9397-08002B2CF9AE}" pid="7" name="Document Status">
    <vt:lpwstr>2;#Draft|2b4831c4-5e06-4503-882e-b0854dc977be</vt:lpwstr>
  </property>
  <property fmtid="{D5CDD505-2E9C-101B-9397-08002B2CF9AE}" pid="8" name="Project_x0020_Status">
    <vt:lpwstr/>
  </property>
  <property fmtid="{D5CDD505-2E9C-101B-9397-08002B2CF9AE}" pid="9" name="Housing_x0020_Strategic_x0020_Initiatives_x0020_Strategic_x0020_Plans_x0020_and_x0020_Planning_x0020_Document_x0020_Type">
    <vt:lpwstr>21;#Presentation|cbb66e79-72c8-4e14-852e-3db9a85ee7ed</vt:lpwstr>
  </property>
  <property fmtid="{D5CDD505-2E9C-101B-9397-08002B2CF9AE}" pid="10" name="Year">
    <vt:lpwstr>113;#2025|e8c61403-d9dc-4a6e-b705-88a8925edcf9</vt:lpwstr>
  </property>
  <property fmtid="{D5CDD505-2E9C-101B-9397-08002B2CF9AE}" pid="11" name="Project Status">
    <vt:lpwstr/>
  </property>
</Properties>
</file>