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5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3" r:id="rId15"/>
    <p:sldId id="29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4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1ADAA-1074-42E6-9DAD-D33F2FECAAA2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8AC5A-1075-46B4-8FF2-34BD498C62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362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1B190-6F43-434A-9E46-4599B08FE9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75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0F80C-6C2E-451A-BCA6-96174E7154EE}" type="datetime1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British Council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B8DDE-D532-4C18-A64E-EA7B84038A8A}" type="datetime1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British Council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1F11-CDBA-4627-8B3C-08210FF06A25}" type="datetime1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British Council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AA08-84B7-4D3C-8B80-5E5614D9C9A6}" type="datetime1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British Council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27A8-4037-44A8-A0F8-0D6C473722EA}" type="datetime1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British Council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12EEE-DEC5-42FC-87A9-D5C9B990D545}" type="datetime1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British Council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40E2-429B-4D5B-8394-3DE0D7135A6A}" type="datetime1">
              <a:rPr lang="en-US" smtClean="0"/>
              <a:t>9/24/2020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British Council 2014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35ED-5D6C-4684-9BC8-9F947791A73F}" type="datetime1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British Council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A0D-6E3B-4126-BA76-B714B5DF97FD}" type="datetime1">
              <a:rPr lang="en-US" smtClean="0"/>
              <a:t>9/24/2020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British Council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0668-53F7-44AF-8A10-8C404F68C692}" type="datetime1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British Council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E29A-096E-44BA-8549-3F91E2595782}" type="datetime1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British Council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E37C4-C799-46C6-AA35-7CC6E6F6FA73}" type="datetime1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British Council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Street_corner_shop_Istanbul_(2831712575).jpg" TargetMode="External"/><Relationship Id="rId13" Type="http://schemas.openxmlformats.org/officeDocument/2006/relationships/hyperlink" Target="http://www.geograph.org.uk/photo/913225" TargetMode="External"/><Relationship Id="rId3" Type="http://schemas.openxmlformats.org/officeDocument/2006/relationships/hyperlink" Target="https://commons.wikimedia.org/wiki/File:Traffic_light_red.png" TargetMode="External"/><Relationship Id="rId7" Type="http://schemas.openxmlformats.org/officeDocument/2006/relationships/hyperlink" Target="http://www.geograph.org.uk/photo/2451038" TargetMode="External"/><Relationship Id="rId12" Type="http://schemas.openxmlformats.org/officeDocument/2006/relationships/hyperlink" Target="https://commons.wikimedia.org/wiki/File:Zebra_crossing.jpg" TargetMode="External"/><Relationship Id="rId2" Type="http://schemas.openxmlformats.org/officeDocument/2006/relationships/hyperlink" Target="http://www.geograph.org.uk/photo/140461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Bench_(furniture)" TargetMode="External"/><Relationship Id="rId11" Type="http://schemas.openxmlformats.org/officeDocument/2006/relationships/hyperlink" Target="https://en.wikipedia.org/wiki/Cardiff_town_walls" TargetMode="External"/><Relationship Id="rId5" Type="http://schemas.openxmlformats.org/officeDocument/2006/relationships/hyperlink" Target="https://commons.wikimedia.org/wiki/File:Litter_Bin_in_Bristol.jpg" TargetMode="External"/><Relationship Id="rId10" Type="http://schemas.openxmlformats.org/officeDocument/2006/relationships/hyperlink" Target="http://www.geograph.org.uk/photo/4327269" TargetMode="External"/><Relationship Id="rId4" Type="http://schemas.openxmlformats.org/officeDocument/2006/relationships/hyperlink" Target="https://commons.wikimedia.org/wiki/File:Bus_stop_shelter.jpg" TargetMode="External"/><Relationship Id="rId9" Type="http://schemas.openxmlformats.org/officeDocument/2006/relationships/hyperlink" Target="https://pixabay.com/en/walk-shoes-shoe-leg-pavement-2021/" TargetMode="External"/><Relationship Id="rId14" Type="http://schemas.openxmlformats.org/officeDocument/2006/relationships/hyperlink" Target="http://www.publicdomainpictures.net/view-image.php?image=70128&amp;picture=red-phone-bo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37ACA2D-22E7-4DEF-96C9-998AC6141F92}"/>
              </a:ext>
            </a:extLst>
          </p:cNvPr>
          <p:cNvSpPr txBox="1"/>
          <p:nvPr/>
        </p:nvSpPr>
        <p:spPr>
          <a:xfrm>
            <a:off x="609600" y="609600"/>
            <a:ext cx="60512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EAL Nexus Resource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5812A54-0C22-4741-98DA-F399C9BCD5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815377"/>
              </p:ext>
            </p:extLst>
          </p:nvPr>
        </p:nvGraphicFramePr>
        <p:xfrm>
          <a:off x="2663541" y="2057400"/>
          <a:ext cx="6864917" cy="2999021"/>
        </p:xfrm>
        <a:graphic>
          <a:graphicData uri="http://schemas.openxmlformats.org/drawingml/2006/table">
            <a:tbl>
              <a:tblPr firstRow="1" bandRow="1"/>
              <a:tblGrid>
                <a:gridCol w="2089681">
                  <a:extLst>
                    <a:ext uri="{9D8B030D-6E8A-4147-A177-3AD203B41FA5}">
                      <a16:colId xmlns:a16="http://schemas.microsoft.com/office/drawing/2014/main" val="1286923087"/>
                    </a:ext>
                  </a:extLst>
                </a:gridCol>
                <a:gridCol w="4775236">
                  <a:extLst>
                    <a:ext uri="{9D8B030D-6E8A-4147-A177-3AD203B41FA5}">
                      <a16:colId xmlns:a16="http://schemas.microsoft.com/office/drawing/2014/main" val="1646777964"/>
                    </a:ext>
                  </a:extLst>
                </a:gridCol>
              </a:tblGrid>
              <a:tr h="67634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Local environment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845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989100"/>
                  </a:ext>
                </a:extLst>
              </a:tr>
              <a:tr h="580670">
                <a:tc gridSpan="2"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Flashcards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010815"/>
                  </a:ext>
                </a:extLst>
              </a:tr>
              <a:tr h="5806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2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Subject(s):</a:t>
                      </a:r>
                      <a:endParaRPr lang="en-GB" sz="2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Geography</a:t>
                      </a:r>
                      <a:endParaRPr lang="en-GB" sz="2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930116"/>
                  </a:ext>
                </a:extLst>
              </a:tr>
              <a:tr h="5806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2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Key Stage:</a:t>
                      </a:r>
                      <a:endParaRPr lang="en-GB" sz="2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2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KS1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631289"/>
                  </a:ext>
                </a:extLst>
              </a:tr>
              <a:tr h="5806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2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Topic:</a:t>
                      </a:r>
                      <a:endParaRPr lang="en-GB" sz="2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 environment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261186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702CFCB9-C761-4657-98E3-FEB87491C5B8}"/>
              </a:ext>
            </a:extLst>
          </p:cNvPr>
          <p:cNvSpPr/>
          <p:nvPr/>
        </p:nvSpPr>
        <p:spPr>
          <a:xfrm>
            <a:off x="0" y="6147054"/>
            <a:ext cx="12192000" cy="710946"/>
          </a:xfrm>
          <a:prstGeom prst="rect">
            <a:avLst/>
          </a:prstGeom>
          <a:solidFill>
            <a:srgbClr val="FBF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Image 8">
            <a:extLst>
              <a:ext uri="{FF2B5EF4-FFF2-40B4-BE49-F238E27FC236}">
                <a16:creationId xmlns:a16="http://schemas.microsoft.com/office/drawing/2014/main" id="{11F4088E-BB2B-499C-BC67-7CDF97ED83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842" y="6270743"/>
            <a:ext cx="1049691" cy="4635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65FC345-13E2-476D-91CA-563B4BF82457}"/>
              </a:ext>
            </a:extLst>
          </p:cNvPr>
          <p:cNvSpPr txBox="1"/>
          <p:nvPr/>
        </p:nvSpPr>
        <p:spPr>
          <a:xfrm>
            <a:off x="8776242" y="6221183"/>
            <a:ext cx="341575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4958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Bell Educational Trust 2020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958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resource was originally developed by L. Webster and has been adapted for EAL Nexus. </a:t>
            </a:r>
          </a:p>
        </p:txBody>
      </p:sp>
    </p:spTree>
    <p:extLst>
      <p:ext uri="{BB962C8B-B14F-4D97-AF65-F5344CB8AC3E}">
        <p14:creationId xmlns:p14="http://schemas.microsoft.com/office/powerpoint/2010/main" val="760476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8317" y="223386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Comic Sans MS" panose="030F0702030302020204" pitchFamily="66" charset="0"/>
              </a:rPr>
              <a:t>gate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1" y="1366387"/>
            <a:ext cx="6939644" cy="5226419"/>
          </a:xfrm>
          <a:prstGeom prst="rect">
            <a:avLst/>
          </a:prstGeom>
          <a:ln w="38100" cap="sq">
            <a:solidFill>
              <a:srgbClr val="25406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8088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Comic Sans MS" panose="030F0702030302020204" pitchFamily="66" charset="0"/>
              </a:rPr>
              <a:t>wall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429" y="1429410"/>
            <a:ext cx="6306038" cy="4971390"/>
          </a:xfrm>
          <a:prstGeom prst="rect">
            <a:avLst/>
          </a:prstGeom>
          <a:ln w="38100" cap="sq">
            <a:solidFill>
              <a:srgbClr val="25406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0302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Comic Sans MS" panose="030F0702030302020204" pitchFamily="66" charset="0"/>
              </a:rPr>
              <a:t>zebra crossing</a:t>
            </a:r>
          </a:p>
        </p:txBody>
      </p:sp>
      <p:pic>
        <p:nvPicPr>
          <p:cNvPr id="4" name="Content Placeholder 3" descr="zebra crossing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6" r="-476"/>
          <a:stretch/>
        </p:blipFill>
        <p:spPr>
          <a:xfrm>
            <a:off x="2345920" y="1417638"/>
            <a:ext cx="7680211" cy="5144804"/>
          </a:xfrm>
          <a:prstGeom prst="rect">
            <a:avLst/>
          </a:prstGeom>
          <a:ln w="38100" cap="sq">
            <a:solidFill>
              <a:srgbClr val="25406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7562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Comic Sans MS" panose="030F0702030302020204" pitchFamily="66" charset="0"/>
              </a:rPr>
              <a:t>school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346" y="1300962"/>
            <a:ext cx="6901384" cy="5176038"/>
          </a:xfrm>
          <a:prstGeom prst="rect">
            <a:avLst/>
          </a:prstGeom>
          <a:ln w="38100" cap="sq">
            <a:solidFill>
              <a:srgbClr val="25406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8869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Comic Sans MS" panose="030F0702030302020204" pitchFamily="66" charset="0"/>
              </a:rPr>
              <a:t>phone box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7" r="2174" b="3210"/>
          <a:stretch/>
        </p:blipFill>
        <p:spPr bwMode="auto">
          <a:xfrm>
            <a:off x="3981450" y="1445773"/>
            <a:ext cx="4229100" cy="510540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62662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34962"/>
          </a:xfrm>
        </p:spPr>
        <p:txBody>
          <a:bodyPr>
            <a:normAutofit fontScale="90000"/>
          </a:bodyPr>
          <a:lstStyle/>
          <a:p>
            <a:pPr algn="l"/>
            <a:r>
              <a:rPr lang="en-GB" sz="2400" dirty="0"/>
              <a:t>Image attributions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762000"/>
            <a:ext cx="8229600" cy="5943600"/>
          </a:xfrm>
        </p:spPr>
        <p:txBody>
          <a:bodyPr>
            <a:normAutofit fontScale="3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4300" dirty="0"/>
              <a:t>Post box: </a:t>
            </a:r>
            <a:r>
              <a:rPr lang="en-GB" sz="4300" u="sng" dirty="0">
                <a:hlinkClick r:id="rId2"/>
              </a:rPr>
              <a:t>http://www.geograph.org.uk/photo/1404615</a:t>
            </a:r>
            <a:r>
              <a:rPr lang="en-GB" sz="4300" dirty="0"/>
              <a:t> by Mike Quinn licenced for re-use via creative commons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300" dirty="0"/>
              <a:t>Traffic lights: </a:t>
            </a:r>
            <a:r>
              <a:rPr lang="en-GB" sz="4300" u="sng" dirty="0">
                <a:hlinkClick r:id="rId3"/>
              </a:rPr>
              <a:t>https://commons.wikimedia.org/wiki/File:Traffic_light_red.png</a:t>
            </a:r>
            <a:r>
              <a:rPr lang="en-GB" sz="4300" dirty="0"/>
              <a:t> By </a:t>
            </a:r>
            <a:r>
              <a:rPr lang="en-GB" sz="4300" dirty="0" err="1"/>
              <a:t>TheGoTeam</a:t>
            </a:r>
            <a:r>
              <a:rPr lang="en-GB" sz="4300" dirty="0"/>
              <a:t> (Own work) [Public domain], via Wikimedia Commons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300" dirty="0"/>
              <a:t>Bus stop: </a:t>
            </a:r>
            <a:r>
              <a:rPr lang="en-GB" sz="4300" u="sng" dirty="0">
                <a:hlinkClick r:id="rId4"/>
              </a:rPr>
              <a:t>https://commons.wikimedia.org/wiki/File:Bus_stop_shelter.jpg</a:t>
            </a:r>
            <a:r>
              <a:rPr lang="en-GB" sz="4300" dirty="0"/>
              <a:t> By </a:t>
            </a:r>
            <a:r>
              <a:rPr lang="en-GB" sz="4300" dirty="0" err="1"/>
              <a:t>Bidgee</a:t>
            </a:r>
            <a:r>
              <a:rPr lang="en-GB" sz="4300" dirty="0"/>
              <a:t> (Own work) [CC BY-SA 3.0 (http://creativecommons.org/licenses/by-sa/3.0)], via Wikimedia Commons.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300" dirty="0"/>
              <a:t>Litter bin: </a:t>
            </a:r>
            <a:r>
              <a:rPr lang="en-GB" sz="4300" u="sng" dirty="0">
                <a:hlinkClick r:id="rId5"/>
              </a:rPr>
              <a:t>https://commons.wikimedia.org/wiki/File:Litter_Bin_in_Bristol.jpg</a:t>
            </a:r>
            <a:r>
              <a:rPr lang="en-GB" sz="4300" dirty="0"/>
              <a:t> Author unknown but permission given [GFDL (http://www.gnu.org/copyleft/fdl.html) or CC-BY-SA-3.0 (http://creativecommons.org/licenses/by-sa/3.0/)], via Wikimedia Commons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300" dirty="0"/>
              <a:t>Bench: </a:t>
            </a:r>
            <a:r>
              <a:rPr lang="en-GB" sz="4300" u="sng" dirty="0">
                <a:hlinkClick r:id="rId6"/>
              </a:rPr>
              <a:t>https://en.wikipedia.org/wiki/Bench_(furniture)</a:t>
            </a:r>
            <a:r>
              <a:rPr lang="en-GB" sz="4300" dirty="0"/>
              <a:t> By James F Perry, creative commons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300" dirty="0"/>
              <a:t>Road: </a:t>
            </a:r>
            <a:r>
              <a:rPr lang="en-GB" sz="4300" dirty="0">
                <a:hlinkClick r:id="rId7"/>
              </a:rPr>
              <a:t>http://www.geograph.org.uk/photo/2451038</a:t>
            </a:r>
            <a:r>
              <a:rPr lang="en-GB" sz="4300" dirty="0"/>
              <a:t> C. Michael Hogan licensed for re-use via creative commons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300" dirty="0"/>
              <a:t>Shop: </a:t>
            </a:r>
            <a:r>
              <a:rPr lang="en-GB" sz="4300" u="sng" dirty="0">
                <a:hlinkClick r:id="rId8"/>
              </a:rPr>
              <a:t>https://commons.wikimedia.org/wiki/File:Street_corner_shop_Istanbul_(2831712575).jpg</a:t>
            </a:r>
            <a:r>
              <a:rPr lang="en-GB" sz="4300" dirty="0"/>
              <a:t> By </a:t>
            </a:r>
            <a:r>
              <a:rPr lang="en-GB" sz="4300" dirty="0" err="1"/>
              <a:t>mwanasimba</a:t>
            </a:r>
            <a:r>
              <a:rPr lang="en-GB" sz="4300" dirty="0"/>
              <a:t> from La </a:t>
            </a:r>
            <a:r>
              <a:rPr lang="en-GB" sz="4300" dirty="0" err="1"/>
              <a:t>Réunion</a:t>
            </a:r>
            <a:r>
              <a:rPr lang="en-GB" sz="4300" dirty="0"/>
              <a:t> (Street corner shop Istanbul) [CC BY-SA 2.0 (http://creativecommons.org/licenses/by-sa/2.0)], via Wikimedia Commons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300" dirty="0"/>
              <a:t>Pavement: </a:t>
            </a:r>
            <a:r>
              <a:rPr lang="en-GB" sz="4300" dirty="0">
                <a:hlinkClick r:id="rId9"/>
              </a:rPr>
              <a:t>https://pixabay.com/en/walk-shoes-shoe-leg-pavement-2021/</a:t>
            </a:r>
            <a:r>
              <a:rPr lang="en-GB" sz="4300" dirty="0"/>
              <a:t> public domain via </a:t>
            </a:r>
            <a:r>
              <a:rPr lang="en-GB" sz="4300" dirty="0" err="1"/>
              <a:t>Pixabay</a:t>
            </a:r>
            <a:endParaRPr lang="en-GB" sz="4300" dirty="0"/>
          </a:p>
          <a:p>
            <a:pPr marL="514350" indent="-514350">
              <a:buFont typeface="+mj-lt"/>
              <a:buAutoNum type="arabicPeriod"/>
            </a:pPr>
            <a:r>
              <a:rPr lang="en-GB" sz="4300" dirty="0"/>
              <a:t>Gate: </a:t>
            </a:r>
            <a:r>
              <a:rPr lang="en-GB" sz="4300" dirty="0">
                <a:hlinkClick r:id="rId10"/>
              </a:rPr>
              <a:t>http://www.geograph.org.uk/photo/4327269</a:t>
            </a:r>
            <a:r>
              <a:rPr lang="en-GB" sz="4300" dirty="0"/>
              <a:t> By Rex Needle, licensed for reuse under creative commons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300" dirty="0"/>
              <a:t>Wall: </a:t>
            </a:r>
            <a:r>
              <a:rPr lang="en-GB" sz="4300" dirty="0">
                <a:hlinkClick r:id="rId11"/>
              </a:rPr>
              <a:t>https://en.wikipedia.org/wiki/Cardiff_town_walls</a:t>
            </a:r>
            <a:r>
              <a:rPr lang="en-GB" sz="4300" dirty="0"/>
              <a:t> By Seth Whales (Own work) [Public domain], via Wikimedia Commons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300" dirty="0"/>
              <a:t>Zebra crossing: </a:t>
            </a:r>
            <a:r>
              <a:rPr lang="en-GB" sz="4300" u="sng" dirty="0">
                <a:hlinkClick r:id="rId12"/>
              </a:rPr>
              <a:t>https://commons.wikimedia.org/wiki/File:Zebra_crossing.jpg</a:t>
            </a:r>
            <a:r>
              <a:rPr lang="en-GB" sz="4300" dirty="0"/>
              <a:t> By The original uploader was </a:t>
            </a:r>
            <a:r>
              <a:rPr lang="en-GB" sz="4300" dirty="0" err="1"/>
              <a:t>Secretlondon</a:t>
            </a:r>
            <a:r>
              <a:rPr lang="en-GB" sz="4300" dirty="0"/>
              <a:t> at English Wikipedia (Transferred from </a:t>
            </a:r>
            <a:r>
              <a:rPr lang="en-GB" sz="4300" dirty="0" err="1"/>
              <a:t>en.wikipedia</a:t>
            </a:r>
            <a:r>
              <a:rPr lang="en-GB" sz="4300" dirty="0"/>
              <a:t> to Commons.) [CC BY-SA 1.0 (http://creativecommons.org/licenses/by-sa/1.0), GFDL (http://www.gnu.org/copyleft/fdl.html) or CC-BY-SA-3.0 (http://creativecommons.org/licenses/by-sa/3.0/)], via Wikimedia Commons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300" dirty="0"/>
              <a:t>School: </a:t>
            </a:r>
            <a:r>
              <a:rPr lang="en-GB" sz="4300" u="sng" dirty="0">
                <a:hlinkClick r:id="rId13"/>
              </a:rPr>
              <a:t>http://www.geograph.org.uk/photo/913225</a:t>
            </a:r>
            <a:r>
              <a:rPr lang="en-GB" sz="4300" dirty="0"/>
              <a:t> By Nigel Cox, licensed for re-use via creative commons.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300" dirty="0"/>
              <a:t>Phone box: </a:t>
            </a:r>
            <a:r>
              <a:rPr lang="en-GB" sz="4300" u="sng" dirty="0">
                <a:hlinkClick r:id="rId14"/>
              </a:rPr>
              <a:t>http://www.publicdomainpictures.net/view-image.php?image=70128&amp;picture=red-phone-box</a:t>
            </a:r>
            <a:r>
              <a:rPr lang="en-GB" sz="4300" dirty="0"/>
              <a:t> By Karen Arnold, public domain.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5325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Comic Sans MS" panose="030F0702030302020204" pitchFamily="66" charset="0"/>
              </a:rPr>
              <a:t>post box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194" y="1417639"/>
            <a:ext cx="3705612" cy="4940817"/>
          </a:xfrm>
          <a:prstGeom prst="rect">
            <a:avLst/>
          </a:prstGeom>
          <a:ln w="38100" cap="sq">
            <a:solidFill>
              <a:srgbClr val="25406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569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Comic Sans MS" panose="030F0702030302020204" pitchFamily="66" charset="0"/>
              </a:rPr>
              <a:t>traffic lights</a:t>
            </a:r>
          </a:p>
        </p:txBody>
      </p:sp>
      <p:pic>
        <p:nvPicPr>
          <p:cNvPr id="5" name="Content Placeholder 4" descr="traffic light2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9" r="-1498"/>
          <a:stretch/>
        </p:blipFill>
        <p:spPr>
          <a:xfrm>
            <a:off x="3835018" y="1600200"/>
            <a:ext cx="4318383" cy="4964399"/>
          </a:xfrm>
          <a:prstGeom prst="rect">
            <a:avLst/>
          </a:prstGeom>
          <a:ln w="38100" cap="sq">
            <a:solidFill>
              <a:srgbClr val="25406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1523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Comic Sans MS" panose="030F0702030302020204" pitchFamily="66" charset="0"/>
              </a:rPr>
              <a:t>bus stop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410604"/>
            <a:ext cx="6096000" cy="5335462"/>
          </a:xfrm>
          <a:prstGeom prst="rect">
            <a:avLst/>
          </a:prstGeom>
          <a:ln w="38100" cap="sq">
            <a:solidFill>
              <a:srgbClr val="25406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5172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Comic Sans MS" panose="030F0702030302020204" pitchFamily="66" charset="0"/>
              </a:rPr>
              <a:t>bin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328" y="1364648"/>
            <a:ext cx="3834264" cy="5112352"/>
          </a:xfrm>
          <a:prstGeom prst="rect">
            <a:avLst/>
          </a:prstGeom>
          <a:ln w="38100" cap="sq">
            <a:solidFill>
              <a:srgbClr val="25406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0692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Comic Sans MS" panose="030F0702030302020204" pitchFamily="66" charset="0"/>
              </a:rPr>
              <a:t>bench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141" y="1417638"/>
            <a:ext cx="6847416" cy="5135562"/>
          </a:xfrm>
          <a:prstGeom prst="rect">
            <a:avLst/>
          </a:prstGeom>
          <a:ln w="38100" cap="sq">
            <a:solidFill>
              <a:srgbClr val="25406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4484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Comic Sans MS" panose="030F0702030302020204" pitchFamily="66" charset="0"/>
              </a:rPr>
              <a:t>road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808" y="1393192"/>
            <a:ext cx="6778410" cy="5083808"/>
          </a:xfrm>
          <a:prstGeom prst="rect">
            <a:avLst/>
          </a:prstGeom>
          <a:ln w="38100" cap="sq">
            <a:solidFill>
              <a:srgbClr val="25406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7419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Comic Sans MS" panose="030F0702030302020204" pitchFamily="66" charset="0"/>
              </a:rPr>
              <a:t>shop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236" y="1486234"/>
            <a:ext cx="6654354" cy="4990766"/>
          </a:xfrm>
          <a:prstGeom prst="rect">
            <a:avLst/>
          </a:prstGeom>
          <a:ln w="38100" cap="sq">
            <a:solidFill>
              <a:srgbClr val="25406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4351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Comic Sans MS" panose="030F0702030302020204" pitchFamily="66" charset="0"/>
              </a:rPr>
              <a:t>pavement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174" y="1676400"/>
            <a:ext cx="8128000" cy="4572000"/>
          </a:xfrm>
          <a:prstGeom prst="rect">
            <a:avLst/>
          </a:prstGeom>
          <a:ln w="38100" cap="sq">
            <a:solidFill>
              <a:srgbClr val="25406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4654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1754FB93645040BEBD8AFF5BDC94BC" ma:contentTypeVersion="13" ma:contentTypeDescription="Create a new document." ma:contentTypeScope="" ma:versionID="58a24453322ae88476aedb22c6685fd8">
  <xsd:schema xmlns:xsd="http://www.w3.org/2001/XMLSchema" xmlns:xs="http://www.w3.org/2001/XMLSchema" xmlns:p="http://schemas.microsoft.com/office/2006/metadata/properties" xmlns:ns2="325d5c0a-9d43-46dd-a4e2-972a2d50c77d" xmlns:ns3="adbec1e1-ae46-4d6d-86d1-8e04af356027" targetNamespace="http://schemas.microsoft.com/office/2006/metadata/properties" ma:root="true" ma:fieldsID="bc140ab51121b359e04a77e7e74ee692" ns2:_="" ns3:_="">
    <xsd:import namespace="325d5c0a-9d43-46dd-a4e2-972a2d50c77d"/>
    <xsd:import namespace="adbec1e1-ae46-4d6d-86d1-8e04af3560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5d5c0a-9d43-46dd-a4e2-972a2d50c7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57ce94e-d1ff-47ca-a80f-b8a22fd3bc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bec1e1-ae46-4d6d-86d1-8e04af35602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25d5c0a-9d43-46dd-a4e2-972a2d50c77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5ADA423-7770-43F5-8A7F-6DD79BA2E17F}"/>
</file>

<file path=customXml/itemProps2.xml><?xml version="1.0" encoding="utf-8"?>
<ds:datastoreItem xmlns:ds="http://schemas.openxmlformats.org/officeDocument/2006/customXml" ds:itemID="{57BBEAA8-0A7C-415A-AF07-A9165568EAA4}"/>
</file>

<file path=customXml/itemProps3.xml><?xml version="1.0" encoding="utf-8"?>
<ds:datastoreItem xmlns:ds="http://schemas.openxmlformats.org/officeDocument/2006/customXml" ds:itemID="{1589845B-215F-4C33-86DC-69C62AD6C8B0}"/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555</Words>
  <Application>Microsoft Office PowerPoint</Application>
  <PresentationFormat>Widescreen</PresentationFormat>
  <Paragraphs>39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Comic Sans MS</vt:lpstr>
      <vt:lpstr>Office Theme</vt:lpstr>
      <vt:lpstr>PowerPoint Presentation</vt:lpstr>
      <vt:lpstr>post box</vt:lpstr>
      <vt:lpstr>traffic lights</vt:lpstr>
      <vt:lpstr>bus stop</vt:lpstr>
      <vt:lpstr>bin</vt:lpstr>
      <vt:lpstr>bench</vt:lpstr>
      <vt:lpstr>road</vt:lpstr>
      <vt:lpstr>shop</vt:lpstr>
      <vt:lpstr>pavement</vt:lpstr>
      <vt:lpstr>gate</vt:lpstr>
      <vt:lpstr>wall</vt:lpstr>
      <vt:lpstr>zebra crossing</vt:lpstr>
      <vt:lpstr>school</vt:lpstr>
      <vt:lpstr>phone box</vt:lpstr>
      <vt:lpstr>Image attributions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Wilson, Ruth (EAL Nexus Co-ordinator (Website and Resources))</dc:creator>
  <cp:lastModifiedBy>Jack Radford</cp:lastModifiedBy>
  <cp:revision>40</cp:revision>
  <dcterms:created xsi:type="dcterms:W3CDTF">2006-08-16T00:00:00Z</dcterms:created>
  <dcterms:modified xsi:type="dcterms:W3CDTF">2020-09-24T15:15:32Z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0x0101000A1754FB93645040BEBD8AFF5BDC94BC</vt:lpwstr>
  </property>
</Properties>
</file>