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70" r:id="rId8"/>
    <p:sldId id="269" r:id="rId9"/>
    <p:sldId id="263" r:id="rId10"/>
    <p:sldId id="266" r:id="rId11"/>
    <p:sldId id="271" r:id="rId12"/>
    <p:sldId id="276" r:id="rId13"/>
    <p:sldId id="279" r:id="rId14"/>
    <p:sldId id="277" r:id="rId15"/>
    <p:sldId id="278" r:id="rId16"/>
    <p:sldId id="267" r:id="rId17"/>
    <p:sldId id="272" r:id="rId18"/>
    <p:sldId id="273" r:id="rId19"/>
    <p:sldId id="265"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8" d="100"/>
          <a:sy n="58"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6E167-008E-46FF-8613-B9B2148CFE5A}" type="datetimeFigureOut">
              <a:rPr lang="en-US" smtClean="0"/>
              <a:t>5/19/2026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44CA0-0205-4C42-AA1A-B8416062C2F2}" type="slidenum">
              <a:rPr lang="en-US" smtClean="0"/>
              <a:t>‹#›</a:t>
            </a:fld>
            <a:endParaRPr lang="en-US"/>
          </a:p>
        </p:txBody>
      </p:sp>
    </p:spTree>
    <p:extLst>
      <p:ext uri="{BB962C8B-B14F-4D97-AF65-F5344CB8AC3E}">
        <p14:creationId xmlns:p14="http://schemas.microsoft.com/office/powerpoint/2010/main" val="1110507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2338">
              <a:defRPr>
                <a:solidFill>
                  <a:schemeClr val="tx1"/>
                </a:solidFill>
                <a:latin typeface="Trebuchet MS" panose="020B0603020202020204" pitchFamily="34" charset="0"/>
              </a:defRPr>
            </a:lvl1pPr>
            <a:lvl2pPr marL="741363" indent="-284163" defTabSz="922338">
              <a:defRPr>
                <a:solidFill>
                  <a:schemeClr val="tx1"/>
                </a:solidFill>
                <a:latin typeface="Trebuchet MS" panose="020B0603020202020204" pitchFamily="34" charset="0"/>
              </a:defRPr>
            </a:lvl2pPr>
            <a:lvl3pPr marL="1141413" indent="-227013" defTabSz="922338">
              <a:defRPr>
                <a:solidFill>
                  <a:schemeClr val="tx1"/>
                </a:solidFill>
                <a:latin typeface="Trebuchet MS" panose="020B0603020202020204" pitchFamily="34" charset="0"/>
              </a:defRPr>
            </a:lvl3pPr>
            <a:lvl4pPr marL="1598613" indent="-227013" defTabSz="922338">
              <a:defRPr>
                <a:solidFill>
                  <a:schemeClr val="tx1"/>
                </a:solidFill>
                <a:latin typeface="Trebuchet MS" panose="020B0603020202020204" pitchFamily="34" charset="0"/>
              </a:defRPr>
            </a:lvl4pPr>
            <a:lvl5pPr marL="2054225" indent="-227013" defTabSz="922338">
              <a:defRPr>
                <a:solidFill>
                  <a:schemeClr val="tx1"/>
                </a:solidFill>
                <a:latin typeface="Trebuchet MS" panose="020B0603020202020204" pitchFamily="34" charset="0"/>
              </a:defRPr>
            </a:lvl5pPr>
            <a:lvl6pPr marL="2511425" indent="-227013" defTabSz="922338" eaLnBrk="0" fontAlgn="base" hangingPunct="0">
              <a:spcBef>
                <a:spcPct val="0"/>
              </a:spcBef>
              <a:spcAft>
                <a:spcPct val="0"/>
              </a:spcAft>
              <a:defRPr>
                <a:solidFill>
                  <a:schemeClr val="tx1"/>
                </a:solidFill>
                <a:latin typeface="Trebuchet MS" panose="020B0603020202020204" pitchFamily="34" charset="0"/>
              </a:defRPr>
            </a:lvl6pPr>
            <a:lvl7pPr marL="2968625" indent="-227013" defTabSz="922338" eaLnBrk="0" fontAlgn="base" hangingPunct="0">
              <a:spcBef>
                <a:spcPct val="0"/>
              </a:spcBef>
              <a:spcAft>
                <a:spcPct val="0"/>
              </a:spcAft>
              <a:defRPr>
                <a:solidFill>
                  <a:schemeClr val="tx1"/>
                </a:solidFill>
                <a:latin typeface="Trebuchet MS" panose="020B0603020202020204" pitchFamily="34" charset="0"/>
              </a:defRPr>
            </a:lvl7pPr>
            <a:lvl8pPr marL="3425825" indent="-227013" defTabSz="922338" eaLnBrk="0" fontAlgn="base" hangingPunct="0">
              <a:spcBef>
                <a:spcPct val="0"/>
              </a:spcBef>
              <a:spcAft>
                <a:spcPct val="0"/>
              </a:spcAft>
              <a:defRPr>
                <a:solidFill>
                  <a:schemeClr val="tx1"/>
                </a:solidFill>
                <a:latin typeface="Trebuchet MS" panose="020B0603020202020204" pitchFamily="34" charset="0"/>
              </a:defRPr>
            </a:lvl8pPr>
            <a:lvl9pPr marL="3883025" indent="-227013" defTabSz="922338"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4FD659FE-4B3B-4348-A2C6-1453035AD93F}" type="slidenum">
              <a:rPr lang="en-US" altLang="en-US" smtClean="0">
                <a:latin typeface="Arial" panose="020B0604020202020204" pitchFamily="34" charset="0"/>
              </a:rPr>
              <a:pPr fontAlgn="base">
                <a:spcBef>
                  <a:spcPct val="0"/>
                </a:spcBef>
                <a:spcAft>
                  <a:spcPct val="0"/>
                </a:spcAft>
              </a:pPr>
              <a:t>17</a:t>
            </a:fld>
            <a:endParaRPr lang="en-US" altLang="en-US" smtClean="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p>
        </p:txBody>
      </p:sp>
    </p:spTree>
    <p:extLst>
      <p:ext uri="{BB962C8B-B14F-4D97-AF65-F5344CB8AC3E}">
        <p14:creationId xmlns:p14="http://schemas.microsoft.com/office/powerpoint/2010/main" val="287033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2338">
              <a:defRPr>
                <a:solidFill>
                  <a:schemeClr val="tx1"/>
                </a:solidFill>
                <a:latin typeface="Trebuchet MS" panose="020B0603020202020204" pitchFamily="34" charset="0"/>
              </a:defRPr>
            </a:lvl1pPr>
            <a:lvl2pPr marL="741363" indent="-284163" defTabSz="922338">
              <a:defRPr>
                <a:solidFill>
                  <a:schemeClr val="tx1"/>
                </a:solidFill>
                <a:latin typeface="Trebuchet MS" panose="020B0603020202020204" pitchFamily="34" charset="0"/>
              </a:defRPr>
            </a:lvl2pPr>
            <a:lvl3pPr marL="1141413" indent="-227013" defTabSz="922338">
              <a:defRPr>
                <a:solidFill>
                  <a:schemeClr val="tx1"/>
                </a:solidFill>
                <a:latin typeface="Trebuchet MS" panose="020B0603020202020204" pitchFamily="34" charset="0"/>
              </a:defRPr>
            </a:lvl3pPr>
            <a:lvl4pPr marL="1598613" indent="-227013" defTabSz="922338">
              <a:defRPr>
                <a:solidFill>
                  <a:schemeClr val="tx1"/>
                </a:solidFill>
                <a:latin typeface="Trebuchet MS" panose="020B0603020202020204" pitchFamily="34" charset="0"/>
              </a:defRPr>
            </a:lvl4pPr>
            <a:lvl5pPr marL="2054225" indent="-227013" defTabSz="922338">
              <a:defRPr>
                <a:solidFill>
                  <a:schemeClr val="tx1"/>
                </a:solidFill>
                <a:latin typeface="Trebuchet MS" panose="020B0603020202020204" pitchFamily="34" charset="0"/>
              </a:defRPr>
            </a:lvl5pPr>
            <a:lvl6pPr marL="2511425" indent="-227013" defTabSz="922338" eaLnBrk="0" fontAlgn="base" hangingPunct="0">
              <a:spcBef>
                <a:spcPct val="0"/>
              </a:spcBef>
              <a:spcAft>
                <a:spcPct val="0"/>
              </a:spcAft>
              <a:defRPr>
                <a:solidFill>
                  <a:schemeClr val="tx1"/>
                </a:solidFill>
                <a:latin typeface="Trebuchet MS" panose="020B0603020202020204" pitchFamily="34" charset="0"/>
              </a:defRPr>
            </a:lvl6pPr>
            <a:lvl7pPr marL="2968625" indent="-227013" defTabSz="922338" eaLnBrk="0" fontAlgn="base" hangingPunct="0">
              <a:spcBef>
                <a:spcPct val="0"/>
              </a:spcBef>
              <a:spcAft>
                <a:spcPct val="0"/>
              </a:spcAft>
              <a:defRPr>
                <a:solidFill>
                  <a:schemeClr val="tx1"/>
                </a:solidFill>
                <a:latin typeface="Trebuchet MS" panose="020B0603020202020204" pitchFamily="34" charset="0"/>
              </a:defRPr>
            </a:lvl7pPr>
            <a:lvl8pPr marL="3425825" indent="-227013" defTabSz="922338" eaLnBrk="0" fontAlgn="base" hangingPunct="0">
              <a:spcBef>
                <a:spcPct val="0"/>
              </a:spcBef>
              <a:spcAft>
                <a:spcPct val="0"/>
              </a:spcAft>
              <a:defRPr>
                <a:solidFill>
                  <a:schemeClr val="tx1"/>
                </a:solidFill>
                <a:latin typeface="Trebuchet MS" panose="020B0603020202020204" pitchFamily="34" charset="0"/>
              </a:defRPr>
            </a:lvl8pPr>
            <a:lvl9pPr marL="3883025" indent="-227013" defTabSz="922338"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B0EFBD0F-151D-4B71-ABBE-0A434F8EB9B2}" type="slidenum">
              <a:rPr lang="en-US" altLang="en-US" smtClean="0">
                <a:latin typeface="Arial" panose="020B0604020202020204" pitchFamily="34" charset="0"/>
              </a:rPr>
              <a:pPr fontAlgn="base">
                <a:spcBef>
                  <a:spcPct val="0"/>
                </a:spcBef>
                <a:spcAft>
                  <a:spcPct val="0"/>
                </a:spcAft>
              </a:pPr>
              <a:t>18</a:t>
            </a:fld>
            <a:endParaRPr lang="en-US" altLang="en-US" smtClean="0">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mtClean="0"/>
          </a:p>
        </p:txBody>
      </p:sp>
    </p:spTree>
    <p:extLst>
      <p:ext uri="{BB962C8B-B14F-4D97-AF65-F5344CB8AC3E}">
        <p14:creationId xmlns:p14="http://schemas.microsoft.com/office/powerpoint/2010/main" val="87293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97D3E-CAE2-4EB5-B06B-CADCCB37C8ED}"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CA3C6-7692-49DB-AD08-ACF4077C2F1D}" type="slidenum">
              <a:rPr lang="en-US" smtClean="0"/>
              <a:t>‹#›</a:t>
            </a:fld>
            <a:endParaRPr lang="en-US"/>
          </a:p>
        </p:txBody>
      </p:sp>
    </p:spTree>
    <p:extLst>
      <p:ext uri="{BB962C8B-B14F-4D97-AF65-F5344CB8AC3E}">
        <p14:creationId xmlns:p14="http://schemas.microsoft.com/office/powerpoint/2010/main" val="13141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97D3E-CAE2-4EB5-B06B-CADCCB37C8ED}"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CA3C6-7692-49DB-AD08-ACF4077C2F1D}" type="slidenum">
              <a:rPr lang="en-US" smtClean="0"/>
              <a:t>‹#›</a:t>
            </a:fld>
            <a:endParaRPr lang="en-US"/>
          </a:p>
        </p:txBody>
      </p:sp>
    </p:spTree>
    <p:extLst>
      <p:ext uri="{BB962C8B-B14F-4D97-AF65-F5344CB8AC3E}">
        <p14:creationId xmlns:p14="http://schemas.microsoft.com/office/powerpoint/2010/main" val="57157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97D3E-CAE2-4EB5-B06B-CADCCB37C8ED}"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CA3C6-7692-49DB-AD08-ACF4077C2F1D}" type="slidenum">
              <a:rPr lang="en-US" smtClean="0"/>
              <a:t>‹#›</a:t>
            </a:fld>
            <a:endParaRPr lang="en-US"/>
          </a:p>
        </p:txBody>
      </p:sp>
    </p:spTree>
    <p:extLst>
      <p:ext uri="{BB962C8B-B14F-4D97-AF65-F5344CB8AC3E}">
        <p14:creationId xmlns:p14="http://schemas.microsoft.com/office/powerpoint/2010/main" val="15819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97D3E-CAE2-4EB5-B06B-CADCCB37C8ED}"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CA3C6-7692-49DB-AD08-ACF4077C2F1D}" type="slidenum">
              <a:rPr lang="en-US" smtClean="0"/>
              <a:t>‹#›</a:t>
            </a:fld>
            <a:endParaRPr lang="en-US"/>
          </a:p>
        </p:txBody>
      </p:sp>
    </p:spTree>
    <p:extLst>
      <p:ext uri="{BB962C8B-B14F-4D97-AF65-F5344CB8AC3E}">
        <p14:creationId xmlns:p14="http://schemas.microsoft.com/office/powerpoint/2010/main" val="131831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F97D3E-CAE2-4EB5-B06B-CADCCB37C8ED}"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CA3C6-7692-49DB-AD08-ACF4077C2F1D}" type="slidenum">
              <a:rPr lang="en-US" smtClean="0"/>
              <a:t>‹#›</a:t>
            </a:fld>
            <a:endParaRPr lang="en-US"/>
          </a:p>
        </p:txBody>
      </p:sp>
    </p:spTree>
    <p:extLst>
      <p:ext uri="{BB962C8B-B14F-4D97-AF65-F5344CB8AC3E}">
        <p14:creationId xmlns:p14="http://schemas.microsoft.com/office/powerpoint/2010/main" val="288083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97D3E-CAE2-4EB5-B06B-CADCCB37C8ED}"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CA3C6-7692-49DB-AD08-ACF4077C2F1D}" type="slidenum">
              <a:rPr lang="en-US" smtClean="0"/>
              <a:t>‹#›</a:t>
            </a:fld>
            <a:endParaRPr lang="en-US"/>
          </a:p>
        </p:txBody>
      </p:sp>
    </p:spTree>
    <p:extLst>
      <p:ext uri="{BB962C8B-B14F-4D97-AF65-F5344CB8AC3E}">
        <p14:creationId xmlns:p14="http://schemas.microsoft.com/office/powerpoint/2010/main" val="213674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97D3E-CAE2-4EB5-B06B-CADCCB37C8ED}" type="datetimeFigureOut">
              <a:rPr lang="en-US" smtClean="0"/>
              <a:t>5/19/2026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CA3C6-7692-49DB-AD08-ACF4077C2F1D}" type="slidenum">
              <a:rPr lang="en-US" smtClean="0"/>
              <a:t>‹#›</a:t>
            </a:fld>
            <a:endParaRPr lang="en-US"/>
          </a:p>
        </p:txBody>
      </p:sp>
    </p:spTree>
    <p:extLst>
      <p:ext uri="{BB962C8B-B14F-4D97-AF65-F5344CB8AC3E}">
        <p14:creationId xmlns:p14="http://schemas.microsoft.com/office/powerpoint/2010/main" val="170409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97D3E-CAE2-4EB5-B06B-CADCCB37C8ED}" type="datetimeFigureOut">
              <a:rPr lang="en-US" smtClean="0"/>
              <a:t>5/19/2026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CA3C6-7692-49DB-AD08-ACF4077C2F1D}" type="slidenum">
              <a:rPr lang="en-US" smtClean="0"/>
              <a:t>‹#›</a:t>
            </a:fld>
            <a:endParaRPr lang="en-US"/>
          </a:p>
        </p:txBody>
      </p:sp>
    </p:spTree>
    <p:extLst>
      <p:ext uri="{BB962C8B-B14F-4D97-AF65-F5344CB8AC3E}">
        <p14:creationId xmlns:p14="http://schemas.microsoft.com/office/powerpoint/2010/main" val="446641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97D3E-CAE2-4EB5-B06B-CADCCB37C8ED}" type="datetimeFigureOut">
              <a:rPr lang="en-US" smtClean="0"/>
              <a:t>5/19/2026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CA3C6-7692-49DB-AD08-ACF4077C2F1D}" type="slidenum">
              <a:rPr lang="en-US" smtClean="0"/>
              <a:t>‹#›</a:t>
            </a:fld>
            <a:endParaRPr lang="en-US"/>
          </a:p>
        </p:txBody>
      </p:sp>
    </p:spTree>
    <p:extLst>
      <p:ext uri="{BB962C8B-B14F-4D97-AF65-F5344CB8AC3E}">
        <p14:creationId xmlns:p14="http://schemas.microsoft.com/office/powerpoint/2010/main" val="183359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F97D3E-CAE2-4EB5-B06B-CADCCB37C8ED}"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CA3C6-7692-49DB-AD08-ACF4077C2F1D}" type="slidenum">
              <a:rPr lang="en-US" smtClean="0"/>
              <a:t>‹#›</a:t>
            </a:fld>
            <a:endParaRPr lang="en-US"/>
          </a:p>
        </p:txBody>
      </p:sp>
    </p:spTree>
    <p:extLst>
      <p:ext uri="{BB962C8B-B14F-4D97-AF65-F5344CB8AC3E}">
        <p14:creationId xmlns:p14="http://schemas.microsoft.com/office/powerpoint/2010/main" val="424594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F97D3E-CAE2-4EB5-B06B-CADCCB37C8ED}"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CA3C6-7692-49DB-AD08-ACF4077C2F1D}" type="slidenum">
              <a:rPr lang="en-US" smtClean="0"/>
              <a:t>‹#›</a:t>
            </a:fld>
            <a:endParaRPr lang="en-US"/>
          </a:p>
        </p:txBody>
      </p:sp>
    </p:spTree>
    <p:extLst>
      <p:ext uri="{BB962C8B-B14F-4D97-AF65-F5344CB8AC3E}">
        <p14:creationId xmlns:p14="http://schemas.microsoft.com/office/powerpoint/2010/main" val="834538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97D3E-CAE2-4EB5-B06B-CADCCB37C8ED}" type="datetimeFigureOut">
              <a:rPr lang="en-US" smtClean="0"/>
              <a:t>5/19/2026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CA3C6-7692-49DB-AD08-ACF4077C2F1D}" type="slidenum">
              <a:rPr lang="en-US" smtClean="0"/>
              <a:t>‹#›</a:t>
            </a:fld>
            <a:endParaRPr lang="en-US"/>
          </a:p>
        </p:txBody>
      </p:sp>
    </p:spTree>
    <p:extLst>
      <p:ext uri="{BB962C8B-B14F-4D97-AF65-F5344CB8AC3E}">
        <p14:creationId xmlns:p14="http://schemas.microsoft.com/office/powerpoint/2010/main" val="951013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ichael@oclt.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7315200"/>
          </a:xfrm>
          <a:custGeom>
            <a:avLst/>
            <a:gdLst/>
            <a:ahLst/>
            <a:cxnLst/>
            <a:rect l="l" t="t" r="r" b="b"/>
            <a:pathLst>
              <a:path w="18288000" h="10972800">
                <a:moveTo>
                  <a:pt x="0" y="0"/>
                </a:moveTo>
                <a:lnTo>
                  <a:pt x="18288000" y="0"/>
                </a:lnTo>
                <a:lnTo>
                  <a:pt x="18288000" y="10972800"/>
                </a:lnTo>
                <a:lnTo>
                  <a:pt x="0" y="10972800"/>
                </a:lnTo>
                <a:lnTo>
                  <a:pt x="0" y="0"/>
                </a:lnTo>
                <a:close/>
              </a:path>
            </a:pathLst>
          </a:custGeom>
          <a:blipFill>
            <a:blip r:embed="rId2"/>
            <a:stretch>
              <a:fillRect t="-5173" b="-5173"/>
            </a:stretch>
          </a:blipFill>
        </p:spPr>
      </p:sp>
      <p:grpSp>
        <p:nvGrpSpPr>
          <p:cNvPr id="10" name="Group 10"/>
          <p:cNvGrpSpPr/>
          <p:nvPr/>
        </p:nvGrpSpPr>
        <p:grpSpPr>
          <a:xfrm>
            <a:off x="11722834" y="11186191"/>
            <a:ext cx="1059518" cy="472448"/>
            <a:chOff x="0" y="0"/>
            <a:chExt cx="768197" cy="277387"/>
          </a:xfrm>
        </p:grpSpPr>
        <p:sp>
          <p:nvSpPr>
            <p:cNvPr id="11" name="Freeform 11"/>
            <p:cNvSpPr/>
            <p:nvPr/>
          </p:nvSpPr>
          <p:spPr>
            <a:xfrm>
              <a:off x="0" y="0"/>
              <a:ext cx="768197" cy="277387"/>
            </a:xfrm>
            <a:custGeom>
              <a:avLst/>
              <a:gdLst/>
              <a:ahLst/>
              <a:cxnLst/>
              <a:rect l="l" t="t" r="r" b="b"/>
              <a:pathLst>
                <a:path w="768197" h="277387">
                  <a:moveTo>
                    <a:pt x="0" y="0"/>
                  </a:moveTo>
                  <a:lnTo>
                    <a:pt x="768197" y="0"/>
                  </a:lnTo>
                  <a:lnTo>
                    <a:pt x="768197" y="277387"/>
                  </a:lnTo>
                  <a:lnTo>
                    <a:pt x="0" y="277387"/>
                  </a:lnTo>
                  <a:close/>
                </a:path>
              </a:pathLst>
            </a:custGeom>
            <a:solidFill>
              <a:srgbClr val="FFFFFF"/>
            </a:solidFill>
          </p:spPr>
        </p:sp>
        <p:sp>
          <p:nvSpPr>
            <p:cNvPr id="12" name="TextBox 12"/>
            <p:cNvSpPr txBox="1"/>
            <p:nvPr/>
          </p:nvSpPr>
          <p:spPr>
            <a:xfrm>
              <a:off x="0" y="-38100"/>
              <a:ext cx="768197" cy="315487"/>
            </a:xfrm>
            <a:prstGeom prst="rect">
              <a:avLst/>
            </a:prstGeom>
          </p:spPr>
          <p:txBody>
            <a:bodyPr lIns="30480" tIns="30480" rIns="30480" bIns="30480" rtlCol="0" anchor="ctr"/>
            <a:lstStyle/>
            <a:p>
              <a:pPr algn="ctr">
                <a:lnSpc>
                  <a:spcPts val="1847"/>
                </a:lnSpc>
                <a:spcBef>
                  <a:spcPct val="0"/>
                </a:spcBef>
              </a:pPr>
              <a:endParaRPr sz="1200"/>
            </a:p>
          </p:txBody>
        </p:sp>
      </p:grpSp>
      <p:sp>
        <p:nvSpPr>
          <p:cNvPr id="14" name="TextBox 14"/>
          <p:cNvSpPr txBox="1"/>
          <p:nvPr/>
        </p:nvSpPr>
        <p:spPr>
          <a:xfrm rot="-5400000">
            <a:off x="11072800" y="5680405"/>
            <a:ext cx="1834277" cy="115416"/>
          </a:xfrm>
          <a:prstGeom prst="rect">
            <a:avLst/>
          </a:prstGeom>
        </p:spPr>
        <p:txBody>
          <a:bodyPr lIns="0" tIns="0" rIns="0" bIns="0" rtlCol="0" anchor="t">
            <a:spAutoFit/>
          </a:bodyPr>
          <a:lstStyle/>
          <a:p>
            <a:pPr algn="ctr">
              <a:lnSpc>
                <a:spcPts val="923"/>
              </a:lnSpc>
            </a:pPr>
            <a:r>
              <a:rPr lang="en-US" sz="659">
                <a:solidFill>
                  <a:srgbClr val="FFFFFF"/>
                </a:solidFill>
                <a:latin typeface="Lato"/>
              </a:rPr>
              <a:t>Credit: NYS Department of Agriculture &amp; Markets</a:t>
            </a:r>
          </a:p>
        </p:txBody>
      </p:sp>
      <p:sp>
        <p:nvSpPr>
          <p:cNvPr id="15" name="TextBox 15"/>
          <p:cNvSpPr txBox="1"/>
          <p:nvPr/>
        </p:nvSpPr>
        <p:spPr>
          <a:xfrm>
            <a:off x="1061005" y="591805"/>
            <a:ext cx="10064195" cy="1923604"/>
          </a:xfrm>
          <a:prstGeom prst="rect">
            <a:avLst/>
          </a:prstGeom>
        </p:spPr>
        <p:txBody>
          <a:bodyPr lIns="0" tIns="0" rIns="0" bIns="0" rtlCol="0" anchor="t">
            <a:spAutoFit/>
          </a:bodyPr>
          <a:lstStyle/>
          <a:p>
            <a:pPr algn="ctr">
              <a:lnSpc>
                <a:spcPts val="4990"/>
              </a:lnSpc>
            </a:pPr>
            <a:endParaRPr lang="en-US" sz="4620" dirty="0">
              <a:solidFill>
                <a:srgbClr val="FFFFFF"/>
              </a:solidFill>
              <a:latin typeface="Lato Bold"/>
            </a:endParaRPr>
          </a:p>
          <a:p>
            <a:pPr algn="ctr">
              <a:lnSpc>
                <a:spcPts val="4990"/>
              </a:lnSpc>
            </a:pPr>
            <a:r>
              <a:rPr lang="en-US" sz="4620" dirty="0">
                <a:solidFill>
                  <a:srgbClr val="FFFFFF"/>
                </a:solidFill>
                <a:latin typeface="Lato Bold"/>
              </a:rPr>
              <a:t>Farmland Protection in </a:t>
            </a:r>
            <a:r>
              <a:rPr lang="en-US" sz="4620" dirty="0" smtClean="0">
                <a:solidFill>
                  <a:srgbClr val="FFFFFF"/>
                </a:solidFill>
                <a:latin typeface="Lato Bold"/>
              </a:rPr>
              <a:t>Sullivan County</a:t>
            </a:r>
            <a:endParaRPr lang="en-US" sz="4620" dirty="0">
              <a:solidFill>
                <a:srgbClr val="FFFFFF"/>
              </a:solidFill>
              <a:latin typeface="Lato Bold Italics"/>
            </a:endParaRPr>
          </a:p>
        </p:txBody>
      </p:sp>
      <p:sp>
        <p:nvSpPr>
          <p:cNvPr id="19" name="TextBox 19"/>
          <p:cNvSpPr txBox="1"/>
          <p:nvPr/>
        </p:nvSpPr>
        <p:spPr>
          <a:xfrm>
            <a:off x="8383605" y="6142900"/>
            <a:ext cx="1369917" cy="205184"/>
          </a:xfrm>
          <a:prstGeom prst="rect">
            <a:avLst/>
          </a:prstGeom>
        </p:spPr>
        <p:txBody>
          <a:bodyPr wrap="square" lIns="0" tIns="0" rIns="0" bIns="0" rtlCol="0" anchor="t">
            <a:spAutoFit/>
          </a:bodyPr>
          <a:lstStyle/>
          <a:p>
            <a:pPr algn="ctr">
              <a:lnSpc>
                <a:spcPts val="1612"/>
              </a:lnSpc>
            </a:pPr>
            <a:endParaRPr lang="en-US" sz="1452" dirty="0">
              <a:solidFill>
                <a:srgbClr val="FFFFFF"/>
              </a:solidFill>
              <a:latin typeface="Cinze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078" y="2956910"/>
            <a:ext cx="2847975" cy="16097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7576" y="4013173"/>
            <a:ext cx="1942020" cy="16156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839" y="5008136"/>
            <a:ext cx="5134692" cy="885949"/>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6596" y="5225594"/>
            <a:ext cx="1483609" cy="1251254"/>
          </a:xfrm>
          <a:prstGeom prst="rect">
            <a:avLst/>
          </a:prstGeom>
        </p:spPr>
      </p:pic>
    </p:spTree>
    <p:extLst>
      <p:ext uri="{BB962C8B-B14F-4D97-AF65-F5344CB8AC3E}">
        <p14:creationId xmlns:p14="http://schemas.microsoft.com/office/powerpoint/2010/main" val="986697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Content Placeholder 2"/>
          <p:cNvSpPr>
            <a:spLocks noGrp="1"/>
          </p:cNvSpPr>
          <p:nvPr>
            <p:ph idx="1"/>
          </p:nvPr>
        </p:nvSpPr>
        <p:spPr>
          <a:xfrm>
            <a:off x="838200" y="1258958"/>
            <a:ext cx="10515600" cy="5599042"/>
          </a:xfrm>
        </p:spPr>
        <p:txBody>
          <a:bodyPr>
            <a:normAutofit/>
          </a:bodyPr>
          <a:lstStyle/>
          <a:p>
            <a:endParaRPr lang="en-US" dirty="0" smtClean="0"/>
          </a:p>
          <a:p>
            <a:endParaRPr lang="en-US" dirty="0"/>
          </a:p>
          <a:p>
            <a:pPr lvl="1"/>
            <a:r>
              <a:rPr lang="en-US" dirty="0" smtClean="0"/>
              <a:t>The Sullivan County Legislature has </a:t>
            </a:r>
            <a:r>
              <a:rPr lang="en-US" b="1" dirty="0" smtClean="0"/>
              <a:t>passed a Home Rule Resolution </a:t>
            </a:r>
            <a:r>
              <a:rPr lang="en-US" dirty="0" smtClean="0"/>
              <a:t>requesting inclusion to the Hudson Valley Preservation Act. This will initiate a Bill in the 2026 NYS legislative session</a:t>
            </a:r>
          </a:p>
          <a:p>
            <a:pPr lvl="1"/>
            <a:r>
              <a:rPr lang="en-US" dirty="0" smtClean="0"/>
              <a:t>Sullivan County’s State Senator P. </a:t>
            </a:r>
            <a:r>
              <a:rPr lang="en-US" dirty="0" err="1" smtClean="0"/>
              <a:t>Oberacker</a:t>
            </a:r>
            <a:r>
              <a:rPr lang="en-US" dirty="0" smtClean="0"/>
              <a:t> and Assembly members P. Kay &amp; B. Maher would need to sponsor and champion the bill in the 2026 session</a:t>
            </a:r>
            <a:r>
              <a:rPr lang="en-US" dirty="0" smtClean="0"/>
              <a:t>.</a:t>
            </a:r>
          </a:p>
          <a:p>
            <a:pPr lvl="1"/>
            <a:r>
              <a:rPr lang="en-US" dirty="0" smtClean="0"/>
              <a:t>Bills introduced: A09411 and S08938</a:t>
            </a:r>
            <a:endParaRPr lang="en-US" dirty="0" smtClean="0"/>
          </a:p>
          <a:p>
            <a:pPr lvl="1"/>
            <a:r>
              <a:rPr lang="en-US" dirty="0" smtClean="0"/>
              <a:t>Political support will be needed to ensure the Governor signs the bill once passed by the Legislature</a:t>
            </a:r>
          </a:p>
          <a:p>
            <a:pPr lvl="1"/>
            <a:r>
              <a:rPr lang="en-US" b="1" dirty="0" smtClean="0"/>
              <a:t>No monetary cost to the County </a:t>
            </a:r>
            <a:r>
              <a:rPr lang="en-US" dirty="0" smtClean="0"/>
              <a:t>and </a:t>
            </a:r>
            <a:r>
              <a:rPr lang="en-US" b="1" dirty="0" smtClean="0"/>
              <a:t>no mandate to your municipalities </a:t>
            </a:r>
            <a:r>
              <a:rPr lang="en-US" dirty="0" smtClean="0"/>
              <a:t>to pursue enacting a RETT in their jurisdictions- the decisions are left to local government and the voters of that jurisdiction.</a:t>
            </a:r>
          </a:p>
          <a:p>
            <a:pPr lvl="1"/>
            <a:endParaRPr lang="en-US" dirty="0"/>
          </a:p>
        </p:txBody>
      </p:sp>
    </p:spTree>
    <p:extLst>
      <p:ext uri="{BB962C8B-B14F-4D97-AF65-F5344CB8AC3E}">
        <p14:creationId xmlns:p14="http://schemas.microsoft.com/office/powerpoint/2010/main" val="3041936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If Successfully passed in Albany</a:t>
            </a:r>
          </a:p>
        </p:txBody>
      </p:sp>
      <p:sp>
        <p:nvSpPr>
          <p:cNvPr id="52227" name="Content Placeholder 2"/>
          <p:cNvSpPr>
            <a:spLocks noGrp="1"/>
          </p:cNvSpPr>
          <p:nvPr>
            <p:ph idx="1"/>
          </p:nvPr>
        </p:nvSpPr>
        <p:spPr>
          <a:xfrm>
            <a:off x="2133601" y="1752600"/>
            <a:ext cx="6348413" cy="4648200"/>
          </a:xfrm>
        </p:spPr>
        <p:txBody>
          <a:bodyPr>
            <a:normAutofit fontScale="77500" lnSpcReduction="20000"/>
          </a:bodyPr>
          <a:lstStyle/>
          <a:p>
            <a:endParaRPr lang="en-US" altLang="en-US" dirty="0" smtClean="0"/>
          </a:p>
          <a:p>
            <a:r>
              <a:rPr lang="en-US" altLang="en-US" dirty="0" smtClean="0"/>
              <a:t>Each Town and its residents would need to prepare a </a:t>
            </a:r>
            <a:r>
              <a:rPr lang="en-US" altLang="en-US" b="1" dirty="0" smtClean="0"/>
              <a:t>Community Preservation Plan</a:t>
            </a:r>
            <a:r>
              <a:rPr lang="en-US" altLang="en-US" dirty="0" smtClean="0"/>
              <a:t>. If </a:t>
            </a:r>
            <a:r>
              <a:rPr lang="en-US" altLang="en-US" b="1" dirty="0" smtClean="0"/>
              <a:t>protecting farmland </a:t>
            </a:r>
            <a:r>
              <a:rPr lang="en-US" altLang="en-US" dirty="0" smtClean="0"/>
              <a:t>is your primary goal than your farmland parcels would be listed in the plan. These would then become eligible for use of the transfer tax receipts. Areas where you want to see development occur would not be listed in the plan and would not be eligible for these funds.</a:t>
            </a:r>
          </a:p>
          <a:p>
            <a:r>
              <a:rPr lang="en-US" altLang="en-US" dirty="0" smtClean="0"/>
              <a:t>The Town and its residents set an amount of the tax up to 2% (most communities set it between 1 to 1 ½%) with an exemption of the Median Sale Price of a home in Sullivan County each year.</a:t>
            </a:r>
          </a:p>
          <a:p>
            <a:r>
              <a:rPr lang="en-US" altLang="en-US" dirty="0" smtClean="0"/>
              <a:t>A town-wide referendum is held before the law can take effect. </a:t>
            </a:r>
          </a:p>
        </p:txBody>
      </p:sp>
    </p:spTree>
    <p:extLst>
      <p:ext uri="{BB962C8B-B14F-4D97-AF65-F5344CB8AC3E}">
        <p14:creationId xmlns:p14="http://schemas.microsoft.com/office/powerpoint/2010/main" val="325052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successfully establishing a CPF mean for your Town</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endParaRPr lang="en-US" dirty="0" smtClean="0"/>
          </a:p>
          <a:p>
            <a:pPr lvl="1">
              <a:buFont typeface="Arial" panose="020B0604020202020204" pitchFamily="34" charset="0"/>
              <a:buChar char="•"/>
            </a:pPr>
            <a:endParaRPr lang="en-US" dirty="0"/>
          </a:p>
          <a:p>
            <a:pPr lvl="1">
              <a:buFont typeface="Arial" panose="020B0604020202020204" pitchFamily="34" charset="0"/>
              <a:buChar char="•"/>
            </a:pPr>
            <a:r>
              <a:rPr lang="en-US" dirty="0" smtClean="0"/>
              <a:t>Your Town creates a Community Preservation Plan which spells out the rational for imposing the RETT</a:t>
            </a:r>
          </a:p>
          <a:p>
            <a:pPr lvl="2">
              <a:buFont typeface="Arial" panose="020B0604020202020204" pitchFamily="34" charset="0"/>
              <a:buChar char="•"/>
            </a:pPr>
            <a:r>
              <a:rPr lang="en-US" sz="1800" dirty="0" smtClean="0"/>
              <a:t>The Plan lists all parcels to potentially be preserved</a:t>
            </a:r>
          </a:p>
          <a:p>
            <a:pPr lvl="2">
              <a:buFont typeface="Arial" panose="020B0604020202020204" pitchFamily="34" charset="0"/>
              <a:buChar char="•"/>
            </a:pPr>
            <a:r>
              <a:rPr lang="en-US" sz="1800" dirty="0" smtClean="0"/>
              <a:t>It documents your natural resources, viable farmland, potential recreational areas and other critical environmental resources</a:t>
            </a:r>
          </a:p>
          <a:p>
            <a:pPr lvl="2">
              <a:buFont typeface="Arial" panose="020B0604020202020204" pitchFamily="34" charset="0"/>
              <a:buChar char="•"/>
            </a:pPr>
            <a:r>
              <a:rPr lang="en-US" sz="1800" dirty="0" smtClean="0"/>
              <a:t>The HVCPA allows up to a 2% tax on any land transfer within the town’s boundaries with specified exemptions- most towns have imposed between ¾ to 1 ½% </a:t>
            </a:r>
          </a:p>
          <a:p>
            <a:pPr lvl="2">
              <a:buFont typeface="Arial" panose="020B0604020202020204" pitchFamily="34" charset="0"/>
              <a:buChar char="•"/>
            </a:pPr>
            <a:r>
              <a:rPr lang="en-US" sz="1800" dirty="0" smtClean="0"/>
              <a:t>Only the amount over the median sale price of a home in the County is subject to the tax</a:t>
            </a:r>
          </a:p>
          <a:p>
            <a:pPr lvl="2">
              <a:buFont typeface="Arial" panose="020B0604020202020204" pitchFamily="34" charset="0"/>
              <a:buChar char="•"/>
            </a:pPr>
            <a:r>
              <a:rPr lang="en-US" sz="1800" dirty="0" smtClean="0"/>
              <a:t>The tax is paid by the buyer- someone coming to the beautiful community its residents have stewarded </a:t>
            </a:r>
            <a:r>
              <a:rPr lang="en-US" sz="1800" smtClean="0"/>
              <a:t>through generations</a:t>
            </a:r>
            <a:endParaRPr lang="en-US" sz="1800" dirty="0"/>
          </a:p>
        </p:txBody>
      </p:sp>
    </p:spTree>
    <p:extLst>
      <p:ext uri="{BB962C8B-B14F-4D97-AF65-F5344CB8AC3E}">
        <p14:creationId xmlns:p14="http://schemas.microsoft.com/office/powerpoint/2010/main" val="1720663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fontScale="90000"/>
          </a:bodyPr>
          <a:lstStyle/>
          <a:p>
            <a:pPr algn="ctr"/>
            <a:r>
              <a:rPr lang="en-US" dirty="0" smtClean="0"/>
              <a:t>Example of a Hypothetical Example </a:t>
            </a:r>
            <a:br>
              <a:rPr lang="en-US" dirty="0" smtClean="0"/>
            </a:br>
            <a:r>
              <a:rPr lang="en-US" dirty="0" smtClean="0"/>
              <a:t>for</a:t>
            </a:r>
            <a:br>
              <a:rPr lang="en-US" dirty="0" smtClean="0"/>
            </a:br>
            <a:r>
              <a:rPr lang="en-US" dirty="0" smtClean="0"/>
              <a:t>Sullivan County</a:t>
            </a:r>
            <a:endParaRPr lang="en-US" dirty="0"/>
          </a:p>
        </p:txBody>
      </p:sp>
      <p:sp>
        <p:nvSpPr>
          <p:cNvPr id="3" name="Content Placeholder 2"/>
          <p:cNvSpPr>
            <a:spLocks noGrp="1"/>
          </p:cNvSpPr>
          <p:nvPr>
            <p:ph idx="1"/>
          </p:nvPr>
        </p:nvSpPr>
        <p:spPr>
          <a:xfrm>
            <a:off x="838200" y="2014329"/>
            <a:ext cx="10515600" cy="4162633"/>
          </a:xfrm>
        </p:spPr>
        <p:txBody>
          <a:bodyPr>
            <a:normAutofit lnSpcReduction="10000"/>
          </a:bodyPr>
          <a:lstStyle/>
          <a:p>
            <a:r>
              <a:rPr lang="en-US" dirty="0" smtClean="0"/>
              <a:t>Assume a 1 ½% Transfer tax by a SC community</a:t>
            </a:r>
          </a:p>
          <a:p>
            <a:r>
              <a:rPr lang="en-US" dirty="0" smtClean="0"/>
              <a:t>2025 Median Sale price of a home in Sullivan County- $342,000</a:t>
            </a:r>
          </a:p>
          <a:p>
            <a:r>
              <a:rPr lang="en-US" dirty="0" smtClean="0"/>
              <a:t>A home sells for $450,000</a:t>
            </a:r>
          </a:p>
          <a:p>
            <a:r>
              <a:rPr lang="en-US" dirty="0" smtClean="0"/>
              <a:t>The HVCPA transfer tax would apply to the amount over the median price or $450,000-342,000 = $108,000</a:t>
            </a:r>
          </a:p>
          <a:p>
            <a:r>
              <a:rPr lang="en-US" dirty="0" smtClean="0"/>
              <a:t>Transfer tax receipt would be $108,000 x .015 = $1,620</a:t>
            </a:r>
          </a:p>
          <a:p>
            <a:r>
              <a:rPr lang="en-US" dirty="0" smtClean="0"/>
              <a:t>Not a burdensome sum to be asked of someone coming to live in the attractive community you have built with your tax dollars and hard work!</a:t>
            </a:r>
            <a:endParaRPr lang="en-US" dirty="0"/>
          </a:p>
        </p:txBody>
      </p:sp>
    </p:spTree>
    <p:extLst>
      <p:ext uri="{BB962C8B-B14F-4D97-AF65-F5344CB8AC3E}">
        <p14:creationId xmlns:p14="http://schemas.microsoft.com/office/powerpoint/2010/main" val="4240990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Protected with Proceeds from a Community Preservation Fund?</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dirty="0" smtClean="0"/>
              <a:t>Only parcels identified in your Community Preservation Plan</a:t>
            </a:r>
          </a:p>
          <a:p>
            <a:pPr lvl="1"/>
            <a:r>
              <a:rPr lang="en-US" b="1" dirty="0" smtClean="0"/>
              <a:t>Viable agricultural lands</a:t>
            </a:r>
            <a:endParaRPr lang="en-US" dirty="0" smtClean="0"/>
          </a:p>
          <a:p>
            <a:pPr lvl="1">
              <a:buFont typeface="Arial" panose="020B0604020202020204" pitchFamily="34" charset="0"/>
              <a:buChar char="•"/>
            </a:pPr>
            <a:r>
              <a:rPr lang="en-US" dirty="0" smtClean="0"/>
              <a:t>Establishment of parks, nature preserves or recreational areas</a:t>
            </a:r>
          </a:p>
          <a:p>
            <a:pPr lvl="1">
              <a:buFont typeface="Arial" panose="020B0604020202020204" pitchFamily="34" charset="0"/>
              <a:buChar char="•"/>
            </a:pPr>
            <a:r>
              <a:rPr lang="en-US" dirty="0" smtClean="0"/>
              <a:t>Preservation of open space</a:t>
            </a:r>
          </a:p>
          <a:p>
            <a:pPr lvl="1">
              <a:buFont typeface="Arial" panose="020B0604020202020204" pitchFamily="34" charset="0"/>
              <a:buChar char="•"/>
            </a:pPr>
            <a:r>
              <a:rPr lang="en-US" dirty="0" smtClean="0"/>
              <a:t>Preservation of lands of exceptional scenic value</a:t>
            </a:r>
          </a:p>
          <a:p>
            <a:pPr lvl="1">
              <a:buFont typeface="Arial" panose="020B0604020202020204" pitchFamily="34" charset="0"/>
              <a:buChar char="•"/>
            </a:pPr>
            <a:r>
              <a:rPr lang="en-US" dirty="0" smtClean="0"/>
              <a:t>Preservation of fresh or saltwater marshes or other wetlands</a:t>
            </a:r>
          </a:p>
          <a:p>
            <a:pPr lvl="1">
              <a:buFont typeface="Arial" panose="020B0604020202020204" pitchFamily="34" charset="0"/>
              <a:buChar char="•"/>
            </a:pPr>
            <a:r>
              <a:rPr lang="en-US" dirty="0" smtClean="0"/>
              <a:t>Preservation of aquifer recharge areas</a:t>
            </a:r>
          </a:p>
          <a:p>
            <a:pPr lvl="1">
              <a:buFont typeface="Arial" panose="020B0604020202020204" pitchFamily="34" charset="0"/>
              <a:buChar char="•"/>
            </a:pPr>
            <a:r>
              <a:rPr lang="en-US" dirty="0" smtClean="0"/>
              <a:t>Preservation of undeveloped </a:t>
            </a:r>
            <a:r>
              <a:rPr lang="en-US" dirty="0" err="1" smtClean="0"/>
              <a:t>beachlands</a:t>
            </a:r>
            <a:r>
              <a:rPr lang="en-US" dirty="0" smtClean="0"/>
              <a:t> or shorelines</a:t>
            </a:r>
          </a:p>
          <a:p>
            <a:pPr lvl="1">
              <a:buFont typeface="Arial" panose="020B0604020202020204" pitchFamily="34" charset="0"/>
              <a:buChar char="•"/>
            </a:pPr>
            <a:r>
              <a:rPr lang="en-US" dirty="0" smtClean="0"/>
              <a:t>Establishment of wildlife refuges</a:t>
            </a:r>
          </a:p>
          <a:p>
            <a:pPr lvl="1">
              <a:buFont typeface="Arial" panose="020B0604020202020204" pitchFamily="34" charset="0"/>
              <a:buChar char="•"/>
            </a:pPr>
            <a:r>
              <a:rPr lang="en-US" dirty="0" smtClean="0"/>
              <a:t>Preservation of rivers in a natural state</a:t>
            </a:r>
          </a:p>
          <a:p>
            <a:pPr lvl="1">
              <a:buFont typeface="Arial" panose="020B0604020202020204" pitchFamily="34" charset="0"/>
              <a:buChar char="•"/>
            </a:pPr>
            <a:r>
              <a:rPr lang="en-US" dirty="0" smtClean="0"/>
              <a:t>Preservation of public access to lands for public use</a:t>
            </a:r>
          </a:p>
          <a:p>
            <a:pPr lvl="1">
              <a:buFont typeface="Arial" panose="020B0604020202020204" pitchFamily="34" charset="0"/>
              <a:buChar char="•"/>
            </a:pPr>
            <a:r>
              <a:rPr lang="en-US" dirty="0" smtClean="0"/>
              <a:t>Historic properties on the NYS Registry of Historic Places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182618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this Accomplished?</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US" dirty="0" smtClean="0"/>
          </a:p>
          <a:p>
            <a:pPr lvl="1">
              <a:buFont typeface="Arial" panose="020B0604020202020204" pitchFamily="34" charset="0"/>
              <a:buChar char="•"/>
            </a:pPr>
            <a:r>
              <a:rPr lang="en-US" dirty="0" smtClean="0"/>
              <a:t>Outright purchase of the property</a:t>
            </a:r>
          </a:p>
          <a:p>
            <a:pPr lvl="1">
              <a:buFont typeface="Arial" panose="020B0604020202020204" pitchFamily="34" charset="0"/>
              <a:buChar char="•"/>
            </a:pPr>
            <a:r>
              <a:rPr lang="en-US" dirty="0" smtClean="0"/>
              <a:t>Purchasing the “Development Rights” via a Conservation Easement</a:t>
            </a:r>
          </a:p>
          <a:p>
            <a:pPr lvl="1">
              <a:buFont typeface="Arial" panose="020B0604020202020204" pitchFamily="34" charset="0"/>
              <a:buChar char="•"/>
            </a:pPr>
            <a:r>
              <a:rPr lang="en-US" dirty="0" smtClean="0"/>
              <a:t>Creating a “Transfer of Development Rights” program</a:t>
            </a:r>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Any expenditure of funds must first be recommended by an appointed Community Preservation Advisory Board ( no elected officials allowed)</a:t>
            </a:r>
          </a:p>
          <a:p>
            <a:pPr lvl="1">
              <a:buFont typeface="Arial" panose="020B0604020202020204" pitchFamily="34" charset="0"/>
              <a:buChar char="•"/>
            </a:pPr>
            <a:r>
              <a:rPr lang="en-US" dirty="0" smtClean="0"/>
              <a:t>A public hearing must be held by the Town Board</a:t>
            </a:r>
          </a:p>
          <a:p>
            <a:pPr lvl="1">
              <a:buFont typeface="Arial" panose="020B0604020202020204" pitchFamily="34" charset="0"/>
              <a:buChar char="•"/>
            </a:pPr>
            <a:r>
              <a:rPr lang="en-US" dirty="0" smtClean="0"/>
              <a:t>An affirmative vote of the Town Board for the acquisition is required</a:t>
            </a:r>
          </a:p>
          <a:p>
            <a:pPr lvl="1">
              <a:buFont typeface="Arial" panose="020B0604020202020204" pitchFamily="34" charset="0"/>
              <a:buChar char="•"/>
            </a:pPr>
            <a:r>
              <a:rPr lang="en-US" dirty="0" smtClean="0"/>
              <a:t>Up to 10% of the fund can be used to maintain the acquisition</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816165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Communities with Community Preservation Funds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p>
          <a:p>
            <a:pPr lvl="1">
              <a:buFont typeface="Arial" panose="020B0604020202020204" pitchFamily="34" charset="0"/>
              <a:buChar char="•"/>
            </a:pPr>
            <a:r>
              <a:rPr lang="en-US" dirty="0" smtClean="0"/>
              <a:t>Five Towns on East End of Long Island- Suffolk County</a:t>
            </a:r>
          </a:p>
          <a:p>
            <a:pPr lvl="1">
              <a:buFont typeface="Arial" panose="020B0604020202020204" pitchFamily="34" charset="0"/>
              <a:buChar char="•"/>
            </a:pPr>
            <a:r>
              <a:rPr lang="en-US" dirty="0" smtClean="0"/>
              <a:t>Town of Warwick – Orange County</a:t>
            </a:r>
          </a:p>
          <a:p>
            <a:pPr lvl="1">
              <a:buFont typeface="Arial" panose="020B0604020202020204" pitchFamily="34" charset="0"/>
              <a:buChar char="•"/>
            </a:pPr>
            <a:r>
              <a:rPr lang="en-US" dirty="0" smtClean="0"/>
              <a:t>Town of Red Hook – </a:t>
            </a:r>
            <a:r>
              <a:rPr lang="en-US" dirty="0" err="1" smtClean="0"/>
              <a:t>Dutchess</a:t>
            </a:r>
            <a:r>
              <a:rPr lang="en-US" dirty="0" smtClean="0"/>
              <a:t> County</a:t>
            </a:r>
          </a:p>
          <a:p>
            <a:pPr lvl="1">
              <a:buFont typeface="Arial" panose="020B0604020202020204" pitchFamily="34" charset="0"/>
              <a:buChar char="•"/>
            </a:pPr>
            <a:r>
              <a:rPr lang="en-US" dirty="0" smtClean="0"/>
              <a:t>Town of Chatham – Columbia County</a:t>
            </a:r>
          </a:p>
          <a:p>
            <a:pPr lvl="1">
              <a:buFont typeface="Arial" panose="020B0604020202020204" pitchFamily="34" charset="0"/>
              <a:buChar char="•"/>
            </a:pPr>
            <a:r>
              <a:rPr lang="en-US" dirty="0" smtClean="0"/>
              <a:t>Town of New </a:t>
            </a:r>
            <a:r>
              <a:rPr lang="en-US" dirty="0" err="1" smtClean="0"/>
              <a:t>Paltz</a:t>
            </a:r>
            <a:r>
              <a:rPr lang="en-US" dirty="0" smtClean="0"/>
              <a:t> – Ulster county</a:t>
            </a:r>
          </a:p>
          <a:p>
            <a:pPr lvl="1">
              <a:buFont typeface="Arial" panose="020B0604020202020204" pitchFamily="34" charset="0"/>
              <a:buChar char="•"/>
            </a:pPr>
            <a:r>
              <a:rPr lang="en-US" dirty="0" smtClean="0"/>
              <a:t>Town of Gardiner – Ulster County</a:t>
            </a:r>
          </a:p>
          <a:p>
            <a:pPr lvl="1">
              <a:buFont typeface="Arial" panose="020B0604020202020204" pitchFamily="34" charset="0"/>
              <a:buChar char="•"/>
            </a:pPr>
            <a:r>
              <a:rPr lang="en-US" dirty="0" smtClean="0"/>
              <a:t>Town of </a:t>
            </a:r>
            <a:r>
              <a:rPr lang="en-US" dirty="0" err="1" smtClean="0"/>
              <a:t>Marbletown</a:t>
            </a:r>
            <a:r>
              <a:rPr lang="en-US" dirty="0" smtClean="0"/>
              <a:t> – Ulster County</a:t>
            </a:r>
          </a:p>
          <a:p>
            <a:pPr lvl="1">
              <a:buFont typeface="Arial" panose="020B0604020202020204" pitchFamily="34" charset="0"/>
              <a:buChar char="•"/>
            </a:pPr>
            <a:r>
              <a:rPr lang="en-US" dirty="0" smtClean="0"/>
              <a:t>City of Kingston – Ulster County</a:t>
            </a:r>
          </a:p>
          <a:p>
            <a:pPr lvl="1">
              <a:buFont typeface="Arial" panose="020B0604020202020204" pitchFamily="34" charset="0"/>
              <a:buChar char="•"/>
            </a:pPr>
            <a:r>
              <a:rPr lang="en-US" dirty="0" smtClean="0"/>
              <a:t>Town of Rochester- Ulster County</a:t>
            </a:r>
          </a:p>
          <a:p>
            <a:pPr lvl="1">
              <a:buFont typeface="Arial" panose="020B0604020202020204" pitchFamily="34" charset="0"/>
              <a:buChar char="•"/>
            </a:pPr>
            <a:r>
              <a:rPr lang="en-US" dirty="0" smtClean="0"/>
              <a:t>Westchester &amp; Putnam County  are in the HVCPA and several Towns are preparing for referendums</a:t>
            </a:r>
          </a:p>
          <a:p>
            <a:pPr marL="0" indent="0">
              <a:buNone/>
            </a:pPr>
            <a:endParaRPr lang="en-US" dirty="0" smtClean="0"/>
          </a:p>
          <a:p>
            <a:pPr lvl="2"/>
            <a:endParaRPr lang="en-US" dirty="0"/>
          </a:p>
        </p:txBody>
      </p:sp>
    </p:spTree>
    <p:extLst>
      <p:ext uri="{BB962C8B-B14F-4D97-AF65-F5344CB8AC3E}">
        <p14:creationId xmlns:p14="http://schemas.microsoft.com/office/powerpoint/2010/main" val="3869033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r>
              <a:rPr lang="en-US" altLang="en-US" smtClean="0"/>
              <a:t>Future Goals!</a:t>
            </a:r>
          </a:p>
        </p:txBody>
      </p:sp>
      <p:sp>
        <p:nvSpPr>
          <p:cNvPr id="13315" name="Rectangle 3"/>
          <p:cNvSpPr>
            <a:spLocks noGrp="1" noRot="1" noChangeArrowheads="1"/>
          </p:cNvSpPr>
          <p:nvPr>
            <p:ph idx="1"/>
          </p:nvPr>
        </p:nvSpPr>
        <p:spPr/>
        <p:txBody>
          <a:bodyPr/>
          <a:lstStyle/>
          <a:p>
            <a:pPr eaLnBrk="1" hangingPunct="1"/>
            <a:r>
              <a:rPr lang="en-US" altLang="en-US"/>
              <a:t>Continually  look for further refinements of your Zoning Code.</a:t>
            </a:r>
          </a:p>
          <a:p>
            <a:pPr eaLnBrk="1" hangingPunct="1"/>
            <a:r>
              <a:rPr lang="en-US" altLang="en-US"/>
              <a:t>Work at all levels of government to make farming more profitable -  that’s what keeps farmers farming.</a:t>
            </a:r>
          </a:p>
          <a:p>
            <a:pPr eaLnBrk="1" hangingPunct="1"/>
            <a:r>
              <a:rPr lang="en-US" altLang="en-US"/>
              <a:t>Include Sullivan County in the HVCPA</a:t>
            </a:r>
          </a:p>
        </p:txBody>
      </p:sp>
    </p:spTree>
    <p:extLst>
      <p:ext uri="{BB962C8B-B14F-4D97-AF65-F5344CB8AC3E}">
        <p14:creationId xmlns:p14="http://schemas.microsoft.com/office/powerpoint/2010/main" val="212377342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fade">
                                      <p:cBhvr>
                                        <p:cTn id="10"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Rot="1" noChangeArrowheads="1"/>
          </p:cNvSpPr>
          <p:nvPr>
            <p:ph type="title" idx="4294967295"/>
          </p:nvPr>
        </p:nvSpPr>
        <p:spPr>
          <a:xfrm>
            <a:off x="1524000" y="274638"/>
            <a:ext cx="8229600" cy="1143000"/>
          </a:xfrm>
        </p:spPr>
        <p:txBody>
          <a:bodyPr/>
          <a:lstStyle/>
          <a:p>
            <a:pPr eaLnBrk="1" hangingPunct="1"/>
            <a:r>
              <a:rPr lang="en-US" altLang="en-US" smtClean="0"/>
              <a:t>Is This a Wise Investment?</a:t>
            </a:r>
          </a:p>
        </p:txBody>
      </p:sp>
      <p:sp>
        <p:nvSpPr>
          <p:cNvPr id="23555" name="Rectangle 3"/>
          <p:cNvSpPr>
            <a:spLocks noGrp="1" noRot="1" noChangeArrowheads="1"/>
          </p:cNvSpPr>
          <p:nvPr>
            <p:ph type="body" idx="4294967295"/>
          </p:nvPr>
        </p:nvSpPr>
        <p:spPr>
          <a:xfrm>
            <a:off x="1524000" y="1600201"/>
            <a:ext cx="7391400" cy="4525963"/>
          </a:xfrm>
        </p:spPr>
        <p:txBody>
          <a:bodyPr/>
          <a:lstStyle/>
          <a:p>
            <a:pPr eaLnBrk="1" hangingPunct="1"/>
            <a:r>
              <a:rPr lang="en-US" altLang="en-US" sz="2400"/>
              <a:t>Our farms remain as working farms, paying taxes and contributing to our economy.</a:t>
            </a:r>
          </a:p>
          <a:p>
            <a:pPr eaLnBrk="1" hangingPunct="1"/>
            <a:r>
              <a:rPr lang="en-US" altLang="en-US" sz="2400"/>
              <a:t>Our community receives the added benefit of preserving open space, watershed resources, and habitat for wildlife.</a:t>
            </a:r>
          </a:p>
          <a:p>
            <a:pPr eaLnBrk="1" hangingPunct="1"/>
            <a:r>
              <a:rPr lang="en-US" altLang="en-US" sz="2400"/>
              <a:t>Real estate values in Warwick rose 45% higher than anywhere else in Orange County. </a:t>
            </a:r>
          </a:p>
        </p:txBody>
      </p:sp>
    </p:spTree>
    <p:extLst>
      <p:ext uri="{BB962C8B-B14F-4D97-AF65-F5344CB8AC3E}">
        <p14:creationId xmlns:p14="http://schemas.microsoft.com/office/powerpoint/2010/main" val="8702249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ssolve">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dissolve">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dissolve">
                                      <p:cBhvr>
                                        <p:cTn id="17" dur="5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dissolve">
                                      <p:cBhvr>
                                        <p:cTn id="22"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Don’t Take My </a:t>
            </a:r>
            <a:r>
              <a:rPr lang="en-US" sz="4400" dirty="0" smtClean="0"/>
              <a:t>Word</a:t>
            </a:r>
            <a:r>
              <a:rPr lang="en-US" dirty="0" smtClean="0"/>
              <a:t> For It</a:t>
            </a:r>
            <a:br>
              <a:rPr lang="en-US" dirty="0" smtClean="0"/>
            </a:br>
            <a:r>
              <a:rPr lang="en-US" dirty="0" smtClean="0"/>
              <a:t>See the results!</a:t>
            </a:r>
            <a:endParaRPr lang="en-US" dirty="0"/>
          </a:p>
        </p:txBody>
      </p:sp>
      <p:sp>
        <p:nvSpPr>
          <p:cNvPr id="3" name="Content Placeholder 2"/>
          <p:cNvSpPr>
            <a:spLocks noGrp="1"/>
          </p:cNvSpPr>
          <p:nvPr>
            <p:ph idx="1"/>
          </p:nvPr>
        </p:nvSpPr>
        <p:spPr/>
        <p:txBody>
          <a:bodyPr>
            <a:normAutofit/>
          </a:bodyPr>
          <a:lstStyle/>
          <a:p>
            <a:r>
              <a:rPr lang="en-US" dirty="0" smtClean="0"/>
              <a:t>Warwick has had a CPF since 2006 and the results are impressive:</a:t>
            </a:r>
          </a:p>
          <a:p>
            <a:pPr lvl="1"/>
            <a:r>
              <a:rPr lang="en-US" sz="2000" dirty="0" smtClean="0"/>
              <a:t>5000 acres of  40 active farms preserved, </a:t>
            </a:r>
            <a:r>
              <a:rPr lang="en-US" sz="2000" b="1" dirty="0" smtClean="0"/>
              <a:t>all still farming &amp; paying taxes</a:t>
            </a:r>
          </a:p>
          <a:p>
            <a:pPr lvl="1"/>
            <a:r>
              <a:rPr lang="en-US" sz="2000" dirty="0" smtClean="0"/>
              <a:t>$18 million raised to date, leveraged to gain another $18 million from grants</a:t>
            </a:r>
          </a:p>
          <a:p>
            <a:pPr lvl="1"/>
            <a:r>
              <a:rPr lang="en-US" sz="2000" dirty="0" smtClean="0"/>
              <a:t>Preserved a historic site, the only public access site to a 9 mile bi-state lake, 2 public parks in two Villages, 100 acre watershed protection area and a former summer camp for public enjoyment.</a:t>
            </a:r>
          </a:p>
          <a:p>
            <a:pPr lvl="1"/>
            <a:r>
              <a:rPr lang="en-US" sz="2000" dirty="0" smtClean="0"/>
              <a:t>Real Estate prices </a:t>
            </a:r>
            <a:r>
              <a:rPr lang="en-US" sz="2000" b="1" dirty="0" smtClean="0"/>
              <a:t>not hurt </a:t>
            </a:r>
            <a:r>
              <a:rPr lang="en-US" sz="2000" dirty="0" smtClean="0"/>
              <a:t>by having a RETT contrary to naysayers:</a:t>
            </a:r>
          </a:p>
          <a:p>
            <a:pPr lvl="2"/>
            <a:r>
              <a:rPr lang="en-US" altLang="en-US" sz="2000" dirty="0"/>
              <a:t>2008 - $370,000 vs $189,920</a:t>
            </a:r>
          </a:p>
          <a:p>
            <a:pPr lvl="2"/>
            <a:r>
              <a:rPr lang="en-US" altLang="en-US" sz="2000" dirty="0"/>
              <a:t>2023 - $450,000 vs $247,840</a:t>
            </a:r>
          </a:p>
          <a:p>
            <a:pPr lvl="2"/>
            <a:endParaRPr lang="en-US" dirty="0" smtClean="0"/>
          </a:p>
          <a:p>
            <a:pPr lvl="1"/>
            <a:endParaRPr lang="en-US" sz="1800" dirty="0" smtClean="0"/>
          </a:p>
        </p:txBody>
      </p:sp>
    </p:spTree>
    <p:extLst>
      <p:ext uri="{BB962C8B-B14F-4D97-AF65-F5344CB8AC3E}">
        <p14:creationId xmlns:p14="http://schemas.microsoft.com/office/powerpoint/2010/main" val="4044561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D261-6122-9E69-6603-42399C746040}"/>
              </a:ext>
            </a:extLst>
          </p:cNvPr>
          <p:cNvSpPr>
            <a:spLocks noGrp="1"/>
          </p:cNvSpPr>
          <p:nvPr>
            <p:ph type="ctrTitle"/>
          </p:nvPr>
        </p:nvSpPr>
        <p:spPr/>
        <p:txBody>
          <a:bodyPr/>
          <a:lstStyle/>
          <a:p>
            <a:r>
              <a:rPr lang="en-US" dirty="0"/>
              <a:t>Community Preservation </a:t>
            </a:r>
            <a:br>
              <a:rPr lang="en-US" dirty="0"/>
            </a:br>
            <a:endParaRPr lang="en-US" dirty="0"/>
          </a:p>
        </p:txBody>
      </p:sp>
      <p:sp>
        <p:nvSpPr>
          <p:cNvPr id="3" name="Subtitle 2">
            <a:extLst>
              <a:ext uri="{FF2B5EF4-FFF2-40B4-BE49-F238E27FC236}">
                <a16:creationId xmlns:a16="http://schemas.microsoft.com/office/drawing/2014/main" id="{8ABC23D0-3A04-BFA5-8393-46AEC2A6C594}"/>
              </a:ext>
            </a:extLst>
          </p:cNvPr>
          <p:cNvSpPr>
            <a:spLocks noGrp="1"/>
          </p:cNvSpPr>
          <p:nvPr>
            <p:ph type="subTitle" idx="1"/>
          </p:nvPr>
        </p:nvSpPr>
        <p:spPr/>
        <p:txBody>
          <a:bodyPr>
            <a:noAutofit/>
          </a:bodyPr>
          <a:lstStyle/>
          <a:p>
            <a:pPr algn="ctr"/>
            <a:r>
              <a:rPr lang="en-US" sz="3600" dirty="0"/>
              <a:t>How to protect and preserve critical lands in your </a:t>
            </a:r>
            <a:r>
              <a:rPr lang="en-US" sz="3600" dirty="0" smtClean="0"/>
              <a:t>County &amp; Its Towns</a:t>
            </a:r>
            <a:endParaRPr lang="en-US" sz="3600" dirty="0"/>
          </a:p>
          <a:p>
            <a:endParaRPr lang="en-US" sz="3600" dirty="0"/>
          </a:p>
        </p:txBody>
      </p:sp>
    </p:spTree>
    <p:extLst>
      <p:ext uri="{BB962C8B-B14F-4D97-AF65-F5344CB8AC3E}">
        <p14:creationId xmlns:p14="http://schemas.microsoft.com/office/powerpoint/2010/main" val="674369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pPr eaLnBrk="1" hangingPunct="1"/>
            <a:r>
              <a:rPr lang="en-US" altLang="en-US" dirty="0" smtClean="0"/>
              <a:t>More Results	</a:t>
            </a:r>
          </a:p>
        </p:txBody>
      </p:sp>
      <p:sp>
        <p:nvSpPr>
          <p:cNvPr id="58371" name="Rectangle 3"/>
          <p:cNvSpPr>
            <a:spLocks noGrp="1" noRot="1" noChangeArrowheads="1"/>
          </p:cNvSpPr>
          <p:nvPr>
            <p:ph idx="1"/>
          </p:nvPr>
        </p:nvSpPr>
        <p:spPr>
          <a:xfrm>
            <a:off x="2362200" y="1371600"/>
            <a:ext cx="7010400" cy="5410200"/>
          </a:xfrm>
        </p:spPr>
        <p:txBody>
          <a:bodyPr/>
          <a:lstStyle/>
          <a:p>
            <a:pPr eaLnBrk="1" hangingPunct="1"/>
            <a:endParaRPr lang="en-US" altLang="en-US" sz="2400" dirty="0" smtClean="0"/>
          </a:p>
          <a:p>
            <a:pPr eaLnBrk="1" hangingPunct="1"/>
            <a:endParaRPr lang="en-US" altLang="en-US" sz="2400" dirty="0"/>
          </a:p>
          <a:p>
            <a:pPr eaLnBrk="1" hangingPunct="1"/>
            <a:endParaRPr lang="en-US" altLang="en-US" sz="2400" dirty="0" smtClean="0"/>
          </a:p>
          <a:p>
            <a:pPr eaLnBrk="1" hangingPunct="1"/>
            <a:r>
              <a:rPr lang="en-US" altLang="en-US" sz="2400" dirty="0" smtClean="0"/>
              <a:t>Using Smart Growth Zoning techniques 100</a:t>
            </a:r>
            <a:r>
              <a:rPr lang="en-US" altLang="en-US" sz="2400" dirty="0"/>
              <a:t>% of new subdivisions are clustered on 40% or less of the parcel developed</a:t>
            </a:r>
          </a:p>
          <a:p>
            <a:pPr eaLnBrk="1" hangingPunct="1"/>
            <a:r>
              <a:rPr lang="en-US" altLang="en-US" sz="2400" dirty="0"/>
              <a:t>Less roads &amp; infrastructure = </a:t>
            </a:r>
            <a:r>
              <a:rPr lang="en-US" altLang="en-US" sz="2400" dirty="0" smtClean="0"/>
              <a:t>savings to the municipalities</a:t>
            </a:r>
            <a:endParaRPr lang="en-US" altLang="en-US" sz="2400" dirty="0"/>
          </a:p>
          <a:p>
            <a:pPr eaLnBrk="1" hangingPunct="1"/>
            <a:r>
              <a:rPr lang="en-US" altLang="en-US" sz="2400" dirty="0"/>
              <a:t>Vibrant farm economy leads to a vibrant Town!</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3193915162"/>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pPr eaLnBrk="1" hangingPunct="1"/>
            <a:r>
              <a:rPr lang="en-US" altLang="en-US" smtClean="0"/>
              <a:t>Contact Information	</a:t>
            </a:r>
          </a:p>
        </p:txBody>
      </p:sp>
      <p:sp>
        <p:nvSpPr>
          <p:cNvPr id="60419" name="Rectangle 3"/>
          <p:cNvSpPr>
            <a:spLocks noGrp="1" noRot="1" noChangeArrowheads="1"/>
          </p:cNvSpPr>
          <p:nvPr>
            <p:ph idx="1"/>
          </p:nvPr>
        </p:nvSpPr>
        <p:spPr>
          <a:xfrm>
            <a:off x="2133601" y="2209800"/>
            <a:ext cx="6348413" cy="3881438"/>
          </a:xfrm>
        </p:spPr>
        <p:txBody>
          <a:bodyPr/>
          <a:lstStyle/>
          <a:p>
            <a:pPr eaLnBrk="1" hangingPunct="1"/>
            <a:r>
              <a:rPr lang="en-US" altLang="en-US" sz="2400"/>
              <a:t>Michael P Sweeton, Community Liaison</a:t>
            </a:r>
          </a:p>
          <a:p>
            <a:pPr eaLnBrk="1" hangingPunct="1"/>
            <a:r>
              <a:rPr lang="en-US" altLang="en-US" sz="2400"/>
              <a:t>(845) 534-3690 x 7</a:t>
            </a:r>
          </a:p>
          <a:p>
            <a:pPr eaLnBrk="1" hangingPunct="1"/>
            <a:r>
              <a:rPr lang="en-US" altLang="en-US" sz="2400">
                <a:hlinkClick r:id="rId2"/>
              </a:rPr>
              <a:t>Michael@oclt.org</a:t>
            </a:r>
            <a:endParaRPr lang="en-US" altLang="en-US" sz="2400"/>
          </a:p>
          <a:p>
            <a:pPr eaLnBrk="1" hangingPunct="1">
              <a:buFont typeface="Wingdings" panose="05000000000000000000" pitchFamily="2" charset="2"/>
              <a:buNone/>
            </a:pPr>
            <a:endParaRPr lang="en-US" altLang="en-US" smtClean="0"/>
          </a:p>
        </p:txBody>
      </p:sp>
      <p:pic>
        <p:nvPicPr>
          <p:cNvPr id="6042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800600"/>
            <a:ext cx="2476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699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660C5-946F-0FA1-EEC9-A68130885A24}"/>
              </a:ext>
            </a:extLst>
          </p:cNvPr>
          <p:cNvSpPr>
            <a:spLocks noGrp="1"/>
          </p:cNvSpPr>
          <p:nvPr>
            <p:ph type="title"/>
          </p:nvPr>
        </p:nvSpPr>
        <p:spPr/>
        <p:txBody>
          <a:bodyPr/>
          <a:lstStyle/>
          <a:p>
            <a:r>
              <a:rPr lang="en-US" dirty="0"/>
              <a:t>Options for Community Preservation</a:t>
            </a:r>
          </a:p>
        </p:txBody>
      </p:sp>
      <p:sp>
        <p:nvSpPr>
          <p:cNvPr id="3" name="Content Placeholder 2">
            <a:extLst>
              <a:ext uri="{FF2B5EF4-FFF2-40B4-BE49-F238E27FC236}">
                <a16:creationId xmlns:a16="http://schemas.microsoft.com/office/drawing/2014/main" id="{52212AC2-95A4-F5EB-F58E-D7F0387522FB}"/>
              </a:ext>
            </a:extLst>
          </p:cNvPr>
          <p:cNvSpPr>
            <a:spLocks noGrp="1"/>
          </p:cNvSpPr>
          <p:nvPr>
            <p:ph idx="1"/>
          </p:nvPr>
        </p:nvSpPr>
        <p:spPr/>
        <p:txBody>
          <a:bodyPr>
            <a:normAutofit/>
          </a:bodyPr>
          <a:lstStyle/>
          <a:p>
            <a:pPr>
              <a:buFont typeface="Arial" panose="020B0604020202020204" pitchFamily="34" charset="0"/>
              <a:buChar char="•"/>
            </a:pPr>
            <a:r>
              <a:rPr lang="en-US" sz="2400" dirty="0"/>
              <a:t>General Taxation</a:t>
            </a:r>
          </a:p>
          <a:p>
            <a:pPr>
              <a:buFont typeface="Arial" panose="020B0604020202020204" pitchFamily="34" charset="0"/>
              <a:buChar char="•"/>
            </a:pPr>
            <a:r>
              <a:rPr lang="en-US" sz="2400" dirty="0"/>
              <a:t>Bonding</a:t>
            </a:r>
          </a:p>
          <a:p>
            <a:pPr>
              <a:buFont typeface="Arial" panose="020B0604020202020204" pitchFamily="34" charset="0"/>
              <a:buChar char="•"/>
            </a:pPr>
            <a:r>
              <a:rPr lang="en-US" sz="2400" dirty="0"/>
              <a:t>Home Rule Legislation for your </a:t>
            </a:r>
            <a:r>
              <a:rPr lang="en-US" sz="2400" dirty="0" smtClean="0"/>
              <a:t>Town</a:t>
            </a:r>
          </a:p>
          <a:p>
            <a:pPr>
              <a:buFont typeface="Arial" panose="020B0604020202020204" pitchFamily="34" charset="0"/>
              <a:buChar char="•"/>
            </a:pPr>
            <a:r>
              <a:rPr lang="en-US" sz="2400" dirty="0" smtClean="0"/>
              <a:t>Federal, State, County, </a:t>
            </a:r>
            <a:r>
              <a:rPr lang="en-US" sz="2400" dirty="0"/>
              <a:t>L</a:t>
            </a:r>
            <a:r>
              <a:rPr lang="en-US" sz="2400" dirty="0" smtClean="0"/>
              <a:t>and Trust ( all only offer partial funding )</a:t>
            </a:r>
          </a:p>
          <a:p>
            <a:pPr>
              <a:buFont typeface="Arial" panose="020B0604020202020204" pitchFamily="34" charset="0"/>
              <a:buChar char="•"/>
            </a:pPr>
            <a:r>
              <a:rPr lang="en-US" sz="2400" dirty="0" smtClean="0"/>
              <a:t> </a:t>
            </a:r>
            <a:r>
              <a:rPr lang="en-US" sz="2400" dirty="0"/>
              <a:t>Hudson Valley Community Preservation </a:t>
            </a:r>
            <a:r>
              <a:rPr lang="en-US" sz="2400" dirty="0" smtClean="0"/>
              <a:t>Act Inclusion By the County</a:t>
            </a:r>
            <a:endParaRPr lang="en-US" sz="2400" dirty="0"/>
          </a:p>
        </p:txBody>
      </p:sp>
    </p:spTree>
    <p:extLst>
      <p:ext uri="{BB962C8B-B14F-4D97-AF65-F5344CB8AC3E}">
        <p14:creationId xmlns:p14="http://schemas.microsoft.com/office/powerpoint/2010/main" val="2228703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45046-3908-0F82-19B1-B58E24116EFA}"/>
              </a:ext>
            </a:extLst>
          </p:cNvPr>
          <p:cNvSpPr>
            <a:spLocks noGrp="1"/>
          </p:cNvSpPr>
          <p:nvPr>
            <p:ph type="title"/>
          </p:nvPr>
        </p:nvSpPr>
        <p:spPr/>
        <p:txBody>
          <a:bodyPr/>
          <a:lstStyle/>
          <a:p>
            <a:pPr algn="ctr"/>
            <a:r>
              <a:rPr lang="en-US" dirty="0"/>
              <a:t>General Taxation or Bonding</a:t>
            </a:r>
          </a:p>
        </p:txBody>
      </p:sp>
      <p:sp>
        <p:nvSpPr>
          <p:cNvPr id="3" name="Content Placeholder 2">
            <a:extLst>
              <a:ext uri="{FF2B5EF4-FFF2-40B4-BE49-F238E27FC236}">
                <a16:creationId xmlns:a16="http://schemas.microsoft.com/office/drawing/2014/main" id="{7FBE0D4B-BFA7-1B6C-0DCB-148351615E62}"/>
              </a:ext>
            </a:extLst>
          </p:cNvPr>
          <p:cNvSpPr>
            <a:spLocks noGrp="1"/>
          </p:cNvSpPr>
          <p:nvPr>
            <p:ph idx="1"/>
          </p:nvPr>
        </p:nvSpPr>
        <p:spPr/>
        <p:txBody>
          <a:bodyPr>
            <a:normAutofit/>
          </a:bodyPr>
          <a:lstStyle/>
          <a:p>
            <a:endParaRPr lang="en-US" sz="2400" dirty="0" smtClean="0"/>
          </a:p>
          <a:p>
            <a:r>
              <a:rPr lang="en-US" sz="2400" dirty="0" smtClean="0"/>
              <a:t>Your </a:t>
            </a:r>
            <a:r>
              <a:rPr lang="en-US" sz="2400" dirty="0"/>
              <a:t>Town Boards can raise taxes as part of their budgets to acquire easements. The Town of </a:t>
            </a:r>
            <a:r>
              <a:rPr lang="en-US" sz="2400" dirty="0" smtClean="0"/>
              <a:t>Montgomery ( Orange Co.) </a:t>
            </a:r>
            <a:r>
              <a:rPr lang="en-US" sz="2400" dirty="0"/>
              <a:t>did this early in 2000.</a:t>
            </a:r>
          </a:p>
          <a:p>
            <a:r>
              <a:rPr lang="en-US" sz="2400" dirty="0"/>
              <a:t>Bonding is also a method which </a:t>
            </a:r>
            <a:r>
              <a:rPr lang="en-US" sz="2400" dirty="0" smtClean="0"/>
              <a:t>generally is subject </a:t>
            </a:r>
            <a:r>
              <a:rPr lang="en-US" sz="2400" dirty="0"/>
              <a:t>to </a:t>
            </a:r>
            <a:r>
              <a:rPr lang="en-US" sz="2400" dirty="0" smtClean="0"/>
              <a:t>a permissive referendum, however if the </a:t>
            </a:r>
            <a:r>
              <a:rPr lang="en-US" sz="2400" dirty="0"/>
              <a:t>Town Board wants the residents to decide, especially if it is a large </a:t>
            </a:r>
            <a:r>
              <a:rPr lang="en-US" sz="2400" dirty="0" smtClean="0"/>
              <a:t>bond, they can always place the decision on the ballot.</a:t>
            </a:r>
            <a:endParaRPr lang="en-US" sz="2400" dirty="0"/>
          </a:p>
          <a:p>
            <a:r>
              <a:rPr lang="en-US" sz="2400" dirty="0" smtClean="0"/>
              <a:t>Warwick (Orange Co.) </a:t>
            </a:r>
            <a:r>
              <a:rPr lang="en-US" sz="2400" dirty="0"/>
              <a:t>got voter approval in 1998 </a:t>
            </a:r>
            <a:r>
              <a:rPr lang="en-US" sz="2400" dirty="0" smtClean="0"/>
              <a:t>to borrow </a:t>
            </a:r>
            <a:r>
              <a:rPr lang="en-US" sz="2400" dirty="0"/>
              <a:t>$9.5 million for farmland preservation.</a:t>
            </a:r>
          </a:p>
          <a:p>
            <a:pPr marL="0"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886787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F670-D47D-D567-A539-E04C94152373}"/>
              </a:ext>
            </a:extLst>
          </p:cNvPr>
          <p:cNvSpPr>
            <a:spLocks noGrp="1"/>
          </p:cNvSpPr>
          <p:nvPr>
            <p:ph type="title"/>
          </p:nvPr>
        </p:nvSpPr>
        <p:spPr/>
        <p:txBody>
          <a:bodyPr>
            <a:normAutofit fontScale="90000"/>
          </a:bodyPr>
          <a:lstStyle/>
          <a:p>
            <a:pPr algn="ctr"/>
            <a:r>
              <a:rPr lang="en-US" sz="4000" dirty="0"/>
              <a:t>Home Rule </a:t>
            </a:r>
            <a:r>
              <a:rPr lang="en-US" sz="4000" dirty="0" smtClean="0"/>
              <a:t>Legislation</a:t>
            </a:r>
            <a:br>
              <a:rPr lang="en-US" sz="4000" dirty="0" smtClean="0"/>
            </a:br>
            <a:r>
              <a:rPr lang="en-US" sz="4000" dirty="0" smtClean="0"/>
              <a:t>for a Real Estate Transfer Tax</a:t>
            </a:r>
            <a:br>
              <a:rPr lang="en-US" sz="4000" dirty="0" smtClean="0"/>
            </a:br>
            <a:r>
              <a:rPr lang="en-US" sz="4000" dirty="0" smtClean="0"/>
              <a:t>(for those not in the HVCPA)</a:t>
            </a:r>
            <a:endParaRPr lang="en-US" sz="4000" dirty="0"/>
          </a:p>
        </p:txBody>
      </p:sp>
      <p:sp>
        <p:nvSpPr>
          <p:cNvPr id="3" name="Content Placeholder 2">
            <a:extLst>
              <a:ext uri="{FF2B5EF4-FFF2-40B4-BE49-F238E27FC236}">
                <a16:creationId xmlns:a16="http://schemas.microsoft.com/office/drawing/2014/main" id="{F3526B31-9F61-3D1A-25CB-8AC219D78587}"/>
              </a:ext>
            </a:extLst>
          </p:cNvPr>
          <p:cNvSpPr>
            <a:spLocks noGrp="1"/>
          </p:cNvSpPr>
          <p:nvPr>
            <p:ph idx="1"/>
          </p:nvPr>
        </p:nvSpPr>
        <p:spPr/>
        <p:txBody>
          <a:bodyPr>
            <a:noAutofit/>
          </a:bodyPr>
          <a:lstStyle/>
          <a:p>
            <a:r>
              <a:rPr lang="en-US" sz="2400" dirty="0"/>
              <a:t>Submit a home rule request to your Senator and Assemblyperson with accompanying board resolution</a:t>
            </a:r>
          </a:p>
          <a:p>
            <a:r>
              <a:rPr lang="en-US" sz="2400" dirty="0"/>
              <a:t>Stay attentive to how it is or isn’t moving through legislative committees.</a:t>
            </a:r>
          </a:p>
          <a:p>
            <a:r>
              <a:rPr lang="en-US" sz="2400" dirty="0"/>
              <a:t>Work with your State reps to get it to the floor and then to the governor, hope she signs it. Need support of your representatives</a:t>
            </a:r>
          </a:p>
          <a:p>
            <a:r>
              <a:rPr lang="en-US" sz="2400" dirty="0"/>
              <a:t>If the Governor signed, develop a Community Preservation Plan and place before </a:t>
            </a:r>
            <a:r>
              <a:rPr lang="en-US" sz="2400" dirty="0" smtClean="0"/>
              <a:t>their </a:t>
            </a:r>
            <a:r>
              <a:rPr lang="en-US" sz="2400" dirty="0"/>
              <a:t>voters in a referendum. Best to do this at the November general election</a:t>
            </a:r>
            <a:r>
              <a:rPr lang="en-US" sz="2400" dirty="0" smtClean="0"/>
              <a:t>.</a:t>
            </a:r>
          </a:p>
          <a:p>
            <a:r>
              <a:rPr lang="en-US" sz="2400" dirty="0" smtClean="0"/>
              <a:t>The Town of Chester, Orange County, was successful in 2025 after 4 years of trying. This route takes long term commitment and stamina from the municipal board.</a:t>
            </a:r>
            <a:endParaRPr lang="en-US" sz="2400" dirty="0"/>
          </a:p>
        </p:txBody>
      </p:sp>
    </p:spTree>
    <p:extLst>
      <p:ext uri="{BB962C8B-B14F-4D97-AF65-F5344CB8AC3E}">
        <p14:creationId xmlns:p14="http://schemas.microsoft.com/office/powerpoint/2010/main" val="1770623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0F77-1AF5-6975-A979-A44FF7506824}"/>
              </a:ext>
            </a:extLst>
          </p:cNvPr>
          <p:cNvSpPr>
            <a:spLocks noGrp="1"/>
          </p:cNvSpPr>
          <p:nvPr>
            <p:ph type="title"/>
          </p:nvPr>
        </p:nvSpPr>
        <p:spPr/>
        <p:txBody>
          <a:bodyPr>
            <a:normAutofit fontScale="90000"/>
          </a:bodyPr>
          <a:lstStyle/>
          <a:p>
            <a:pPr algn="ctr"/>
            <a:r>
              <a:rPr lang="en-US" dirty="0" smtClean="0"/>
              <a:t> </a:t>
            </a:r>
            <a:r>
              <a:rPr lang="en-US" dirty="0"/>
              <a:t>Hudson Valley Community </a:t>
            </a:r>
            <a:r>
              <a:rPr lang="en-US" dirty="0" smtClean="0"/>
              <a:t/>
            </a:r>
            <a:br>
              <a:rPr lang="en-US" dirty="0" smtClean="0"/>
            </a:br>
            <a:r>
              <a:rPr lang="en-US" dirty="0"/>
              <a:t> </a:t>
            </a:r>
            <a:r>
              <a:rPr lang="en-US" dirty="0" smtClean="0"/>
              <a:t>    Preservation Act</a:t>
            </a:r>
            <a:br>
              <a:rPr lang="en-US" dirty="0" smtClean="0"/>
            </a:br>
            <a:r>
              <a:rPr lang="en-US" sz="2200" dirty="0" smtClean="0"/>
              <a:t>Enacted in 2006, amended in 2019</a:t>
            </a:r>
            <a:endParaRPr lang="en-US" sz="2200" dirty="0"/>
          </a:p>
        </p:txBody>
      </p:sp>
      <p:sp>
        <p:nvSpPr>
          <p:cNvPr id="3" name="Content Placeholder 2">
            <a:extLst>
              <a:ext uri="{FF2B5EF4-FFF2-40B4-BE49-F238E27FC236}">
                <a16:creationId xmlns:a16="http://schemas.microsoft.com/office/drawing/2014/main" id="{93D2F384-5A17-A3E5-662D-A2B4607791DF}"/>
              </a:ext>
            </a:extLst>
          </p:cNvPr>
          <p:cNvSpPr>
            <a:spLocks noGrp="1"/>
          </p:cNvSpPr>
          <p:nvPr>
            <p:ph idx="1"/>
          </p:nvPr>
        </p:nvSpPr>
        <p:spPr/>
        <p:txBody>
          <a:bodyPr>
            <a:normAutofit/>
          </a:bodyPr>
          <a:lstStyle/>
          <a:p>
            <a:r>
              <a:rPr lang="en-US" sz="2400" b="1" dirty="0"/>
              <a:t>The County </a:t>
            </a:r>
            <a:r>
              <a:rPr lang="en-US" sz="2400" dirty="0"/>
              <a:t>submits a home rule request to be included. Follows same process as you would do individually. </a:t>
            </a:r>
            <a:r>
              <a:rPr lang="en-US" sz="2400" b="1" dirty="0"/>
              <a:t>Why do this</a:t>
            </a:r>
            <a:r>
              <a:rPr lang="en-US" sz="2400" dirty="0"/>
              <a:t>? Once </a:t>
            </a:r>
            <a:r>
              <a:rPr lang="en-US" sz="2400" dirty="0" smtClean="0"/>
              <a:t>your </a:t>
            </a:r>
            <a:r>
              <a:rPr lang="en-US" sz="2400" dirty="0"/>
              <a:t>County is </a:t>
            </a:r>
            <a:r>
              <a:rPr lang="en-US" sz="2400" dirty="0" smtClean="0"/>
              <a:t>included,  any municipality in that county </a:t>
            </a:r>
            <a:r>
              <a:rPr lang="en-US" sz="2400" dirty="0"/>
              <a:t>automatically has the right to prepare a Community Preservation Plan and place the issue to impose a Real Estate Transfer Tax </a:t>
            </a:r>
            <a:r>
              <a:rPr lang="en-US" sz="2400" b="1" dirty="0"/>
              <a:t>on the ballot for a vote by your residents.</a:t>
            </a:r>
          </a:p>
          <a:p>
            <a:r>
              <a:rPr lang="en-US" sz="2400" dirty="0"/>
              <a:t>Ulster County was included in 2020 and since </a:t>
            </a:r>
            <a:r>
              <a:rPr lang="en-US" sz="2400" dirty="0" smtClean="0"/>
              <a:t>then four (4) Towns &amp; the City of Kingston </a:t>
            </a:r>
            <a:r>
              <a:rPr lang="en-US" sz="2400" dirty="0"/>
              <a:t>have implemented it with </a:t>
            </a:r>
            <a:r>
              <a:rPr lang="en-US" sz="2400" dirty="0" smtClean="0"/>
              <a:t>another </a:t>
            </a:r>
            <a:r>
              <a:rPr lang="en-US" sz="2400" dirty="0"/>
              <a:t>working towards </a:t>
            </a:r>
            <a:r>
              <a:rPr lang="en-US" sz="2400" smtClean="0"/>
              <a:t>a </a:t>
            </a:r>
            <a:r>
              <a:rPr lang="en-US" sz="2400" smtClean="0"/>
              <a:t>referendum </a:t>
            </a:r>
            <a:r>
              <a:rPr lang="en-US" sz="2400" dirty="0" smtClean="0"/>
              <a:t>in 2026. </a:t>
            </a:r>
            <a:endParaRPr lang="en-US" sz="2400" dirty="0"/>
          </a:p>
          <a:p>
            <a:r>
              <a:rPr lang="en-US" sz="2400" dirty="0"/>
              <a:t>Having </a:t>
            </a:r>
            <a:r>
              <a:rPr lang="en-US" sz="2400" dirty="0" smtClean="0"/>
              <a:t>your </a:t>
            </a:r>
            <a:r>
              <a:rPr lang="en-US" sz="2400" dirty="0"/>
              <a:t>County included </a:t>
            </a:r>
            <a:r>
              <a:rPr lang="en-US" sz="2400" dirty="0" smtClean="0"/>
              <a:t>in the HVCPA lets the Municipality </a:t>
            </a:r>
            <a:r>
              <a:rPr lang="en-US" sz="2400" dirty="0"/>
              <a:t>focus on developing a thoughtful Community Preservation Plan and an effective campaign to pass a referendum</a:t>
            </a:r>
          </a:p>
          <a:p>
            <a:endParaRPr lang="en-US" dirty="0"/>
          </a:p>
        </p:txBody>
      </p:sp>
    </p:spTree>
    <p:extLst>
      <p:ext uri="{BB962C8B-B14F-4D97-AF65-F5344CB8AC3E}">
        <p14:creationId xmlns:p14="http://schemas.microsoft.com/office/powerpoint/2010/main" val="2932675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a:r>
              <a:rPr lang="en-US" altLang="en-US" smtClean="0"/>
              <a:t>Why is it important to be included in the Community Preservation Act?</a:t>
            </a:r>
          </a:p>
        </p:txBody>
      </p:sp>
      <p:sp>
        <p:nvSpPr>
          <p:cNvPr id="50179" name="Content Placeholder 2"/>
          <p:cNvSpPr>
            <a:spLocks noGrp="1"/>
          </p:cNvSpPr>
          <p:nvPr>
            <p:ph idx="1"/>
          </p:nvPr>
        </p:nvSpPr>
        <p:spPr>
          <a:xfrm>
            <a:off x="2032000" y="1921565"/>
            <a:ext cx="6446838" cy="4704522"/>
          </a:xfrm>
        </p:spPr>
        <p:txBody>
          <a:bodyPr>
            <a:normAutofit/>
          </a:bodyPr>
          <a:lstStyle/>
          <a:p>
            <a:r>
              <a:rPr lang="en-US" altLang="en-US" sz="1600" dirty="0"/>
              <a:t>Having a dedicated source of funding makes </a:t>
            </a:r>
            <a:r>
              <a:rPr lang="en-US" altLang="en-US" dirty="0" smtClean="0"/>
              <a:t>a Town</a:t>
            </a:r>
            <a:r>
              <a:rPr lang="en-US" altLang="en-US" sz="1500" dirty="0"/>
              <a:t> </a:t>
            </a:r>
            <a:r>
              <a:rPr lang="en-US" altLang="en-US" sz="1600" dirty="0"/>
              <a:t>more likely to be successful in leveraging State and Federal grant funding. For Instance the NYS DAM or Federal NRCS grant rounds will provide 87.5%,  75% and 50% respectively to awardees.</a:t>
            </a:r>
          </a:p>
          <a:p>
            <a:pPr lvl="1"/>
            <a:r>
              <a:rPr lang="en-US" altLang="en-US" b="1" dirty="0" smtClean="0"/>
              <a:t>Example: An award from NYS for a conservation easement on a farm worth $1,000,000 would equal $750,000- $875,000 plus 75% of closing costs!</a:t>
            </a:r>
          </a:p>
          <a:p>
            <a:pPr lvl="1"/>
            <a:r>
              <a:rPr lang="en-US" altLang="en-US" sz="1600" dirty="0"/>
              <a:t>Having a Community Preservation Plan and RETT ensures your community grows while respecting its environment, open space and working </a:t>
            </a:r>
            <a:r>
              <a:rPr lang="en-US" altLang="en-US" sz="1600" dirty="0" smtClean="0"/>
              <a:t>landscapes</a:t>
            </a:r>
          </a:p>
          <a:p>
            <a:pPr lvl="1"/>
            <a:r>
              <a:rPr lang="en-US" altLang="en-US" sz="1500" b="1" dirty="0" smtClean="0"/>
              <a:t>NYS DAM has just announced the next Farmland Protection Implementation Grant funding round</a:t>
            </a:r>
            <a:endParaRPr lang="en-US" altLang="en-US" sz="1500" b="1" dirty="0"/>
          </a:p>
          <a:p>
            <a:endParaRPr lang="en-US" altLang="en-US" sz="1500" dirty="0"/>
          </a:p>
        </p:txBody>
      </p:sp>
    </p:spTree>
    <p:extLst>
      <p:ext uri="{BB962C8B-B14F-4D97-AF65-F5344CB8AC3E}">
        <p14:creationId xmlns:p14="http://schemas.microsoft.com/office/powerpoint/2010/main" val="2569586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NYS Targets to Preserve Food Sources for its residents!</a:t>
            </a:r>
            <a:endParaRPr lang="en-US" dirty="0"/>
          </a:p>
        </p:txBody>
      </p:sp>
      <p:pic>
        <p:nvPicPr>
          <p:cNvPr id="4" name="Content Placeholder 3"/>
          <p:cNvPicPr>
            <a:picLocks noGrp="1" noChangeAspect="1"/>
          </p:cNvPicPr>
          <p:nvPr>
            <p:ph idx="1"/>
          </p:nvPr>
        </p:nvPicPr>
        <p:blipFill>
          <a:blip r:embed="rId2"/>
          <a:stretch>
            <a:fillRect/>
          </a:stretch>
        </p:blipFill>
        <p:spPr>
          <a:xfrm>
            <a:off x="3988905" y="1690688"/>
            <a:ext cx="4505738" cy="5167311"/>
          </a:xfrm>
          <a:prstGeom prst="rect">
            <a:avLst/>
          </a:prstGeom>
        </p:spPr>
      </p:pic>
    </p:spTree>
    <p:extLst>
      <p:ext uri="{BB962C8B-B14F-4D97-AF65-F5344CB8AC3E}">
        <p14:creationId xmlns:p14="http://schemas.microsoft.com/office/powerpoint/2010/main" val="2108980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C9185-D463-84CE-B05B-9C3D3DBD8164}"/>
              </a:ext>
            </a:extLst>
          </p:cNvPr>
          <p:cNvSpPr>
            <a:spLocks noGrp="1"/>
          </p:cNvSpPr>
          <p:nvPr>
            <p:ph type="title"/>
          </p:nvPr>
        </p:nvSpPr>
        <p:spPr/>
        <p:txBody>
          <a:bodyPr/>
          <a:lstStyle/>
          <a:p>
            <a:pPr algn="ctr"/>
            <a:r>
              <a:rPr lang="en-US" dirty="0"/>
              <a:t>Issues for a successful Community Preservation Campaign</a:t>
            </a:r>
          </a:p>
        </p:txBody>
      </p:sp>
      <p:sp>
        <p:nvSpPr>
          <p:cNvPr id="3" name="Content Placeholder 2">
            <a:extLst>
              <a:ext uri="{FF2B5EF4-FFF2-40B4-BE49-F238E27FC236}">
                <a16:creationId xmlns:a16="http://schemas.microsoft.com/office/drawing/2014/main" id="{348EF751-1667-D725-1BB5-029D862A588C}"/>
              </a:ext>
            </a:extLst>
          </p:cNvPr>
          <p:cNvSpPr>
            <a:spLocks noGrp="1"/>
          </p:cNvSpPr>
          <p:nvPr>
            <p:ph idx="1"/>
          </p:nvPr>
        </p:nvSpPr>
        <p:spPr/>
        <p:txBody>
          <a:bodyPr>
            <a:noAutofit/>
          </a:bodyPr>
          <a:lstStyle/>
          <a:p>
            <a:r>
              <a:rPr lang="en-US" sz="2000" dirty="0"/>
              <a:t>Opposition by Realtors </a:t>
            </a:r>
            <a:r>
              <a:rPr lang="en-US" sz="2000" dirty="0" smtClean="0"/>
              <a:t>&amp; Developers who </a:t>
            </a:r>
            <a:r>
              <a:rPr lang="en-US" sz="2000" dirty="0"/>
              <a:t>consider it </a:t>
            </a:r>
            <a:r>
              <a:rPr lang="en-US" sz="2000" dirty="0" smtClean="0"/>
              <a:t>an unnecessary burden diminishing </a:t>
            </a:r>
            <a:r>
              <a:rPr lang="en-US" sz="2000" dirty="0"/>
              <a:t>their </a:t>
            </a:r>
            <a:r>
              <a:rPr lang="en-US" sz="2000" dirty="0" smtClean="0"/>
              <a:t>inventory</a:t>
            </a:r>
            <a:endParaRPr lang="en-US" sz="2000" dirty="0"/>
          </a:p>
          <a:p>
            <a:r>
              <a:rPr lang="en-US" sz="2000" dirty="0"/>
              <a:t>Prevents new home buyers from acquiring homes- In Warwick, Red Hook </a:t>
            </a:r>
            <a:r>
              <a:rPr lang="en-US" sz="2000" b="1" dirty="0"/>
              <a:t>this has not been the case</a:t>
            </a:r>
            <a:r>
              <a:rPr lang="en-US" sz="2000" dirty="0"/>
              <a:t>, the cost as with other closing costs fold into the mortgage and the value is maintained in the home</a:t>
            </a:r>
          </a:p>
          <a:p>
            <a:r>
              <a:rPr lang="en-US" sz="2000" dirty="0"/>
              <a:t>It’s a tax and legislators </a:t>
            </a:r>
            <a:r>
              <a:rPr lang="en-US" sz="2000" dirty="0" smtClean="0"/>
              <a:t>say they hate </a:t>
            </a:r>
            <a:r>
              <a:rPr lang="en-US" sz="2000" dirty="0"/>
              <a:t>raising </a:t>
            </a:r>
            <a:r>
              <a:rPr lang="en-US" sz="2000" dirty="0" smtClean="0"/>
              <a:t>taxes– </a:t>
            </a:r>
            <a:r>
              <a:rPr lang="en-US" sz="2000" b="1" dirty="0" smtClean="0"/>
              <a:t>you </a:t>
            </a:r>
            <a:r>
              <a:rPr lang="en-US" sz="2000" b="1" dirty="0"/>
              <a:t>are not imposing it</a:t>
            </a:r>
            <a:r>
              <a:rPr lang="en-US" sz="2000" dirty="0"/>
              <a:t>, you are asking your </a:t>
            </a:r>
            <a:r>
              <a:rPr lang="en-US" sz="2000" dirty="0" smtClean="0"/>
              <a:t>municipalities' voters </a:t>
            </a:r>
            <a:r>
              <a:rPr lang="en-US" sz="2000" dirty="0"/>
              <a:t>to vote on it, the essence of democracy</a:t>
            </a:r>
          </a:p>
          <a:p>
            <a:r>
              <a:rPr lang="en-US" sz="2000" dirty="0"/>
              <a:t>It hurts home values – </a:t>
            </a:r>
            <a:r>
              <a:rPr lang="en-US" sz="2000" b="1" dirty="0"/>
              <a:t>just not true</a:t>
            </a:r>
            <a:r>
              <a:rPr lang="en-US" sz="2000" dirty="0"/>
              <a:t>, in Warwick home values are consistently above the median sale price in Orange County, the preserved lands are a selling point used by realtors. Buyers value a community that has a great quality of life and preserves it for its residents</a:t>
            </a:r>
          </a:p>
          <a:p>
            <a:endParaRPr lang="en-US" sz="2000" dirty="0"/>
          </a:p>
        </p:txBody>
      </p:sp>
    </p:spTree>
    <p:extLst>
      <p:ext uri="{BB962C8B-B14F-4D97-AF65-F5344CB8AC3E}">
        <p14:creationId xmlns:p14="http://schemas.microsoft.com/office/powerpoint/2010/main" val="3357124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1705</Words>
  <Application>Microsoft Office PowerPoint</Application>
  <PresentationFormat>Widescreen</PresentationFormat>
  <Paragraphs>134</Paragraphs>
  <Slides>21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Cinzel</vt:lpstr>
      <vt:lpstr>Lato</vt:lpstr>
      <vt:lpstr>Lato Bold</vt:lpstr>
      <vt:lpstr>Lato Bold Italics</vt:lpstr>
      <vt:lpstr>Wingdings</vt:lpstr>
      <vt:lpstr>Office Theme</vt:lpstr>
      <vt:lpstr>PowerPoint Presentation</vt:lpstr>
      <vt:lpstr>Community Preservation  </vt:lpstr>
      <vt:lpstr>Options for Community Preservation</vt:lpstr>
      <vt:lpstr>General Taxation or Bonding</vt:lpstr>
      <vt:lpstr>Home Rule Legislation for a Real Estate Transfer Tax (for those not in the HVCPA)</vt:lpstr>
      <vt:lpstr> Hudson Valley Community       Preservation Act Enacted in 2006, amended in 2019</vt:lpstr>
      <vt:lpstr>Why is it important to be included in the Community Preservation Act?</vt:lpstr>
      <vt:lpstr> NYS Targets to Preserve Food Sources for its residents!</vt:lpstr>
      <vt:lpstr>Issues for a successful Community Preservation Campaign</vt:lpstr>
      <vt:lpstr>Next Steps </vt:lpstr>
      <vt:lpstr>If Successfully passed in Albany</vt:lpstr>
      <vt:lpstr>What does successfully establishing a CPF mean for your Town</vt:lpstr>
      <vt:lpstr>Example of a Hypothetical Example  for Sullivan County</vt:lpstr>
      <vt:lpstr>What Can be Protected with Proceeds from a Community Preservation Fund?</vt:lpstr>
      <vt:lpstr>How is this Accomplished?</vt:lpstr>
      <vt:lpstr>Communities with Community Preservation Funds</vt:lpstr>
      <vt:lpstr>Future Goals!</vt:lpstr>
      <vt:lpstr>Is This a Wise Investment?</vt:lpstr>
      <vt:lpstr>Don’t Take My Word For It See the results!</vt:lpstr>
      <vt:lpstr>More Results </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Sweeton</dc:creator>
  <cp:lastModifiedBy>Michael Sweeton</cp:lastModifiedBy>
  <cp:revision>11</cp:revision>
  <dcterms:created xsi:type="dcterms:W3CDTF">2026-01-05T14:20:32Z</dcterms:created>
  <dcterms:modified xsi:type="dcterms:W3CDTF">2026-05-19T12:18:37Z</dcterms:modified>
</cp:coreProperties>
</file>