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1"/>
    <p:sldMasterId id="2147483660" r:id="rId2"/>
  </p:sldMasterIdLst>
  <p:notesMasterIdLst>
    <p:notesMasterId r:id="rId17"/>
  </p:notesMasterIdLst>
  <p:sldIdLst>
    <p:sldId id="396" r:id="rId3"/>
    <p:sldId id="399" r:id="rId4"/>
    <p:sldId id="425" r:id="rId5"/>
    <p:sldId id="414" r:id="rId6"/>
    <p:sldId id="405" r:id="rId7"/>
    <p:sldId id="427" r:id="rId8"/>
    <p:sldId id="429" r:id="rId9"/>
    <p:sldId id="419" r:id="rId10"/>
    <p:sldId id="421" r:id="rId11"/>
    <p:sldId id="416" r:id="rId12"/>
    <p:sldId id="412" r:id="rId13"/>
    <p:sldId id="408" r:id="rId14"/>
    <p:sldId id="430" r:id="rId15"/>
    <p:sldId id="43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12"/>
    <p:restoredTop sz="82312"/>
  </p:normalViewPr>
  <p:slideViewPr>
    <p:cSldViewPr snapToGrid="0">
      <p:cViewPr varScale="1">
        <p:scale>
          <a:sx n="92" d="100"/>
          <a:sy n="92" d="100"/>
        </p:scale>
        <p:origin x="15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Statewide GHG Emissions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PowerPoint]Sheet1'!$B$1</c:f>
              <c:strCache>
                <c:ptCount val="1"/>
                <c:pt idx="0">
                  <c:v>2023 Statewide Emissions - Gross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PowerPoint]Sheet1'!$A$2:$A$3</c:f>
              <c:strCache>
                <c:ptCount val="2"/>
                <c:pt idx="0">
                  <c:v>OG CLCPA</c:v>
                </c:pt>
                <c:pt idx="1">
                  <c:v>UNFCCC</c:v>
                </c:pt>
              </c:strCache>
            </c:strRef>
          </c:cat>
          <c:val>
            <c:numRef>
              <c:f>'[Chart in Microsoft PowerPoint]Sheet1'!$B$2:$B$3</c:f>
              <c:numCache>
                <c:formatCode>General</c:formatCode>
                <c:ptCount val="2"/>
                <c:pt idx="0">
                  <c:v>354.06</c:v>
                </c:pt>
                <c:pt idx="1">
                  <c:v>191.17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3E-9348-9DC9-5B60CD8A1116}"/>
            </c:ext>
          </c:extLst>
        </c:ser>
        <c:ser>
          <c:idx val="1"/>
          <c:order val="1"/>
          <c:tx>
            <c:strRef>
              <c:f>'[Chart in Microsoft PowerPoint]Sheet1'!$C$1</c:f>
              <c:strCache>
                <c:ptCount val="1"/>
                <c:pt idx="0">
                  <c:v>2023 Statewide Emissions - Net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PowerPoint]Sheet1'!$A$2:$A$3</c:f>
              <c:strCache>
                <c:ptCount val="2"/>
                <c:pt idx="0">
                  <c:v>OG CLCPA</c:v>
                </c:pt>
                <c:pt idx="1">
                  <c:v>UNFCCC</c:v>
                </c:pt>
              </c:strCache>
            </c:strRef>
          </c:cat>
          <c:val>
            <c:numRef>
              <c:f>'[Chart in Microsoft PowerPoint]Sheet1'!$C$2:$C$3</c:f>
              <c:numCache>
                <c:formatCode>General</c:formatCode>
                <c:ptCount val="2"/>
                <c:pt idx="0">
                  <c:v>316.58</c:v>
                </c:pt>
                <c:pt idx="1">
                  <c:v>152.04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3E-9348-9DC9-5B60CD8A11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2981551"/>
        <c:axId val="2093045743"/>
      </c:barChart>
      <c:catAx>
        <c:axId val="2092981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3045743"/>
        <c:crosses val="autoZero"/>
        <c:auto val="1"/>
        <c:lblAlgn val="ctr"/>
        <c:lblOffset val="100"/>
        <c:noMultiLvlLbl val="0"/>
      </c:catAx>
      <c:valAx>
        <c:axId val="2093045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MMT</a:t>
                </a:r>
                <a:r>
                  <a:rPr lang="en-US" sz="1400" baseline="0"/>
                  <a:t> CO2e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981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Statewide</a:t>
            </a:r>
            <a:r>
              <a:rPr lang="en-US" baseline="0"/>
              <a:t> Emission Reductions - 1990 to 2023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C4-3A4F-A9D4-041ED3EF495E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C4-3A4F-A9D4-041ED3EF49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PowerPoint]Sheet1'!$I$2:$I$3</c:f>
              <c:strCache>
                <c:ptCount val="2"/>
                <c:pt idx="0">
                  <c:v>OG CLCPA</c:v>
                </c:pt>
                <c:pt idx="1">
                  <c:v>UNFCCC</c:v>
                </c:pt>
              </c:strCache>
            </c:strRef>
          </c:cat>
          <c:val>
            <c:numRef>
              <c:f>'[Chart in Microsoft PowerPoint]Sheet1'!$J$2:$J$3</c:f>
              <c:numCache>
                <c:formatCode>General</c:formatCode>
                <c:ptCount val="2"/>
                <c:pt idx="0">
                  <c:v>14.8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10-9A4B-BBE9-76E8E277D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181456"/>
        <c:axId val="172183168"/>
      </c:barChart>
      <c:catAx>
        <c:axId val="17218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183168"/>
        <c:crosses val="autoZero"/>
        <c:auto val="1"/>
        <c:lblAlgn val="ctr"/>
        <c:lblOffset val="100"/>
        <c:noMultiLvlLbl val="0"/>
      </c:catAx>
      <c:valAx>
        <c:axId val="17218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Percentage</a:t>
                </a:r>
                <a:r>
                  <a:rPr lang="en-US" sz="1400" baseline="0"/>
                  <a:t> Reduction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181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2221F-5376-3D43-86B7-64396F1A368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F86FD-D634-8149-8441-64C3E86B9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2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BEA33-AFE7-1615-53E1-049C78F0F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5D38E9-46FD-3AB8-F245-8E0D32450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6B766B-4C28-C765-6BDD-F4EEE9776F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B4CA44-0200-6756-4F02-3F55952D2A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082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049CF-6DB8-561D-8D04-B7D390CAD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08C1AB-6DA3-1471-9651-D8B6F4786C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D04C9B-6300-114B-D1A3-129E9710CF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885B9-45DD-CE8E-6483-D8F65E3FB2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082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93CA4-5D02-4308-A91B-41DECE66E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E5A2FE-2C13-C3BF-67FB-ACF5E519E9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090B1C-5A34-DEA8-6701-F3C15CF9E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56506-ADF3-5BE6-1928-AA0FA67342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708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3976B-4A77-D628-F14A-CA04F3CA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05949-EDD4-16EC-F9C2-23C7F879B9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A953C-ADA9-4E8A-AEC2-58BEDA6AE8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Inventory - Exactly how to count biogenic emissions?</a:t>
            </a:r>
          </a:p>
          <a:p>
            <a:pPr lvl="1"/>
            <a:r>
              <a:rPr lang="en-US" dirty="0"/>
              <a:t>The State could choose to continue reporting information under the OG methodology, alongside the updated methodology</a:t>
            </a:r>
          </a:p>
          <a:p>
            <a:pPr lvl="1"/>
            <a:r>
              <a:rPr lang="en-US" dirty="0"/>
              <a:t>Different fuel types will now have different apparent emissions intensities</a:t>
            </a:r>
          </a:p>
          <a:p>
            <a:pPr lvl="1"/>
            <a:endParaRPr lang="en-US" dirty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Limit - This becomes the emissions target that cap-and-invest is seeking to achieve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Actually want more emissions included so amount of reductions is higher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lvl="1"/>
            <a:r>
              <a:rPr lang="en-US" dirty="0"/>
              <a:t>Reporting - Delayed enforcement in the meantime</a:t>
            </a:r>
          </a:p>
          <a:p>
            <a:pPr lvl="1"/>
            <a:r>
              <a:rPr lang="en-US" dirty="0"/>
              <a:t>Ongoing litigation regarding the rules, although DEC has clear authority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42053-D6A7-DC08-B971-C96092344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291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1897-3D79-8CD3-BE68-2C34EEB31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B1851A-061B-6BEB-397B-0E89ED02F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B0BCC7-739F-4666-B5EB-0B2748E46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Permitting - Changed accounting may require updated implementation guidance </a:t>
            </a:r>
          </a:p>
          <a:p>
            <a:pPr lvl="1"/>
            <a:r>
              <a:rPr lang="en-US" dirty="0"/>
              <a:t>Stakeholders must continue to ensure GHGs are part of permit decisions</a:t>
            </a:r>
          </a:p>
          <a:p>
            <a:pPr lvl="1"/>
            <a:r>
              <a:rPr lang="en-US" dirty="0"/>
              <a:t>May make more difficult with changed accounting and limits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66712-0ADD-38CB-CA82-854F0F8E22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01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36BD9-F909-6477-68FF-E73495F0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66EED-9401-5106-46DE-AAD28BF05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62B9AF-7F81-A190-BE25-35DB5A91C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5B79C-BD89-643E-F54B-6CC5B3131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566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80494-5BB9-EE66-BDF9-41234701A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3AA3AA-1A46-DEFE-ACA9-B39017570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1FB7CB-C02F-C36E-52FB-4CD49F26B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BC4958-D5BA-D513-56C2-316412478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116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54D13-44FC-A61C-D575-E14BBCCC7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6184E0-5623-26E1-C8D4-01B81C662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8DE4CB-530F-9ADB-F131-DBDA39AB1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2869C-78BF-CD20-9959-477CAEB62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554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DA6A2-FE15-21A2-13AA-BA6C7BB92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53E43F-8AEC-F927-D3C3-88D7F6273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604013-C536-71D5-9686-6E62359925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04783-F1A1-2DF4-4245-253BC79E6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302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03CFF-0EBF-A63A-A539-E43E6D1A5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7617D4-598E-22A1-0B27-F96ED7FE1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FDE7BC-9254-85F8-FFBC-3ECEA3258F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1B513-C88F-AC31-1C5E-CCFC1121B1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07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5F3FB-6D5A-CDB1-53CD-F59EC86B9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70F604-E823-E1DB-BCA0-F4007B690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066886-2664-0557-404B-568123874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en-US" dirty="0">
                <a:sym typeface="Wingdings" pitchFamily="2" charset="2"/>
              </a:rPr>
              <a:t>According </a:t>
            </a:r>
            <a:r>
              <a:rPr lang="en-US" dirty="0"/>
              <a:t>to State Energy Plan, under new accounting, State is already largely on target to achieve 60% reduction by 2040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en-US" dirty="0">
                <a:sym typeface="Wingdings" pitchFamily="2" charset="2"/>
              </a:rPr>
              <a:t> M</a:t>
            </a:r>
            <a:r>
              <a:rPr lang="en-US" dirty="0"/>
              <a:t>eaning </a:t>
            </a:r>
            <a:r>
              <a:rPr lang="en-US" b="1" dirty="0"/>
              <a:t>the Act now calls for less emissions reductions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en-US" dirty="0"/>
              <a:t>Potentially </a:t>
            </a:r>
            <a:r>
              <a:rPr lang="en-US" b="1" dirty="0"/>
              <a:t>incentivizing and facilitating buildout of new gas infrastructure</a:t>
            </a:r>
            <a:r>
              <a:rPr lang="en-US" dirty="0"/>
              <a:t>, such as pipelines and gas-fired power plants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en-US" dirty="0">
                <a:sym typeface="Wingdings" pitchFamily="2" charset="2"/>
              </a:rPr>
              <a:t> Potentially </a:t>
            </a:r>
            <a:r>
              <a:rPr lang="en-US" b="1" dirty="0">
                <a:sym typeface="Wingdings" pitchFamily="2" charset="2"/>
              </a:rPr>
              <a:t>incentivizing and facilitating increased use of renewable natural gas</a:t>
            </a:r>
            <a:endParaRPr lang="en-US" b="1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endParaRPr lang="en-US" b="1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2D731-98FA-F853-0773-1857751D71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73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CF440-AB24-D7C9-72A9-B88CB2D88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9478D3-B557-98B1-DAED-4CD88E51D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0D2AC4-5494-84E1-0AFF-9A78C4DC0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5ACC2-1440-9969-C701-FBA156B825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858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36D90-BD58-086B-0DD6-A25539BD4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B88B51-4B60-6EFC-8CEF-F3DF73FD86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8A214E-92C0-6CAF-5624-BE15CA12A6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98BD1-A60B-4D73-7A4C-4F08F312B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F43F4E-790D-104E-8AB8-6E495AB9A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757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E3C2C-CDE3-3B2D-6F48-4A066F53F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55B66-574E-4021-2BF5-5B223886A1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95204-52C5-FD74-28AC-A3383A2E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667B2-B594-CD40-AE2E-361CE5A4FFC3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D451D-A0C7-05B3-A79A-35A0A727B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3CC4A-1476-429D-0F69-320F1E8A0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E501-6408-13A1-9E7D-2470EE0E0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581915-5E27-48D1-E621-A02422A4B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F4066-AD8F-2DFA-2D6A-009542211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B773-E1CC-374A-93D2-74FA4955EA6D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7A700-B163-4C5A-1010-934C12B5E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73EC7-A6B0-C9D6-F2C0-E8A72B060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6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79E801-C461-9362-547B-197259A0BC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B8C5E3-DAA9-CB0B-F36A-715ED7394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62503-8D20-304B-E17A-FA29B7E7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F932-A05D-D64D-A48E-964842CDB352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900FB-D9DA-80E5-8325-BD6C098AB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35729-D5A8-4AF1-1DAF-5D68216F4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77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38F16-07F9-06BE-1E75-B59A0914DE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751114"/>
            <a:ext cx="9144000" cy="1517953"/>
          </a:xfrm>
          <a:solidFill>
            <a:srgbClr val="66A0E0"/>
          </a:solidFill>
        </p:spPr>
        <p:txBody>
          <a:bodyPr anchor="ctr" anchorCtr="0"/>
          <a:lstStyle>
            <a:lvl1pPr algn="ctr">
              <a:defRPr sz="6000" b="1" i="0" baseline="0">
                <a:latin typeface="Oswald SemiBold" pitchFamily="2" charset="77"/>
              </a:defRPr>
            </a:lvl1pPr>
          </a:lstStyle>
          <a:p>
            <a:r>
              <a:rPr lang="en-US" dirty="0"/>
              <a:t>Model Climate Laws Initiative </a:t>
            </a:r>
          </a:p>
        </p:txBody>
      </p:sp>
    </p:spTree>
    <p:extLst>
      <p:ext uri="{BB962C8B-B14F-4D97-AF65-F5344CB8AC3E}">
        <p14:creationId xmlns:p14="http://schemas.microsoft.com/office/powerpoint/2010/main" val="612143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AF99C-9B73-0054-8E0E-A7F7E9D20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53DA8-7C56-14DF-33A1-D84E8BF70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181FF-BC5B-A241-74F3-F9CF0C2C3E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EBFE40-760F-0B46-A8F1-5A0CC0EF7413}" type="datetime1">
              <a:rPr lang="en-US" smtClean="0"/>
              <a:t>8/13/26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B48877-C647-8471-0076-BA44E94BD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58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3FE99-2425-A241-9E16-92961B27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37F86C-6EDF-3914-39FE-9A4F40263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4F9BF-41B8-1A53-36A9-959EB61450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592A2-0111-9F43-9FE2-083C0FDFA758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5A8E2-18B4-E8FD-CB1D-783C4C4DF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AFFB2-76BC-DF2C-1A87-02D96DC71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019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51550-4029-E219-5E0B-268BC2D1F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1035A-8F46-C0F4-4D27-D11C860DD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A844D1-7429-CE89-C303-D16F57600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A0BE7-FDF6-3EED-5ABA-9BF0C924E0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75D0F-A09F-7A42-ABF2-AE450DFB673F}" type="datetime1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529B48-B231-A0CA-9055-4EC9F432A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11348-CB1F-5DCE-0CEA-5BF30AE4C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63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BA21A-CC53-57DD-7A11-5CACB6F33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D536A-9458-45F0-D086-A0DBCAAF1E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BD6C0-BB46-A5D7-0C4B-216C94696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A6F7D1-B8F6-0C2A-F40A-130D1E65CF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0AC38B-1BC1-7AD9-ABB8-AF1E52614D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0710AB-26C9-76F3-3BEB-5C28A6F0B4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0873A4-FDBD-C744-B2FE-803156007983}" type="datetime1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FA5507-05E0-3B1F-8901-E15E67FE1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9D37E4-EBA8-C14E-D6C9-B53AD9432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27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85A87-951D-6455-E501-99DAC80D0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9D85A9-07C9-0BF2-4B5D-182B095407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02488E-AD1C-314E-A8AF-6195C265ECEC}" type="datetime1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11B1BF-1A24-2808-419E-C075AEC07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EF587-9C31-CC18-6BC8-C99D23E99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9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192BCC-41F9-90AB-34B5-4047713E1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27618B-FBC2-A948-A956-618DBDBE08FE}" type="datetime1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2D61D3-814D-EAA0-5FAB-6FDCF2C9B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FCCDEB-A293-7816-847C-7E8286961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740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290F3-E5E6-2C56-9A7C-540B1FE3C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AE274-4489-2DBB-575E-6E86E5BF6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07A07-004F-041E-C497-98C207B6F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58D93-F3AF-E5EC-AFE7-067CDF12B7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7D267-7C9B-8545-9D45-313E67A2407F}" type="datetime1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66E35-83AE-243F-ECFA-C0D3715C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F068B-AE91-32D9-3F34-D2DE314D6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6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8255F-ECD6-05A9-60B8-800B0FC6A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8AFF0-E84D-E439-0040-ABE355D77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B54B7-1562-4BC8-0468-DD3EC86D9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C87A-B0C8-F541-960F-786B0C3FC5A4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A2B55-A6B0-6C58-2186-CAF0D15EA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691EA-8114-BD40-E0BA-B059CB92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10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75259-DD2B-88E6-04A2-977BD6906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B1EAEE-D7D8-4893-8C63-77CB18BD00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5856C-B9D0-7C95-F80F-3A1EFE7D9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CDB3D-8F99-E4EB-7BF5-B0753DAC4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C24CA1-6E23-9044-8523-B06564C6E610}" type="datetime1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32B3D-5E37-55BD-029F-B7AEA3336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A434F-572B-4E3C-4741-8B470B2D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15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5AAF1-B106-FB39-133C-56E7CBC57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A2FAFF-5016-C8D7-BEC4-AD032B4B3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5D68D-83B4-2A68-B76D-D9D3B0348A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763A9-FA77-6447-A6BA-DC3FE3ADD585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405A-6EFF-8370-7687-E5EB87F6A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5A015-327C-28DB-7337-E753E293F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324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FDD1E8-8099-F30E-C91F-9DE5F05EB1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B2B7CF-5264-A38C-A8AE-5F20C99C8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C4882-319A-06C0-FBAC-E563E756C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5E293-8981-C743-9BA3-E57510C5DF95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A8F7E-FC57-FD9C-0189-B2CA59AD0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37162-8C4C-2E57-A79E-6DD551B6C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397358-8456-5448-89A8-7E8D8F32A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8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B4C7-ADF4-BE24-144C-9485B4714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4B0B5-8F42-9FDE-717D-BB5F571E2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7BA21-429B-0E02-DD04-21678B296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BDF8-0C7C-2445-BAB2-B87B38FD36C4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CC9CB-6CBD-2EA8-EC5E-3D977B24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11157-142F-4B62-7CA4-244E86EA4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83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4A043-6D80-5BBE-AB9B-E11B6877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D6802-2F4C-96FF-AA8B-F06B4F8A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0BEA63-C721-B525-0074-15A3B789A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D3EAFB-4911-EA4C-0253-F70F314B3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E74A9-CA0E-774B-BACE-55B5AB8058FC}" type="datetime1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79B604-E4B2-1967-8B87-E5FEDBAD9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29EA7-EF10-1C41-A18A-96893F85E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5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D44E7-E6ED-B646-C277-8157D449B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9FCBF-B8C4-812A-73A7-C69F924A9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C69ED-483F-D326-B939-CD4DC61EB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74B112-091A-095B-F6E5-4B02552A4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24D86A-BC75-3AC6-1150-F2293ABB01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544F20-7521-3010-8FDC-AB5663F1D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A7AF-FB26-5049-B0AB-1AED35611B3C}" type="datetime1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25E6C3-3CE6-5766-A5A2-FCC99DD7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DE291B-CB75-EC15-A1A3-AC1A64A76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2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A1C6A-A113-2975-6DE6-33FC30DC0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290C61-6A14-4D82-B74F-DD026EA63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EF43-3F96-AF49-B932-EF13F1BAD4B7}" type="datetime1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DFE300-562F-F223-4A3A-94CC2558B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E9091B-A0B7-F1B8-0813-26EC9C57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4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1B8442-6FFE-B437-9728-A1D6F35CF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42A30-9183-1540-B548-93A5BD2CAF84}" type="datetime1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5C408-338E-A306-10E7-2581C3C5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A857E-6A8A-E77F-C27E-240CFF9C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47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BCE2B-AFC8-83B9-4F54-FDC6ADBED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1B0CD-E568-16E7-3B41-7074422DA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3DBF3-B4EF-F649-0FFB-B5C86F54C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ABBE33-D2AB-EF0D-60AA-A9AE48787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8FB-6965-C34C-ABDB-1D65B84838D2}" type="datetime1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EAEF0-4C48-33C4-EF38-1D54B831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EB71B5-424E-308A-9290-B5A67FE39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152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77EBB-52C8-C647-FC3A-7DAF16857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A3235-E064-9BD0-31AC-E45C587597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659712-DFC8-4824-C876-3E44F39F1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15F74-4B36-827B-BF38-7EBED908B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B9A5-217B-7041-BEA1-8AF84F82E6B0}" type="datetime1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89D9B-D07B-49D5-B8CD-6F3B1363F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6721E-4B83-8E37-825F-CFF1D3FD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158556-6903-3D7D-72AC-64D402A80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677DB-6F4C-F20F-16E1-B855ACD79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6853-8E4B-3191-3934-BE49F6F66C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EFA256-62CA-1F44-A125-8FEE9868CF1D}" type="datetime1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658D7-3B50-78C1-5AAE-4E8167919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E145E-B3C9-48FB-1810-4445C6184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214E35-8343-7741-81FC-28C944C06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7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319014-5B01-77B8-7F2B-1B8D76CF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Master Title and Color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B968F-DA29-D8DA-8106-A9C46BE07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7736F-CAC8-7383-B1E2-76DE61734D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1308" y="62625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6A0E0"/>
                </a:solidFill>
                <a:latin typeface="Oswald" pitchFamily="2" charset="77"/>
              </a:defRPr>
            </a:lvl1pPr>
          </a:lstStyle>
          <a:p>
            <a:fld id="{6AF4DA22-B5E0-8942-8BF8-A1ECFD6BB27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11B03A-CF8D-285C-6FA6-98C875B09BF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38200" y="5404338"/>
            <a:ext cx="3073750" cy="122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8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rgbClr val="183B64"/>
          </a:solidFill>
          <a:latin typeface="Oswa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183B65"/>
          </a:solidFill>
          <a:latin typeface="Oswald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183B65"/>
          </a:solidFill>
          <a:latin typeface="Oswald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183B65"/>
          </a:solidFill>
          <a:latin typeface="Oswald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183B65"/>
          </a:solidFill>
          <a:latin typeface="Oswald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183B65"/>
          </a:solidFill>
          <a:latin typeface="Oswald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logs.edf.org/climate411/2026/07/01/breaking-down-new-yorks-2026-climate-law-amendments-delayed-regulations-postpone-cuts-to-pollution-and-costs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6A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9DD1A-C704-D250-020C-C7D2501AC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769" y="451263"/>
            <a:ext cx="10562492" cy="2380784"/>
          </a:xfrm>
        </p:spPr>
        <p:txBody>
          <a:bodyPr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4400" dirty="0">
                <a:solidFill>
                  <a:srgbClr val="183B65"/>
                </a:solidFill>
                <a:effectLst>
                  <a:outerShdw blurRad="50800" dist="38100" dir="2700000" algn="tl" rotWithShape="0">
                    <a:srgbClr val="D3E5FF">
                      <a:alpha val="40000"/>
                    </a:srgbClr>
                  </a:outerShdw>
                </a:effectLst>
                <a:latin typeface="Oswald" pitchFamily="2" charset="77"/>
              </a:rPr>
              <a:t>What’s Next for New York’s Climate Law</a:t>
            </a:r>
            <a:br>
              <a:rPr lang="en-US" sz="4400" dirty="0">
                <a:solidFill>
                  <a:srgbClr val="183B65"/>
                </a:solidFill>
                <a:effectLst>
                  <a:outerShdw blurRad="50800" dist="38100" dir="2700000" algn="tl" rotWithShape="0">
                    <a:srgbClr val="D3E5FF">
                      <a:alpha val="40000"/>
                    </a:srgbClr>
                  </a:outerShdw>
                </a:effectLst>
                <a:latin typeface="Oswald" pitchFamily="2" charset="77"/>
              </a:rPr>
            </a:br>
            <a:endParaRPr lang="en-US" sz="4400" dirty="0">
              <a:solidFill>
                <a:srgbClr val="183B65"/>
              </a:solidFill>
              <a:effectLst>
                <a:outerShdw blurRad="50800" dist="38100" dir="2700000" algn="tl" rotWithShape="0">
                  <a:srgbClr val="D3E5FF">
                    <a:alpha val="40000"/>
                  </a:srgbClr>
                </a:outerShdw>
              </a:effectLst>
              <a:latin typeface="Oswald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EF273A-2753-8885-09B2-49B2E050EB49}"/>
              </a:ext>
            </a:extLst>
          </p:cNvPr>
          <p:cNvSpPr txBox="1"/>
          <p:nvPr/>
        </p:nvSpPr>
        <p:spPr>
          <a:xfrm>
            <a:off x="167898" y="3053166"/>
            <a:ext cx="11856203" cy="1751309"/>
          </a:xfrm>
          <a:prstGeom prst="rect">
            <a:avLst/>
          </a:prstGeom>
          <a:solidFill>
            <a:srgbClr val="A3C6E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28C6425-5CC6-86C6-07B4-12A1D9E43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514" y="3352799"/>
            <a:ext cx="3091853" cy="1230557"/>
          </a:xfrm>
          <a:prstGeom prst="rect">
            <a:avLst/>
          </a:prstGeom>
        </p:spPr>
      </p:pic>
      <p:pic>
        <p:nvPicPr>
          <p:cNvPr id="21" name="Picture 2" descr="EANY flag logo">
            <a:extLst>
              <a:ext uri="{FF2B5EF4-FFF2-40B4-BE49-F238E27FC236}">
                <a16:creationId xmlns:a16="http://schemas.microsoft.com/office/drawing/2014/main" id="{B04928C9-B3A9-C5AB-4649-81EF95698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811" y="3352799"/>
            <a:ext cx="1603398" cy="10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0FCA083-A3FB-05A2-7F04-1232267272B7}"/>
              </a:ext>
            </a:extLst>
          </p:cNvPr>
          <p:cNvSpPr/>
          <p:nvPr/>
        </p:nvSpPr>
        <p:spPr>
          <a:xfrm>
            <a:off x="167897" y="5223024"/>
            <a:ext cx="11856203" cy="1328737"/>
          </a:xfrm>
          <a:prstGeom prst="rect">
            <a:avLst/>
          </a:prstGeom>
          <a:solidFill>
            <a:srgbClr val="183B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7FBFF"/>
              </a:solidFill>
              <a:effectLst/>
              <a:uLnTx/>
              <a:uFillTx/>
              <a:latin typeface="Oswald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F7FBFF"/>
                </a:solidFill>
                <a:latin typeface="Oswald" pitchFamily="2" charset="77"/>
              </a:rPr>
              <a:t>August 13, 2026							Jon Binder, Executive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FBFF"/>
                </a:solidFill>
                <a:effectLst/>
                <a:uLnTx/>
                <a:uFillTx/>
                <a:latin typeface="Oswald" pitchFamily="2" charset="77"/>
                <a:ea typeface="+mn-ea"/>
                <a:cs typeface="+mn-cs"/>
              </a:rPr>
              <a:t>								Model Climate Laws Initiative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B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B39782-953E-4911-92E3-2198BBC9D20E}"/>
              </a:ext>
            </a:extLst>
          </p:cNvPr>
          <p:cNvSpPr txBox="1"/>
          <p:nvPr/>
        </p:nvSpPr>
        <p:spPr>
          <a:xfrm>
            <a:off x="0" y="1865176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>
                <a:solidFill>
                  <a:srgbClr val="183B65"/>
                </a:solidFill>
                <a:effectLst>
                  <a:outerShdw blurRad="50800" dist="38100" dir="2700000" algn="tl" rotWithShape="0">
                    <a:srgbClr val="D3E5FF">
                      <a:alpha val="40000"/>
                    </a:srgbClr>
                  </a:outerShdw>
                </a:effectLst>
                <a:latin typeface="Oswald" pitchFamily="2" charset="77"/>
              </a:rPr>
              <a:t>CLCPA Changes and Next Steps</a:t>
            </a:r>
            <a:endParaRPr lang="en-US" sz="4400" b="1" dirty="0"/>
          </a:p>
        </p:txBody>
      </p:sp>
      <p:pic>
        <p:nvPicPr>
          <p:cNvPr id="4" name="Picture 3" descr="Catskill Mountainkeeper Logo">
            <a:extLst>
              <a:ext uri="{FF2B5EF4-FFF2-40B4-BE49-F238E27FC236}">
                <a16:creationId xmlns:a16="http://schemas.microsoft.com/office/drawing/2014/main" id="{1944768A-FB1E-1D6C-BB39-BE8805CDD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376" y="3251628"/>
            <a:ext cx="1354382" cy="135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85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89BB5-6F10-3864-5D5D-13E065E36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2DA77-D547-76AD-DC9E-DE19AC7CB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Impact of Changes – Limits and Regs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8B049-D239-2CFD-4B3B-580B26DBD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878" y="1800224"/>
            <a:ext cx="10984523" cy="5057776"/>
          </a:xfrm>
        </p:spPr>
        <p:txBody>
          <a:bodyPr>
            <a:normAutofit/>
          </a:bodyPr>
          <a:lstStyle/>
          <a:p>
            <a:r>
              <a:rPr lang="en-US" dirty="0"/>
              <a:t>Delayed implementation of cap-and-invest until 2029 means missing out on public health, cost-savings, revenue, and other benefits</a:t>
            </a:r>
          </a:p>
          <a:p>
            <a:pPr lvl="8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463960-6582-CD42-B85A-6E3266971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84" y="2756010"/>
            <a:ext cx="5831576" cy="3803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64C17C-578C-B5A3-03E1-E636939150B7}"/>
              </a:ext>
            </a:extLst>
          </p:cNvPr>
          <p:cNvSpPr txBox="1"/>
          <p:nvPr/>
        </p:nvSpPr>
        <p:spPr>
          <a:xfrm>
            <a:off x="7159515" y="6353452"/>
            <a:ext cx="3867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Source: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Environmental Defense Fund</a:t>
            </a: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09FD82-685C-82EF-378A-96EF41EC7BA5}"/>
              </a:ext>
            </a:extLst>
          </p:cNvPr>
          <p:cNvSpPr txBox="1"/>
          <p:nvPr/>
        </p:nvSpPr>
        <p:spPr>
          <a:xfrm>
            <a:off x="6256867" y="2844799"/>
            <a:ext cx="532553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189,000 </a:t>
            </a:r>
            <a:r>
              <a:rPr lang="en-US" dirty="0"/>
              <a:t>fewer drivers upgrade to EVs, missing out on up to </a:t>
            </a:r>
            <a:r>
              <a:rPr lang="en-US" b="1" dirty="0"/>
              <a:t>$1,000</a:t>
            </a:r>
            <a:r>
              <a:rPr lang="en-US" dirty="0"/>
              <a:t> in saved annual fuel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145,000</a:t>
            </a:r>
            <a:r>
              <a:rPr lang="en-US" dirty="0"/>
              <a:t> homeowners don’t upgrade insulation, which would save </a:t>
            </a:r>
            <a:r>
              <a:rPr lang="en-US" b="1" dirty="0"/>
              <a:t>$660 </a:t>
            </a:r>
            <a:r>
              <a:rPr lang="en-US" dirty="0"/>
              <a:t>per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73,000</a:t>
            </a:r>
            <a:r>
              <a:rPr lang="en-US" dirty="0"/>
              <a:t> less homes get heat pumps that could save </a:t>
            </a:r>
            <a:r>
              <a:rPr lang="en-US" b="1" dirty="0"/>
              <a:t>$1,070</a:t>
            </a:r>
            <a:r>
              <a:rPr lang="en-US" dirty="0"/>
              <a:t> per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Billions of dollars </a:t>
            </a:r>
            <a:r>
              <a:rPr lang="en-US" dirty="0"/>
              <a:t>in lost clean energy investments, which would have supported </a:t>
            </a:r>
            <a:r>
              <a:rPr lang="en-US" b="1" dirty="0"/>
              <a:t>118,000 new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Cap-and-invest would have provided </a:t>
            </a:r>
            <a:r>
              <a:rPr lang="en-US" b="1" dirty="0"/>
              <a:t>$16.9 billion </a:t>
            </a:r>
            <a:r>
              <a:rPr lang="en-US" dirty="0"/>
              <a:t>in public health benefits and over </a:t>
            </a:r>
            <a:r>
              <a:rPr lang="en-US" b="1" dirty="0"/>
              <a:t>1,500 </a:t>
            </a:r>
            <a:r>
              <a:rPr lang="en-US" dirty="0"/>
              <a:t>avoided premature deaths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72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8594C-9111-41A3-0B74-A75AC3770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9548A-4E3C-C2E1-0252-88B1EFA37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Summary of Emissions and Policy Impacts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9FD56-85DB-260F-3023-4DD590D91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800224"/>
            <a:ext cx="10984523" cy="485848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Less GHG emission reductions </a:t>
            </a:r>
          </a:p>
          <a:p>
            <a:r>
              <a:rPr lang="en-US" dirty="0"/>
              <a:t>Reduced need for additional regulatory or policy action by the State</a:t>
            </a:r>
          </a:p>
          <a:p>
            <a:r>
              <a:rPr lang="en-US" dirty="0"/>
              <a:t>Less pressure to transition off natural gas; potential incentive for more biogenic fuel combustion</a:t>
            </a:r>
          </a:p>
          <a:p>
            <a:r>
              <a:rPr lang="en-US" dirty="0"/>
              <a:t>Further delay in implementation of cap-and-invest and other policies that will ensure emission reductions and generate necessary revenue</a:t>
            </a:r>
          </a:p>
          <a:p>
            <a:r>
              <a:rPr lang="en-US" dirty="0"/>
              <a:t>Rather than being a national leader in advancing climate policy, NYS is now a national leader in weakening a major state climate law and its binding emission limits</a:t>
            </a:r>
          </a:p>
          <a:p>
            <a:r>
              <a:rPr lang="en-US" dirty="0"/>
              <a:t>The changes do </a:t>
            </a:r>
            <a:r>
              <a:rPr lang="en-US" b="1" u="sng" dirty="0"/>
              <a:t>not</a:t>
            </a:r>
            <a:r>
              <a:rPr lang="en-US" dirty="0"/>
              <a:t> do anything to address affordability – just the opposite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225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2999D-A012-8027-9843-B13EEAAEC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79D86-B8EC-2DD7-35B3-A47F0683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Next Steps and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C3E15-5355-F6E6-F495-3AFBC49A2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800224"/>
            <a:ext cx="10984523" cy="4858483"/>
          </a:xfrm>
        </p:spPr>
        <p:txBody>
          <a:bodyPr>
            <a:normAutofit/>
          </a:bodyPr>
          <a:lstStyle/>
          <a:p>
            <a:r>
              <a:rPr lang="en-US" dirty="0"/>
              <a:t>DEC and the State will need to reconsider or update certain regulations and policies that were based on the OG CLCPA</a:t>
            </a:r>
          </a:p>
          <a:p>
            <a:r>
              <a:rPr lang="en-US" dirty="0"/>
              <a:t>DEC and NYSERDA need to move quickly to develop and implement the Clean Air Initiative (i.e., Cap-and-Invest 2.0)</a:t>
            </a:r>
          </a:p>
          <a:p>
            <a:pPr lvl="1"/>
            <a:r>
              <a:rPr lang="en-US" dirty="0"/>
              <a:t>Even with the pushed-out deadline, the State will need to take a variety of actions and receive public input before standing up a program</a:t>
            </a:r>
          </a:p>
          <a:p>
            <a:r>
              <a:rPr lang="en-US" dirty="0"/>
              <a:t>Unlike the budget negotiation process, these steps will need to be public, presenting myriad opportunities for stakeholder input and advocacy</a:t>
            </a:r>
          </a:p>
          <a:p>
            <a:r>
              <a:rPr lang="en-US" dirty="0"/>
              <a:t>Many questions and uncertainties remain, meaning that thoughtful implementation can still deliver meaningful progress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85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EBE83-E838-6A5D-3CCE-B685A16FA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978D8-1044-02BE-0775-ADAC396C8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Anticipated Near-Term State 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F1FBC-23A2-B6D0-041E-7D14FBED8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800224"/>
            <a:ext cx="10984523" cy="4858483"/>
          </a:xfrm>
        </p:spPr>
        <p:txBody>
          <a:bodyPr>
            <a:normAutofit/>
          </a:bodyPr>
          <a:lstStyle/>
          <a:p>
            <a:r>
              <a:rPr lang="en-US" b="1" dirty="0"/>
              <a:t>NY’s GHG Inventory </a:t>
            </a:r>
            <a:r>
              <a:rPr lang="en-US" dirty="0"/>
              <a:t>– the State will need to clarify exactly which emissions are included in the Statewide total, including re biogenic-related emissions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b="1" dirty="0"/>
              <a:t>Statewide GHG Emission Limits </a:t>
            </a:r>
            <a:r>
              <a:rPr lang="en-US" dirty="0"/>
              <a:t>– while the law sets the </a:t>
            </a:r>
            <a:r>
              <a:rPr lang="en-US" i="1" dirty="0"/>
              <a:t>percentage</a:t>
            </a:r>
            <a:r>
              <a:rPr lang="en-US" dirty="0"/>
              <a:t> reduction, DEC must translate that into </a:t>
            </a:r>
            <a:r>
              <a:rPr lang="en-US" i="1" dirty="0"/>
              <a:t>tons</a:t>
            </a:r>
            <a:r>
              <a:rPr lang="en-US" dirty="0"/>
              <a:t> of GHGs to set the limit  (based an an updated estimate of 1990 emissions)</a:t>
            </a:r>
          </a:p>
          <a:p>
            <a:pPr lvl="1"/>
            <a:r>
              <a:rPr lang="en-US" dirty="0"/>
              <a:t>This is done through a rulemaking process with public input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b="1" dirty="0"/>
              <a:t>Mandatory GHG Emissions Reporting</a:t>
            </a:r>
            <a:r>
              <a:rPr lang="en-US" dirty="0"/>
              <a:t> – DEC intends to update recently adopted regulations in response to legislative changes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155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BD012-6340-0197-C4C0-0AC4354FC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81315-C0A7-DB39-1FB5-BECF2E60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Anticipated Near-Term State Actions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9E2FC-3887-777A-BE8A-E53658972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800224"/>
            <a:ext cx="10984523" cy="4858483"/>
          </a:xfrm>
        </p:spPr>
        <p:txBody>
          <a:bodyPr>
            <a:normAutofit/>
          </a:bodyPr>
          <a:lstStyle/>
          <a:p>
            <a:r>
              <a:rPr lang="en-US" b="1" dirty="0"/>
              <a:t>Permitting Considerations</a:t>
            </a:r>
            <a:r>
              <a:rPr lang="en-US" dirty="0"/>
              <a:t> – Agencies are still required to consider whether individual projects are consistent with the CLCPA, but new accounting may weaken the process and increase need for advocacy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Kick-off of Cap-and-Invest 2.0</a:t>
            </a:r>
            <a:r>
              <a:rPr lang="en-US" dirty="0"/>
              <a:t> – If the State wants to meet the new deadline, DEC and NYSERDA need to re-start development process very quickly:</a:t>
            </a:r>
          </a:p>
          <a:p>
            <a:pPr lvl="1"/>
            <a:r>
              <a:rPr lang="en-US" dirty="0"/>
              <a:t>Obtain stakeholder input</a:t>
            </a:r>
          </a:p>
          <a:p>
            <a:pPr lvl="1"/>
            <a:r>
              <a:rPr lang="en-US" dirty="0"/>
              <a:t>Undertake updated modeling analyses and draft updated rules</a:t>
            </a:r>
          </a:p>
          <a:p>
            <a:pPr lvl="1"/>
            <a:r>
              <a:rPr lang="en-US" dirty="0"/>
              <a:t>Go through formal public notice and comment process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9F2A0-446E-DEDA-E2A1-5E3F11575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A2848-D15F-75ED-52E6-2220B85F3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Background – Key Provisions of OG CLCPA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01A5EE-23F0-DD5C-4B94-C45DB7F57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9" y="1825624"/>
            <a:ext cx="11222180" cy="4751021"/>
          </a:xfrm>
        </p:spPr>
        <p:txBody>
          <a:bodyPr>
            <a:normAutofit/>
          </a:bodyPr>
          <a:lstStyle/>
          <a:p>
            <a:r>
              <a:rPr lang="en-US" dirty="0"/>
              <a:t>Original law passed in 2019 during first Trump Administration </a:t>
            </a:r>
          </a:p>
          <a:p>
            <a:r>
              <a:rPr lang="en-US" dirty="0"/>
              <a:t>Included stringent greenhouse gas (GHG) </a:t>
            </a:r>
            <a:r>
              <a:rPr lang="en-US" b="1" dirty="0"/>
              <a:t>emissions accounting methodology</a:t>
            </a:r>
            <a:r>
              <a:rPr lang="en-US" dirty="0"/>
              <a:t>, focusing on methane emissions and natural gas, including:</a:t>
            </a:r>
          </a:p>
          <a:p>
            <a:pPr lvl="1"/>
            <a:r>
              <a:rPr lang="en-US" b="1" dirty="0"/>
              <a:t>Twenty-year</a:t>
            </a:r>
            <a:r>
              <a:rPr lang="en-US" dirty="0"/>
              <a:t> global warming potential (GWP20) rather than GWP 100, which emphasized short-term impacts of pollutants like methane</a:t>
            </a:r>
          </a:p>
          <a:p>
            <a:pPr lvl="1"/>
            <a:r>
              <a:rPr lang="en-US" b="1" dirty="0"/>
              <a:t>Upstream</a:t>
            </a:r>
            <a:r>
              <a:rPr lang="en-US" dirty="0"/>
              <a:t> out-of-state emissions from imported electricity and fossil fuels</a:t>
            </a:r>
          </a:p>
          <a:p>
            <a:pPr lvl="1"/>
            <a:r>
              <a:rPr lang="en-US" dirty="0"/>
              <a:t>Direct carbon dioxide (CO</a:t>
            </a:r>
            <a:r>
              <a:rPr lang="en-US" baseline="-25000" dirty="0"/>
              <a:t>2</a:t>
            </a:r>
            <a:r>
              <a:rPr lang="en-US" dirty="0"/>
              <a:t>) emissions from </a:t>
            </a:r>
            <a:r>
              <a:rPr lang="en-US" b="1" dirty="0"/>
              <a:t>biogenic combustion </a:t>
            </a:r>
          </a:p>
          <a:p>
            <a:r>
              <a:rPr lang="en-US" dirty="0"/>
              <a:t>Established </a:t>
            </a:r>
            <a:r>
              <a:rPr lang="en-US" b="1" dirty="0"/>
              <a:t>binding statewide emission reduction requirements</a:t>
            </a:r>
            <a:endParaRPr lang="en-US" dirty="0"/>
          </a:p>
          <a:p>
            <a:pPr lvl="1"/>
            <a:r>
              <a:rPr lang="en-US" dirty="0"/>
              <a:t>40% reduction from 1990 levels by 2030 </a:t>
            </a:r>
          </a:p>
          <a:p>
            <a:pPr lvl="1"/>
            <a:r>
              <a:rPr lang="en-US" dirty="0"/>
              <a:t>85% reduction from 1990 levels by 2050</a:t>
            </a:r>
          </a:p>
        </p:txBody>
      </p:sp>
    </p:spTree>
    <p:extLst>
      <p:ext uri="{BB962C8B-B14F-4D97-AF65-F5344CB8AC3E}">
        <p14:creationId xmlns:p14="http://schemas.microsoft.com/office/powerpoint/2010/main" val="1338507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2C275-60DB-1D03-10E2-3B06BF6A1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476F-0E54-DE2E-06E4-5950809F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Selected Prior State Actions under OG CLCPA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3457D6F-10DF-E90C-59F1-DB7EEA4B9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9" y="1825624"/>
            <a:ext cx="11222180" cy="475102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b="1" dirty="0"/>
              <a:t>Scoping Plan </a:t>
            </a:r>
            <a:r>
              <a:rPr lang="en-US" dirty="0"/>
              <a:t>development over three years, including public process and finalization in December 2022</a:t>
            </a:r>
          </a:p>
          <a:p>
            <a:pPr>
              <a:lnSpc>
                <a:spcPct val="110000"/>
              </a:lnSpc>
            </a:pPr>
            <a:r>
              <a:rPr lang="en-US" dirty="0"/>
              <a:t>Adoption of various </a:t>
            </a:r>
            <a:r>
              <a:rPr lang="en-US" b="1" dirty="0"/>
              <a:t>regulations</a:t>
            </a:r>
            <a:r>
              <a:rPr lang="en-US" dirty="0"/>
              <a:t> to implement the law, including Statewide emission limits, mandatory GHG emissions reporting, and reductions of HFCs and SF6</a:t>
            </a:r>
          </a:p>
          <a:p>
            <a:pPr>
              <a:lnSpc>
                <a:spcPct val="110000"/>
              </a:lnSpc>
            </a:pPr>
            <a:r>
              <a:rPr lang="en-US" dirty="0"/>
              <a:t>Requirement to consider GHGs for individual </a:t>
            </a:r>
            <a:r>
              <a:rPr lang="en-US" b="1" dirty="0"/>
              <a:t>permit decisions</a:t>
            </a:r>
            <a:r>
              <a:rPr lang="en-US" dirty="0"/>
              <a:t>, including denial of permits for certain natural gas-fired power plants</a:t>
            </a:r>
            <a:endParaRPr lang="en-US" b="1" dirty="0"/>
          </a:p>
          <a:p>
            <a:pPr>
              <a:lnSpc>
                <a:spcPct val="110000"/>
              </a:lnSpc>
            </a:pPr>
            <a:r>
              <a:rPr lang="en-US" dirty="0"/>
              <a:t>Annual Statewide GHG Emissions Report (i.e., </a:t>
            </a:r>
            <a:r>
              <a:rPr lang="en-US" b="1" dirty="0"/>
              <a:t>inventory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953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517BC-D325-DF1B-EE5B-DAE561D9A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E03F5-53B5-4BB5-F800-1DD5819DC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Requirement to Regulate and Cap-and-Invest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BF6B0B-99B5-46D6-A623-AD4CEA778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13" y="1825624"/>
            <a:ext cx="11222182" cy="475102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Original CLCPA included obligation for DEC to promulgate regulations </a:t>
            </a:r>
            <a:r>
              <a:rPr lang="en-US" b="1" dirty="0"/>
              <a:t>by Jan. 1, 2024 </a:t>
            </a:r>
            <a:r>
              <a:rPr lang="en-US" dirty="0"/>
              <a:t>to ensure compliance with the Statewide GHG limits</a:t>
            </a:r>
          </a:p>
          <a:p>
            <a:pPr>
              <a:lnSpc>
                <a:spcPct val="110000"/>
              </a:lnSpc>
            </a:pPr>
            <a:r>
              <a:rPr lang="en-US" dirty="0"/>
              <a:t>Throughout 2023 and 2024, DEC and NYSERDA held extensive public stakeholder process and were developing a </a:t>
            </a:r>
            <a:r>
              <a:rPr lang="en-US" b="1" dirty="0"/>
              <a:t>cap-and-invest program</a:t>
            </a:r>
          </a:p>
          <a:p>
            <a:pPr>
              <a:lnSpc>
                <a:spcPct val="110000"/>
              </a:lnSpc>
            </a:pPr>
            <a:r>
              <a:rPr lang="en-US" dirty="0"/>
              <a:t>In early 2025, Governor decided to not move forward with the program</a:t>
            </a:r>
          </a:p>
          <a:p>
            <a:pPr>
              <a:lnSpc>
                <a:spcPct val="110000"/>
              </a:lnSpc>
            </a:pPr>
            <a:r>
              <a:rPr lang="en-US" dirty="0"/>
              <a:t>A lawsuit led to a court decision that </a:t>
            </a:r>
            <a:r>
              <a:rPr lang="en-US" b="1" dirty="0"/>
              <a:t>the delay violated the CLCPA</a:t>
            </a:r>
          </a:p>
          <a:p>
            <a:pPr>
              <a:lnSpc>
                <a:spcPct val="110000"/>
              </a:lnSpc>
            </a:pPr>
            <a:r>
              <a:rPr lang="en-US" dirty="0"/>
              <a:t>The court ordered DEC to issue overdue regulations, but instead, administration sought to </a:t>
            </a:r>
            <a:r>
              <a:rPr lang="en-US" b="1" dirty="0"/>
              <a:t>change the law </a:t>
            </a:r>
            <a:r>
              <a:rPr lang="en-US" dirty="0"/>
              <a:t>as part of the 2026 Budget</a:t>
            </a:r>
          </a:p>
        </p:txBody>
      </p:sp>
    </p:spTree>
    <p:extLst>
      <p:ext uri="{BB962C8B-B14F-4D97-AF65-F5344CB8AC3E}">
        <p14:creationId xmlns:p14="http://schemas.microsoft.com/office/powerpoint/2010/main" val="566570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D0994-F40C-1091-6BA8-8C8BD4E6B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9A63A-5EFC-06BD-FCC5-4DEDC861B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2026 Amendments – GHG Accounting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776D6-4800-42BD-40BA-BD1306F8C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800224"/>
            <a:ext cx="10984523" cy="4858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2026 amendments changed all 3 primary components of the CLCPA’s GHG accounting methodology:</a:t>
            </a:r>
          </a:p>
          <a:p>
            <a:pPr marL="514350" indent="-514350">
              <a:buAutoNum type="arabicParenR"/>
            </a:pPr>
            <a:r>
              <a:rPr lang="en-US" b="1" dirty="0"/>
              <a:t>GWP100</a:t>
            </a:r>
            <a:r>
              <a:rPr lang="en-US" dirty="0"/>
              <a:t> instead of GWP20 (i.e., methane shift)</a:t>
            </a:r>
          </a:p>
          <a:p>
            <a:pPr marL="514350" indent="-514350">
              <a:buAutoNum type="arabicParenR"/>
            </a:pPr>
            <a:r>
              <a:rPr lang="en-US" b="1" dirty="0"/>
              <a:t>Exclusion of upstream </a:t>
            </a:r>
            <a:r>
              <a:rPr lang="en-US" dirty="0"/>
              <a:t>out-of-state emissions from imported fossil fuels from NY Statewide total</a:t>
            </a:r>
          </a:p>
          <a:p>
            <a:pPr marL="457200" lvl="1" indent="0">
              <a:buNone/>
            </a:pPr>
            <a:r>
              <a:rPr lang="en-US" dirty="0"/>
              <a:t>	*</a:t>
            </a:r>
            <a:r>
              <a:rPr lang="en-US" i="1" dirty="0"/>
              <a:t>Retained upstream emissions from imported electricity*</a:t>
            </a:r>
            <a:endParaRPr lang="en-US" dirty="0"/>
          </a:p>
          <a:p>
            <a:pPr marL="514350" indent="-514350">
              <a:buAutoNum type="arabicParenR"/>
            </a:pPr>
            <a:r>
              <a:rPr lang="en-US" dirty="0"/>
              <a:t>Apparent treatment of </a:t>
            </a:r>
            <a:r>
              <a:rPr lang="en-US" b="1" dirty="0"/>
              <a:t>biogenic combustion as zero CO</a:t>
            </a:r>
            <a:r>
              <a:rPr lang="en-US" b="1" baseline="-25000" dirty="0"/>
              <a:t>2</a:t>
            </a:r>
            <a:r>
              <a:rPr lang="en-US" b="1" dirty="0"/>
              <a:t> emissions</a:t>
            </a:r>
          </a:p>
          <a:p>
            <a:pPr marL="0" indent="0">
              <a:buNone/>
            </a:pPr>
            <a:r>
              <a:rPr lang="en-US" sz="2400" b="1" i="1" dirty="0"/>
              <a:t>	</a:t>
            </a:r>
            <a:r>
              <a:rPr lang="en-US" sz="2400" i="1" dirty="0"/>
              <a:t>* Retained gross rather than net Statewide emission limits*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77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5D857-23F8-AF25-6480-191E7956B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BBC61-5C7C-1F57-B3FE-9AD46CE06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2026 Amendments – Limits and Regs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3C772-66FC-7DAC-C271-5245EEA2A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800224"/>
            <a:ext cx="10984523" cy="485848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DEC implementing regulations are now not required until </a:t>
            </a:r>
            <a:r>
              <a:rPr lang="en-US" b="1" dirty="0"/>
              <a:t>December 31, 2028</a:t>
            </a:r>
            <a:r>
              <a:rPr lang="en-US" dirty="0"/>
              <a:t> – a full </a:t>
            </a:r>
            <a:r>
              <a:rPr lang="en-US" i="1" dirty="0"/>
              <a:t>five years </a:t>
            </a:r>
            <a:r>
              <a:rPr lang="en-US" dirty="0"/>
              <a:t>after original deadline</a:t>
            </a:r>
          </a:p>
          <a:p>
            <a:pPr>
              <a:lnSpc>
                <a:spcPct val="110000"/>
              </a:lnSpc>
            </a:pPr>
            <a:r>
              <a:rPr lang="en-US" b="1" dirty="0"/>
              <a:t>40% by 2030 emission limit</a:t>
            </a:r>
            <a:r>
              <a:rPr lang="en-US" dirty="0"/>
              <a:t> – while this remains in the law, DEC’s requirement to regulate is no longer explicitly tied to ensuring achievement with the 2030 target</a:t>
            </a:r>
          </a:p>
          <a:p>
            <a:pPr>
              <a:lnSpc>
                <a:spcPct val="110000"/>
              </a:lnSpc>
            </a:pPr>
            <a:r>
              <a:rPr lang="en-US" b="1" dirty="0"/>
              <a:t>Interim 60% by 2040 target</a:t>
            </a:r>
            <a:r>
              <a:rPr lang="en-US" dirty="0"/>
              <a:t> – a new 2040 interim target is in the law, but with soft and flexible language re feasibility and cost-effectiveness, giving the administration a potential loophole </a:t>
            </a:r>
          </a:p>
          <a:p>
            <a:pPr lvl="1"/>
            <a:endParaRPr lang="en-US" dirty="0"/>
          </a:p>
          <a:p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875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A5186-266A-7DD3-A98A-847278C19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D6060-DDE7-F7F0-DE3B-58C332390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2026 Amendments – Other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B3240-8296-E9F7-3EAA-1C00AB477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800224"/>
            <a:ext cx="10984523" cy="485848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Increased disadvantaged community (DAC) clean energy investment requirement 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From previous 35% minimum/40% goal to </a:t>
            </a:r>
            <a:r>
              <a:rPr lang="en-US" b="1" dirty="0"/>
              <a:t>40% minimum/45% goal </a:t>
            </a:r>
          </a:p>
          <a:p>
            <a:pPr>
              <a:lnSpc>
                <a:spcPct val="110000"/>
              </a:lnSpc>
            </a:pPr>
            <a:r>
              <a:rPr lang="en-US" b="1" dirty="0"/>
              <a:t>Additional $1 billion </a:t>
            </a:r>
            <a:r>
              <a:rPr lang="en-US" dirty="0"/>
              <a:t>to the Sustainable Future Fund (now $2 billion total)</a:t>
            </a:r>
          </a:p>
          <a:p>
            <a:pPr>
              <a:lnSpc>
                <a:spcPct val="110000"/>
              </a:lnSpc>
            </a:pPr>
            <a:r>
              <a:rPr lang="en-US" dirty="0"/>
              <a:t>Other relatively minor changes related to Scoping Plan update timing and considerations for DEC rulemaking</a:t>
            </a:r>
          </a:p>
          <a:p>
            <a:pPr lvl="1"/>
            <a:endParaRPr lang="en-US" dirty="0"/>
          </a:p>
          <a:p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43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FF3AE-9C3E-3757-A887-9D9896B13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AE5C6-C7C6-D0D0-8CD5-848001E8F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Impact of Changes – GHG Accounting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BFC0F-E2FD-E26E-5108-43CC32856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800224"/>
            <a:ext cx="10984523" cy="4858483"/>
          </a:xfrm>
        </p:spPr>
        <p:txBody>
          <a:bodyPr>
            <a:normAutofit/>
          </a:bodyPr>
          <a:lstStyle/>
          <a:p>
            <a:r>
              <a:rPr lang="en-US" b="1" dirty="0"/>
              <a:t>Significantly weakens overall ambition </a:t>
            </a:r>
            <a:r>
              <a:rPr lang="en-US" dirty="0"/>
              <a:t>of CLCPA</a:t>
            </a:r>
          </a:p>
          <a:p>
            <a:r>
              <a:rPr lang="en-US" dirty="0"/>
              <a:t>Makes the State </a:t>
            </a:r>
            <a:r>
              <a:rPr lang="en-US" b="1" dirty="0"/>
              <a:t>appear closer to targets on paper</a:t>
            </a:r>
            <a:r>
              <a:rPr lang="en-US" dirty="0"/>
              <a:t>, without any reductions</a:t>
            </a:r>
          </a:p>
          <a:p>
            <a:r>
              <a:rPr lang="en-US" dirty="0"/>
              <a:t>Shrinks the emissions “pie” that the State is responsible for reducing</a:t>
            </a:r>
          </a:p>
          <a:p>
            <a:r>
              <a:rPr lang="en-US" b="1" dirty="0"/>
              <a:t>De-emphasizes methane </a:t>
            </a:r>
            <a:r>
              <a:rPr lang="en-US" dirty="0"/>
              <a:t>and other short-lived pollutants</a:t>
            </a:r>
          </a:p>
          <a:p>
            <a:r>
              <a:rPr lang="en-US" dirty="0"/>
              <a:t>Makes natural gas appear less impactful in terms of GHG emissions</a:t>
            </a:r>
          </a:p>
          <a:p>
            <a:r>
              <a:rPr lang="en-US" dirty="0"/>
              <a:t>Depending on details of implementation, likely makes biogas appear less impactful in terms of GHG emissions</a:t>
            </a:r>
          </a:p>
        </p:txBody>
      </p:sp>
    </p:spTree>
    <p:extLst>
      <p:ext uri="{BB962C8B-B14F-4D97-AF65-F5344CB8AC3E}">
        <p14:creationId xmlns:p14="http://schemas.microsoft.com/office/powerpoint/2010/main" val="1405133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F1726-8101-8C5E-2B04-510D5FE4D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44420-7E49-7A1C-B4B6-ACD100C88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65125"/>
            <a:ext cx="10984523" cy="1325563"/>
          </a:xfrm>
          <a:solidFill>
            <a:srgbClr val="A3C6EC"/>
          </a:solidFill>
        </p:spPr>
        <p:txBody>
          <a:bodyPr/>
          <a:lstStyle/>
          <a:p>
            <a:r>
              <a:rPr lang="en-US" b="1" dirty="0">
                <a:solidFill>
                  <a:srgbClr val="183B64"/>
                </a:solidFill>
                <a:latin typeface="Oswald" pitchFamily="2" charset="77"/>
              </a:rPr>
              <a:t>OG CLCPA v. Conventional UNFCCC Accounting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D99CEC7-55D8-B206-82F0-259D808546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846218"/>
              </p:ext>
            </p:extLst>
          </p:nvPr>
        </p:nvGraphicFramePr>
        <p:xfrm>
          <a:off x="185277" y="1831961"/>
          <a:ext cx="5622857" cy="4623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5ECCDAF-30AE-0446-4E86-2A262B8B21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219529"/>
              </p:ext>
            </p:extLst>
          </p:nvPr>
        </p:nvGraphicFramePr>
        <p:xfrm>
          <a:off x="6226628" y="1825625"/>
          <a:ext cx="5498122" cy="4328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65200CF-1A01-6B23-4955-E8D6B77B7485}"/>
              </a:ext>
            </a:extLst>
          </p:cNvPr>
          <p:cNvSpPr txBox="1"/>
          <p:nvPr/>
        </p:nvSpPr>
        <p:spPr>
          <a:xfrm>
            <a:off x="4453248" y="6332825"/>
            <a:ext cx="5348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Source</a:t>
            </a:r>
            <a:r>
              <a:rPr lang="en-US" dirty="0"/>
              <a:t>: 2025 DEC Statewide GHG Emissions Report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7613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CLI PPT Template " id="{490D7487-A276-C040-8DD3-D814F43275C6}" vid="{BCB5D418-8F14-214D-A23A-DA2F7B48D07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11146</TotalTime>
  <Words>1314</Words>
  <Application>Microsoft Macintosh PowerPoint</Application>
  <PresentationFormat>Widescreen</PresentationFormat>
  <Paragraphs>127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Oswald</vt:lpstr>
      <vt:lpstr>Oswald SemiBold</vt:lpstr>
      <vt:lpstr>Wingdings</vt:lpstr>
      <vt:lpstr>Office Theme</vt:lpstr>
      <vt:lpstr>1_Office Theme</vt:lpstr>
      <vt:lpstr>What’s Next for New York’s Climate Law </vt:lpstr>
      <vt:lpstr>Background – Key Provisions of OG CLCPA</vt:lpstr>
      <vt:lpstr>Selected Prior State Actions under OG CLCPA</vt:lpstr>
      <vt:lpstr>Requirement to Regulate and Cap-and-Invest</vt:lpstr>
      <vt:lpstr>2026 Amendments – GHG Accounting</vt:lpstr>
      <vt:lpstr>2026 Amendments – Limits and Regs</vt:lpstr>
      <vt:lpstr>2026 Amendments – Other Changes</vt:lpstr>
      <vt:lpstr>Impact of Changes – GHG Accounting</vt:lpstr>
      <vt:lpstr>OG CLCPA v. Conventional UNFCCC Accounting</vt:lpstr>
      <vt:lpstr>Impact of Changes – Limits and Regs</vt:lpstr>
      <vt:lpstr>Summary of Emissions and Policy Impacts</vt:lpstr>
      <vt:lpstr>Next Steps and Opportunities</vt:lpstr>
      <vt:lpstr>Anticipated Near-Term State Actions</vt:lpstr>
      <vt:lpstr>Anticipated Near-Term State Actions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Jonathan Binder</dc:creator>
  <cp:lastModifiedBy>Taylor Jaffe</cp:lastModifiedBy>
  <cp:revision>22</cp:revision>
  <dcterms:created xsi:type="dcterms:W3CDTF">2026-05-19T14:08:07Z</dcterms:created>
  <dcterms:modified xsi:type="dcterms:W3CDTF">2026-08-14T15:41:56Z</dcterms:modified>
</cp:coreProperties>
</file>