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8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Arimo Bold" panose="020B0704020202020204" pitchFamily="34" charset="0"/>
      <p:regular r:id="rId27"/>
      <p:bold r:id="rId28"/>
    </p:embeddedFont>
    <p:embeddedFont>
      <p:font typeface="Inria Serif" pitchFamily="2" charset="77"/>
      <p:regular r:id="rId29"/>
    </p:embeddedFont>
    <p:embeddedFont>
      <p:font typeface="Inria Serif Bold" pitchFamily="2" charset="77"/>
      <p:regular r:id="rId30"/>
      <p:bold r:id="rId31"/>
    </p:embeddedFont>
    <p:embeddedFont>
      <p:font typeface="Open Sans Light" panose="020B0306030504020204" pitchFamily="34" charset="0"/>
      <p:regular r:id="rId32"/>
      <p:italic r:id="rId33"/>
    </p:embeddedFont>
    <p:embeddedFont>
      <p:font typeface="Public Sans" pitchFamily="2" charset="77"/>
      <p:regular r:id="rId34"/>
    </p:embeddedFont>
    <p:embeddedFont>
      <p:font typeface="Public Sans Bold" pitchFamily="2" charset="77"/>
      <p:regular r:id="rId35"/>
    </p:embeddedFont>
    <p:embeddedFont>
      <p:font typeface="Public Sans Thin" pitchFamily="2" charset="77"/>
      <p:regular r:id="rId36"/>
    </p:embeddedFont>
    <p:embeddedFont>
      <p:font typeface="Public Sans Thin Bold" pitchFamily="2" charset="77"/>
      <p:regular r:id="rId37"/>
    </p:embeddedFont>
    <p:embeddedFont>
      <p:font typeface="Segoe UI Historic" panose="020B0502040204020203" pitchFamily="3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162D96-E1A7-5B44-89BB-1C14A3FBDB2E}" v="2" dt="2025-02-01T22:47:36.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4" autoAdjust="0"/>
    <p:restoredTop sz="94633" autoAdjust="0"/>
  </p:normalViewPr>
  <p:slideViewPr>
    <p:cSldViewPr>
      <p:cViewPr varScale="1">
        <p:scale>
          <a:sx n="75" d="100"/>
          <a:sy n="75" d="100"/>
        </p:scale>
        <p:origin x="208" y="2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svg"/><Relationship Id="rId7" Type="http://schemas.openxmlformats.org/officeDocument/2006/relationships/image" Target="../media/image43.jpe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11.png"/><Relationship Id="rId12"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2.svg"/><Relationship Id="rId5" Type="http://schemas.openxmlformats.org/officeDocument/2006/relationships/image" Target="../media/image49.jpeg"/><Relationship Id="rId10" Type="http://schemas.openxmlformats.org/officeDocument/2006/relationships/image" Target="../media/image39.png"/><Relationship Id="rId4" Type="http://schemas.openxmlformats.org/officeDocument/2006/relationships/image" Target="../media/image5.svg"/><Relationship Id="rId9" Type="http://schemas.openxmlformats.org/officeDocument/2006/relationships/image" Target="../media/image51.svg"/></Relationships>
</file>

<file path=ppt/slides/_rels/slide14.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svg"/><Relationship Id="rId7" Type="http://schemas.openxmlformats.org/officeDocument/2006/relationships/image" Target="../media/image5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39.png"/><Relationship Id="rId4" Type="http://schemas.openxmlformats.org/officeDocument/2006/relationships/image" Target="../media/image54.jpeg"/><Relationship Id="rId9" Type="http://schemas.openxmlformats.org/officeDocument/2006/relationships/image" Target="../media/image57.jpeg"/></Relationships>
</file>

<file path=ppt/slides/_rels/slide15.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svg"/><Relationship Id="rId7" Type="http://schemas.openxmlformats.org/officeDocument/2006/relationships/image" Target="../media/image5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5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63.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51.sv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51.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5.svg"/><Relationship Id="rId7" Type="http://schemas.openxmlformats.org/officeDocument/2006/relationships/image" Target="../media/image67.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7.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10.svg"/><Relationship Id="rId7" Type="http://schemas.openxmlformats.org/officeDocument/2006/relationships/image" Target="../media/image7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7.sv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72.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2.png"/><Relationship Id="rId10" Type="http://schemas.openxmlformats.org/officeDocument/2006/relationships/image" Target="../media/image74.png"/><Relationship Id="rId4" Type="http://schemas.openxmlformats.org/officeDocument/2006/relationships/image" Target="../media/image10.svg"/><Relationship Id="rId9" Type="http://schemas.openxmlformats.org/officeDocument/2006/relationships/image" Target="../media/image73.png"/></Relationships>
</file>

<file path=ppt/slides/_rels/slide23.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10.svg"/><Relationship Id="rId7" Type="http://schemas.openxmlformats.org/officeDocument/2006/relationships/image" Target="../media/image78.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76.jpg"/><Relationship Id="rId4" Type="http://schemas.openxmlformats.org/officeDocument/2006/relationships/image" Target="../media/image75.jpeg"/><Relationship Id="rId9" Type="http://schemas.openxmlformats.org/officeDocument/2006/relationships/image" Target="../media/image80.jpg"/></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10.sv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82.jpe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image" Target="../media/image5.sv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image" Target="../media/image4.png"/><Relationship Id="rId16"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2.svg"/><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11.png"/><Relationship Id="rId9" Type="http://schemas.openxmlformats.org/officeDocument/2006/relationships/image" Target="../media/image18.jpeg"/><Relationship Id="rId14"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0.svg"/><Relationship Id="rId7" Type="http://schemas.openxmlformats.org/officeDocument/2006/relationships/image" Target="../media/image31.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F8F8F8"/>
            </a:solidFill>
            <a:prstDash val="solid"/>
            <a:headEnd type="none" w="sm" len="sm"/>
            <a:tailEnd type="none" w="sm" len="sm"/>
          </a:ln>
        </p:spPr>
        <p:txBody>
          <a:bodyPr/>
          <a:lstStyle/>
          <a:p>
            <a:endParaRPr lang="en-US"/>
          </a:p>
        </p:txBody>
      </p:sp>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l="1460" t="9970" b="2428"/>
          <a:stretch>
            <a:fillRect/>
          </a:stretch>
        </p:blipFill>
        <p:spPr>
          <a:xfrm>
            <a:off x="1028700" y="1774318"/>
            <a:ext cx="15429302" cy="809640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00" r="39920" b="1076"/>
          <a:stretch>
            <a:fillRect/>
          </a:stretch>
        </p:blipFill>
        <p:spPr>
          <a:xfrm rot="-5400000">
            <a:off x="5743155" y="-826274"/>
            <a:ext cx="8099071" cy="13294920"/>
          </a:xfrm>
          <a:prstGeom prst="rect">
            <a:avLst/>
          </a:prstGeom>
        </p:spPr>
      </p:pic>
      <p:sp>
        <p:nvSpPr>
          <p:cNvPr id="6" name="TextBox 6"/>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9CB08"/>
                </a:solidFill>
                <a:latin typeface="Public Sans"/>
              </a:rPr>
              <a:t>01</a:t>
            </a:r>
          </a:p>
        </p:txBody>
      </p:sp>
      <p:sp>
        <p:nvSpPr>
          <p:cNvPr id="7" name="TextBox 7"/>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02</a:t>
            </a:r>
          </a:p>
        </p:txBody>
      </p:sp>
      <p:sp>
        <p:nvSpPr>
          <p:cNvPr id="8" name="TextBox 8"/>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8F8F8"/>
                </a:solidFill>
                <a:latin typeface="Public Sans"/>
              </a:rPr>
              <a:t>-</a:t>
            </a:r>
          </a:p>
        </p:txBody>
      </p:sp>
      <p:sp>
        <p:nvSpPr>
          <p:cNvPr id="9" name="TextBox 9"/>
          <p:cNvSpPr txBox="1"/>
          <p:nvPr/>
        </p:nvSpPr>
        <p:spPr>
          <a:xfrm>
            <a:off x="1096042" y="-9525"/>
            <a:ext cx="13312772" cy="1533525"/>
          </a:xfrm>
          <a:prstGeom prst="rect">
            <a:avLst/>
          </a:prstGeom>
        </p:spPr>
        <p:txBody>
          <a:bodyPr lIns="0" tIns="0" rIns="0" bIns="0" rtlCol="0" anchor="t">
            <a:spAutoFit/>
          </a:bodyPr>
          <a:lstStyle/>
          <a:p>
            <a:pPr>
              <a:lnSpc>
                <a:spcPts val="6001"/>
              </a:lnSpc>
            </a:pPr>
            <a:r>
              <a:rPr lang="en-US" sz="5001">
                <a:solidFill>
                  <a:srgbClr val="F8F8F8"/>
                </a:solidFill>
                <a:latin typeface="Inria Serif Bold"/>
              </a:rPr>
              <a:t>THE COALITION OF BLACK TRADE UNIONISTS (CBTU) INTERNATIONAL </a:t>
            </a:r>
          </a:p>
        </p:txBody>
      </p:sp>
      <p:sp>
        <p:nvSpPr>
          <p:cNvPr id="10" name="TextBox 10"/>
          <p:cNvSpPr txBox="1"/>
          <p:nvPr/>
        </p:nvSpPr>
        <p:spPr>
          <a:xfrm>
            <a:off x="4803920" y="8337348"/>
            <a:ext cx="9995393" cy="1172659"/>
          </a:xfrm>
          <a:prstGeom prst="rect">
            <a:avLst/>
          </a:prstGeom>
        </p:spPr>
        <p:txBody>
          <a:bodyPr lIns="0" tIns="0" rIns="0" bIns="0" rtlCol="0" anchor="t">
            <a:spAutoFit/>
          </a:bodyPr>
          <a:lstStyle/>
          <a:p>
            <a:pPr algn="ctr">
              <a:lnSpc>
                <a:spcPts val="4665"/>
              </a:lnSpc>
            </a:pPr>
            <a:r>
              <a:rPr lang="en-US" sz="3332">
                <a:solidFill>
                  <a:srgbClr val="000000"/>
                </a:solidFill>
                <a:latin typeface="Public Sans Bold"/>
              </a:rPr>
              <a:t> "The fiercly independent voice of black workers within the trade union movement."</a:t>
            </a:r>
          </a:p>
        </p:txBody>
      </p:sp>
      <p:sp>
        <p:nvSpPr>
          <p:cNvPr id="11" name="TextBox 11"/>
          <p:cNvSpPr txBox="1"/>
          <p:nvPr/>
        </p:nvSpPr>
        <p:spPr>
          <a:xfrm>
            <a:off x="3036729" y="5393895"/>
            <a:ext cx="13511923" cy="847725"/>
          </a:xfrm>
          <a:prstGeom prst="rect">
            <a:avLst/>
          </a:prstGeom>
        </p:spPr>
        <p:txBody>
          <a:bodyPr lIns="0" tIns="0" rIns="0" bIns="0" rtlCol="0" anchor="t">
            <a:spAutoFit/>
          </a:bodyPr>
          <a:lstStyle/>
          <a:p>
            <a:pPr algn="ctr">
              <a:lnSpc>
                <a:spcPts val="6601"/>
              </a:lnSpc>
            </a:pPr>
            <a:r>
              <a:rPr lang="en-US" sz="5501" u="sng">
                <a:solidFill>
                  <a:srgbClr val="000000"/>
                </a:solidFill>
                <a:latin typeface="Inria Serif Bold"/>
              </a:rPr>
              <a:t>MEMBER RECRUITMENT 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biLevel thresh="7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61837" t="300" r="8870"/>
          <a:stretch>
            <a:fillRect/>
          </a:stretch>
        </p:blipFill>
        <p:spPr>
          <a:xfrm rot="-5400000">
            <a:off x="5964733" y="-671479"/>
            <a:ext cx="4963120" cy="16892588"/>
          </a:xfrm>
          <a:prstGeom prst="rect">
            <a:avLst/>
          </a:prstGeom>
        </p:spPr>
      </p:pic>
      <p:sp>
        <p:nvSpPr>
          <p:cNvPr id="3" name="AutoShape 3"/>
          <p:cNvSpPr/>
          <p:nvPr/>
        </p:nvSpPr>
        <p:spPr>
          <a:xfrm rot="-2770">
            <a:off x="504822" y="4945425"/>
            <a:ext cx="15882943" cy="0"/>
          </a:xfrm>
          <a:prstGeom prst="line">
            <a:avLst/>
          </a:prstGeom>
          <a:ln w="619125" cap="rnd">
            <a:solidFill>
              <a:srgbClr val="F9CB08"/>
            </a:solidFill>
            <a:prstDash val="solid"/>
            <a:headEnd type="none" w="sm" len="sm"/>
            <a:tailEnd type="none" w="sm" len="sm"/>
          </a:ln>
        </p:spPr>
        <p:txBody>
          <a:bodyPr/>
          <a:lstStyle/>
          <a:p>
            <a:endParaRPr lang="en-US"/>
          </a:p>
        </p:txBody>
      </p:sp>
      <p:sp>
        <p:nvSpPr>
          <p:cNvPr id="4" name="AutoShape 4"/>
          <p:cNvSpPr/>
          <p:nvPr/>
        </p:nvSpPr>
        <p:spPr>
          <a:xfrm>
            <a:off x="8147737" y="4975422"/>
            <a:ext cx="1276049" cy="0"/>
          </a:xfrm>
          <a:prstGeom prst="line">
            <a:avLst/>
          </a:prstGeom>
          <a:ln w="238125" cap="rnd">
            <a:solidFill>
              <a:srgbClr val="F8F8F8"/>
            </a:solidFill>
            <a:prstDash val="solid"/>
            <a:headEnd type="none" w="sm" len="sm"/>
            <a:tailEnd type="none" w="sm" len="sm"/>
          </a:ln>
        </p:spPr>
        <p:txBody>
          <a:bodyPr/>
          <a:lstStyle/>
          <a:p>
            <a:endParaRPr lang="en-US"/>
          </a:p>
        </p:txBody>
      </p:sp>
      <p:sp>
        <p:nvSpPr>
          <p:cNvPr id="5" name="AutoShape 5"/>
          <p:cNvSpPr/>
          <p:nvPr/>
        </p:nvSpPr>
        <p:spPr>
          <a:xfrm>
            <a:off x="3774252" y="4975422"/>
            <a:ext cx="1276049" cy="0"/>
          </a:xfrm>
          <a:prstGeom prst="line">
            <a:avLst/>
          </a:prstGeom>
          <a:ln w="238125" cap="rnd">
            <a:solidFill>
              <a:srgbClr val="F8F8F8"/>
            </a:solidFill>
            <a:prstDash val="solid"/>
            <a:headEnd type="none" w="sm" len="sm"/>
            <a:tailEnd type="none" w="sm" len="sm"/>
          </a:ln>
        </p:spPr>
        <p:txBody>
          <a:bodyPr/>
          <a:lstStyle/>
          <a:p>
            <a:endParaRPr lang="en-US"/>
          </a:p>
        </p:txBody>
      </p:sp>
      <p:sp>
        <p:nvSpPr>
          <p:cNvPr id="6" name="AutoShape 6"/>
          <p:cNvSpPr/>
          <p:nvPr/>
        </p:nvSpPr>
        <p:spPr>
          <a:xfrm>
            <a:off x="12443532" y="4975422"/>
            <a:ext cx="1276049" cy="0"/>
          </a:xfrm>
          <a:prstGeom prst="line">
            <a:avLst/>
          </a:prstGeom>
          <a:ln w="238125" cap="rnd">
            <a:solidFill>
              <a:srgbClr val="F8F8F8"/>
            </a:solidFill>
            <a:prstDash val="solid"/>
            <a:headEnd type="none" w="sm" len="sm"/>
            <a:tailEnd type="none" w="sm" len="sm"/>
          </a:ln>
        </p:spPr>
        <p:txBody>
          <a:bodyPr/>
          <a:lstStyle/>
          <a:p>
            <a:endParaRPr lang="en-US"/>
          </a:p>
        </p:txBody>
      </p:sp>
      <p:sp>
        <p:nvSpPr>
          <p:cNvPr id="7" name="TextBox 7"/>
          <p:cNvSpPr txBox="1"/>
          <p:nvPr/>
        </p:nvSpPr>
        <p:spPr>
          <a:xfrm>
            <a:off x="-597114" y="5293255"/>
            <a:ext cx="5571844" cy="721995"/>
          </a:xfrm>
          <a:prstGeom prst="rect">
            <a:avLst/>
          </a:prstGeom>
        </p:spPr>
        <p:txBody>
          <a:bodyPr lIns="0" tIns="0" rIns="0" bIns="0" rtlCol="0" anchor="t">
            <a:spAutoFit/>
          </a:bodyPr>
          <a:lstStyle/>
          <a:p>
            <a:pPr algn="ctr">
              <a:lnSpc>
                <a:spcPts val="5880"/>
              </a:lnSpc>
            </a:pPr>
            <a:r>
              <a:rPr lang="en-US" sz="4200" dirty="0">
                <a:solidFill>
                  <a:srgbClr val="F9CB08"/>
                </a:solidFill>
                <a:latin typeface="Inria Serif"/>
              </a:rPr>
              <a:t>Retirees</a:t>
            </a:r>
          </a:p>
        </p:txBody>
      </p:sp>
      <p:sp>
        <p:nvSpPr>
          <p:cNvPr id="8" name="TextBox 8"/>
          <p:cNvSpPr txBox="1"/>
          <p:nvPr/>
        </p:nvSpPr>
        <p:spPr>
          <a:xfrm>
            <a:off x="0" y="3938653"/>
            <a:ext cx="5571844" cy="721995"/>
          </a:xfrm>
          <a:prstGeom prst="rect">
            <a:avLst/>
          </a:prstGeom>
        </p:spPr>
        <p:txBody>
          <a:bodyPr lIns="0" tIns="0" rIns="0" bIns="0" rtlCol="0" anchor="t">
            <a:spAutoFit/>
          </a:bodyPr>
          <a:lstStyle/>
          <a:p>
            <a:pPr algn="ctr">
              <a:lnSpc>
                <a:spcPts val="5880"/>
              </a:lnSpc>
            </a:pPr>
            <a:r>
              <a:rPr lang="en-US" sz="4200" dirty="0">
                <a:solidFill>
                  <a:srgbClr val="F9CB08"/>
                </a:solidFill>
                <a:latin typeface="Inria Serif"/>
              </a:rPr>
              <a:t>Women's</a:t>
            </a:r>
          </a:p>
        </p:txBody>
      </p:sp>
      <p:sp>
        <p:nvSpPr>
          <p:cNvPr id="9" name="TextBox 9"/>
          <p:cNvSpPr txBox="1"/>
          <p:nvPr/>
        </p:nvSpPr>
        <p:spPr>
          <a:xfrm>
            <a:off x="12315863" y="3938653"/>
            <a:ext cx="5571844" cy="721995"/>
          </a:xfrm>
          <a:prstGeom prst="rect">
            <a:avLst/>
          </a:prstGeom>
        </p:spPr>
        <p:txBody>
          <a:bodyPr lIns="0" tIns="0" rIns="0" bIns="0" rtlCol="0" anchor="t">
            <a:spAutoFit/>
          </a:bodyPr>
          <a:lstStyle/>
          <a:p>
            <a:pPr algn="ctr">
              <a:lnSpc>
                <a:spcPts val="5880"/>
              </a:lnSpc>
            </a:pPr>
            <a:r>
              <a:rPr lang="en-US" sz="4200">
                <a:solidFill>
                  <a:srgbClr val="F9CB08"/>
                </a:solidFill>
                <a:latin typeface="Inria Serif"/>
              </a:rPr>
              <a:t>Men's</a:t>
            </a:r>
          </a:p>
        </p:txBody>
      </p:sp>
      <p:sp>
        <p:nvSpPr>
          <p:cNvPr id="10" name="TextBox 10"/>
          <p:cNvSpPr txBox="1"/>
          <p:nvPr/>
        </p:nvSpPr>
        <p:spPr>
          <a:xfrm>
            <a:off x="1028700" y="1679080"/>
            <a:ext cx="15083589" cy="1343025"/>
          </a:xfrm>
          <a:prstGeom prst="rect">
            <a:avLst/>
          </a:prstGeom>
        </p:spPr>
        <p:txBody>
          <a:bodyPr lIns="0" tIns="0" rIns="0" bIns="0" rtlCol="0" anchor="t">
            <a:spAutoFit/>
          </a:bodyPr>
          <a:lstStyle/>
          <a:p>
            <a:pPr algn="ctr">
              <a:lnSpc>
                <a:spcPts val="10559"/>
              </a:lnSpc>
            </a:pPr>
            <a:r>
              <a:rPr lang="en-US" sz="8799">
                <a:solidFill>
                  <a:srgbClr val="F9CB08"/>
                </a:solidFill>
                <a:latin typeface="Inria Serif"/>
              </a:rPr>
              <a:t>CBTU's Core Committees</a:t>
            </a:r>
          </a:p>
        </p:txBody>
      </p:sp>
      <p:sp>
        <p:nvSpPr>
          <p:cNvPr id="11" name="TextBox 11"/>
          <p:cNvSpPr txBox="1"/>
          <p:nvPr/>
        </p:nvSpPr>
        <p:spPr>
          <a:xfrm>
            <a:off x="1600200" y="7230599"/>
            <a:ext cx="13620865" cy="1457900"/>
          </a:xfrm>
          <a:prstGeom prst="rect">
            <a:avLst/>
          </a:prstGeom>
        </p:spPr>
        <p:txBody>
          <a:bodyPr wrap="square" lIns="0" tIns="0" rIns="0" bIns="0" rtlCol="0" anchor="t">
            <a:spAutoFit/>
          </a:bodyPr>
          <a:lstStyle/>
          <a:p>
            <a:pPr algn="ctr">
              <a:lnSpc>
                <a:spcPts val="3919"/>
              </a:lnSpc>
            </a:pPr>
            <a:r>
              <a:rPr lang="en-US" sz="3200" dirty="0">
                <a:solidFill>
                  <a:srgbClr val="F8F8F8"/>
                </a:solidFill>
                <a:latin typeface="Public Sans"/>
              </a:rPr>
              <a:t>CBTU is an AFL-CIO Constituency Group that provides a voice for all Workers within the framework of a Trade Union while improving Members’ economic development and employment opportunities.</a:t>
            </a:r>
          </a:p>
        </p:txBody>
      </p:sp>
      <p:sp>
        <p:nvSpPr>
          <p:cNvPr id="12" name="AutoShape 12"/>
          <p:cNvSpPr/>
          <p:nvPr/>
        </p:nvSpPr>
        <p:spPr>
          <a:xfrm rot="5400000">
            <a:off x="11758612" y="5133975"/>
            <a:ext cx="10287000" cy="0"/>
          </a:xfrm>
          <a:prstGeom prst="line">
            <a:avLst/>
          </a:prstGeom>
          <a:ln w="19050" cap="rnd">
            <a:solidFill>
              <a:srgbClr val="F9CB08"/>
            </a:solidFill>
            <a:prstDash val="solid"/>
            <a:headEnd type="none" w="sm" len="sm"/>
            <a:tailEnd type="none" w="sm" len="sm"/>
          </a:ln>
        </p:spPr>
        <p:txBody>
          <a:bodyPr/>
          <a:lstStyle/>
          <a:p>
            <a:endParaRPr lang="en-US"/>
          </a:p>
        </p:txBody>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406035" y="1028700"/>
            <a:ext cx="382562" cy="340002"/>
          </a:xfrm>
          <a:prstGeom prst="rect">
            <a:avLst/>
          </a:prstGeom>
        </p:spPr>
      </p:pic>
      <p:sp>
        <p:nvSpPr>
          <p:cNvPr id="14" name="TextBox 14"/>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9CB08"/>
                </a:solidFill>
                <a:latin typeface="Public Sans"/>
              </a:rPr>
              <a:t>10</a:t>
            </a:r>
          </a:p>
        </p:txBody>
      </p:sp>
      <p:sp>
        <p:nvSpPr>
          <p:cNvPr id="15" name="TextBox 15"/>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11</a:t>
            </a:r>
          </a:p>
        </p:txBody>
      </p:sp>
      <p:sp>
        <p:nvSpPr>
          <p:cNvPr id="16" name="TextBox 16"/>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09</a:t>
            </a:r>
          </a:p>
        </p:txBody>
      </p:sp>
      <p:sp>
        <p:nvSpPr>
          <p:cNvPr id="17" name="TextBox 17"/>
          <p:cNvSpPr txBox="1"/>
          <p:nvPr/>
        </p:nvSpPr>
        <p:spPr>
          <a:xfrm>
            <a:off x="4697457" y="3938653"/>
            <a:ext cx="5571844" cy="721995"/>
          </a:xfrm>
          <a:prstGeom prst="rect">
            <a:avLst/>
          </a:prstGeom>
        </p:spPr>
        <p:txBody>
          <a:bodyPr lIns="0" tIns="0" rIns="0" bIns="0" rtlCol="0" anchor="t">
            <a:spAutoFit/>
          </a:bodyPr>
          <a:lstStyle/>
          <a:p>
            <a:pPr algn="ctr">
              <a:lnSpc>
                <a:spcPts val="5880"/>
              </a:lnSpc>
            </a:pPr>
            <a:r>
              <a:rPr lang="en-US" sz="4200">
                <a:solidFill>
                  <a:srgbClr val="F9CB08"/>
                </a:solidFill>
                <a:latin typeface="Inria Serif"/>
              </a:rPr>
              <a:t>Under 40 Leaders</a:t>
            </a:r>
          </a:p>
        </p:txBody>
      </p:sp>
      <p:sp>
        <p:nvSpPr>
          <p:cNvPr id="18" name="TextBox 18"/>
          <p:cNvSpPr txBox="1"/>
          <p:nvPr/>
        </p:nvSpPr>
        <p:spPr>
          <a:xfrm>
            <a:off x="9239550" y="3938653"/>
            <a:ext cx="5571844" cy="721995"/>
          </a:xfrm>
          <a:prstGeom prst="rect">
            <a:avLst/>
          </a:prstGeom>
        </p:spPr>
        <p:txBody>
          <a:bodyPr lIns="0" tIns="0" rIns="0" bIns="0" rtlCol="0" anchor="t">
            <a:spAutoFit/>
          </a:bodyPr>
          <a:lstStyle/>
          <a:p>
            <a:pPr algn="ctr">
              <a:lnSpc>
                <a:spcPts val="5880"/>
              </a:lnSpc>
            </a:pPr>
            <a:r>
              <a:rPr lang="en-US" sz="4200">
                <a:solidFill>
                  <a:srgbClr val="F9CB08"/>
                </a:solidFill>
                <a:latin typeface="Inria Serif"/>
              </a:rPr>
              <a:t>Youth</a:t>
            </a:r>
          </a:p>
        </p:txBody>
      </p:sp>
      <p:sp>
        <p:nvSpPr>
          <p:cNvPr id="19" name="TextBox 19"/>
          <p:cNvSpPr txBox="1"/>
          <p:nvPr/>
        </p:nvSpPr>
        <p:spPr>
          <a:xfrm>
            <a:off x="3716552" y="5362886"/>
            <a:ext cx="5571844" cy="721995"/>
          </a:xfrm>
          <a:prstGeom prst="rect">
            <a:avLst/>
          </a:prstGeom>
        </p:spPr>
        <p:txBody>
          <a:bodyPr lIns="0" tIns="0" rIns="0" bIns="0" rtlCol="0" anchor="t">
            <a:spAutoFit/>
          </a:bodyPr>
          <a:lstStyle/>
          <a:p>
            <a:pPr algn="ctr">
              <a:lnSpc>
                <a:spcPts val="5880"/>
              </a:lnSpc>
            </a:pPr>
            <a:r>
              <a:rPr lang="en-US" sz="4200" dirty="0">
                <a:solidFill>
                  <a:srgbClr val="F9CB08"/>
                </a:solidFill>
                <a:latin typeface="Inria Serif"/>
              </a:rPr>
              <a:t>C.A.R.A.T. Team</a:t>
            </a:r>
          </a:p>
        </p:txBody>
      </p:sp>
      <p:sp>
        <p:nvSpPr>
          <p:cNvPr id="20" name="TextBox 20"/>
          <p:cNvSpPr txBox="1"/>
          <p:nvPr/>
        </p:nvSpPr>
        <p:spPr>
          <a:xfrm>
            <a:off x="8140711" y="5293254"/>
            <a:ext cx="5571844" cy="721995"/>
          </a:xfrm>
          <a:prstGeom prst="rect">
            <a:avLst/>
          </a:prstGeom>
        </p:spPr>
        <p:txBody>
          <a:bodyPr lIns="0" tIns="0" rIns="0" bIns="0" rtlCol="0" anchor="t">
            <a:spAutoFit/>
          </a:bodyPr>
          <a:lstStyle/>
          <a:p>
            <a:pPr algn="ctr">
              <a:lnSpc>
                <a:spcPts val="5880"/>
              </a:lnSpc>
            </a:pPr>
            <a:r>
              <a:rPr lang="en-US" sz="4200">
                <a:solidFill>
                  <a:srgbClr val="F9CB08"/>
                </a:solidFill>
                <a:latin typeface="Inria Serif"/>
              </a:rPr>
              <a:t>Scholarship</a:t>
            </a:r>
          </a:p>
        </p:txBody>
      </p:sp>
      <p:sp>
        <p:nvSpPr>
          <p:cNvPr id="21" name="TextBox 21"/>
          <p:cNvSpPr txBox="1"/>
          <p:nvPr/>
        </p:nvSpPr>
        <p:spPr>
          <a:xfrm>
            <a:off x="12185155" y="5293253"/>
            <a:ext cx="5571844" cy="721995"/>
          </a:xfrm>
          <a:prstGeom prst="rect">
            <a:avLst/>
          </a:prstGeom>
        </p:spPr>
        <p:txBody>
          <a:bodyPr lIns="0" tIns="0" rIns="0" bIns="0" rtlCol="0" anchor="t">
            <a:spAutoFit/>
          </a:bodyPr>
          <a:lstStyle/>
          <a:p>
            <a:pPr algn="ctr">
              <a:lnSpc>
                <a:spcPts val="5880"/>
              </a:lnSpc>
            </a:pPr>
            <a:r>
              <a:rPr lang="en-US" sz="4200" dirty="0">
                <a:solidFill>
                  <a:srgbClr val="F9CB08"/>
                </a:solidFill>
                <a:latin typeface="Inria Serif"/>
              </a:rPr>
              <a:t>International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biLevel thresh="7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61837" t="300" r="8870"/>
          <a:stretch>
            <a:fillRect/>
          </a:stretch>
        </p:blipFill>
        <p:spPr>
          <a:xfrm rot="-5400000">
            <a:off x="5964734" y="-640854"/>
            <a:ext cx="4963120" cy="16892588"/>
          </a:xfrm>
          <a:prstGeom prst="rect">
            <a:avLst/>
          </a:prstGeom>
        </p:spPr>
      </p:pic>
      <p:sp>
        <p:nvSpPr>
          <p:cNvPr id="3" name="AutoShape 3"/>
          <p:cNvSpPr/>
          <p:nvPr/>
        </p:nvSpPr>
        <p:spPr>
          <a:xfrm rot="5400000">
            <a:off x="11758612" y="5133975"/>
            <a:ext cx="10287000" cy="0"/>
          </a:xfrm>
          <a:prstGeom prst="line">
            <a:avLst/>
          </a:prstGeom>
          <a:ln w="19050" cap="rnd">
            <a:solidFill>
              <a:srgbClr val="F1B502"/>
            </a:solidFill>
            <a:prstDash val="solid"/>
            <a:headEnd type="none" w="sm" len="sm"/>
            <a:tailEnd type="none" w="sm" len="sm"/>
          </a:ln>
        </p:spPr>
        <p:txBody>
          <a:bodyPr/>
          <a:lstStyle/>
          <a:p>
            <a:endParaRPr lang="en-US"/>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406035" y="1028700"/>
            <a:ext cx="382562" cy="340002"/>
          </a:xfrm>
          <a:prstGeom prst="rect">
            <a:avLst/>
          </a:prstGeom>
        </p:spPr>
      </p:pic>
      <p:grpSp>
        <p:nvGrpSpPr>
          <p:cNvPr id="5" name="Group 5"/>
          <p:cNvGrpSpPr/>
          <p:nvPr/>
        </p:nvGrpSpPr>
        <p:grpSpPr>
          <a:xfrm>
            <a:off x="1715512" y="4740264"/>
            <a:ext cx="1111474" cy="1167231"/>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CB08"/>
            </a:solidFill>
          </p:spPr>
          <p:txBody>
            <a:bodyPr/>
            <a:lstStyle/>
            <a:p>
              <a:endParaRPr lang="en-US"/>
            </a:p>
          </p:txBody>
        </p:sp>
      </p:grpSp>
      <p:grpSp>
        <p:nvGrpSpPr>
          <p:cNvPr id="7" name="Group 7"/>
          <p:cNvGrpSpPr/>
          <p:nvPr/>
        </p:nvGrpSpPr>
        <p:grpSpPr>
          <a:xfrm>
            <a:off x="7878299" y="4722865"/>
            <a:ext cx="1135990" cy="113599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CB08"/>
            </a:solidFill>
          </p:spPr>
          <p:txBody>
            <a:bodyPr/>
            <a:lstStyle/>
            <a:p>
              <a:endParaRPr lang="en-US"/>
            </a:p>
          </p:txBody>
        </p:sp>
      </p:grpSp>
      <p:grpSp>
        <p:nvGrpSpPr>
          <p:cNvPr id="9" name="Group 9"/>
          <p:cNvGrpSpPr/>
          <p:nvPr/>
        </p:nvGrpSpPr>
        <p:grpSpPr>
          <a:xfrm>
            <a:off x="13963744" y="4687594"/>
            <a:ext cx="1206532" cy="1206532"/>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CB08"/>
            </a:solidFill>
          </p:spPr>
          <p:txBody>
            <a:bodyPr/>
            <a:lstStyle/>
            <a:p>
              <a:endParaRPr lang="en-US"/>
            </a:p>
          </p:txBody>
        </p:sp>
      </p:grpSp>
      <p:pic>
        <p:nvPicPr>
          <p:cNvPr id="11" name="Picture 11"/>
          <p:cNvPicPr>
            <a:picLocks noChangeAspect="1"/>
          </p:cNvPicPr>
          <p:nvPr/>
        </p:nvPicPr>
        <p:blipFill>
          <a:blip r:embed="rId6"/>
          <a:srcRect/>
          <a:stretch>
            <a:fillRect/>
          </a:stretch>
        </p:blipFill>
        <p:spPr>
          <a:xfrm>
            <a:off x="13491046" y="6449597"/>
            <a:ext cx="2151928" cy="2151928"/>
          </a:xfrm>
          <a:prstGeom prst="rect">
            <a:avLst/>
          </a:prstGeom>
        </p:spPr>
      </p:pic>
      <p:pic>
        <p:nvPicPr>
          <p:cNvPr id="12" name="Picture 1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801010" y="6449597"/>
            <a:ext cx="3132133" cy="2349100"/>
          </a:xfrm>
          <a:prstGeom prst="rect">
            <a:avLst/>
          </a:prstGeom>
        </p:spPr>
      </p:pic>
      <p:pic>
        <p:nvPicPr>
          <p:cNvPr id="13" name="Picture 1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002764" y="6293633"/>
            <a:ext cx="4887059" cy="2119914"/>
          </a:xfrm>
          <a:prstGeom prst="rect">
            <a:avLst/>
          </a:prstGeom>
        </p:spPr>
      </p:pic>
      <p:sp>
        <p:nvSpPr>
          <p:cNvPr id="14" name="TextBox 14"/>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9CB08"/>
                </a:solidFill>
                <a:latin typeface="Public Sans"/>
              </a:rPr>
              <a:t>11</a:t>
            </a:r>
          </a:p>
        </p:txBody>
      </p:sp>
      <p:sp>
        <p:nvSpPr>
          <p:cNvPr id="15" name="TextBox 15"/>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12</a:t>
            </a:r>
          </a:p>
        </p:txBody>
      </p:sp>
      <p:sp>
        <p:nvSpPr>
          <p:cNvPr id="16" name="TextBox 16"/>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10</a:t>
            </a:r>
          </a:p>
        </p:txBody>
      </p:sp>
      <p:sp>
        <p:nvSpPr>
          <p:cNvPr id="17" name="TextBox 17"/>
          <p:cNvSpPr txBox="1"/>
          <p:nvPr/>
        </p:nvSpPr>
        <p:spPr>
          <a:xfrm>
            <a:off x="0" y="292377"/>
            <a:ext cx="15334416" cy="1076325"/>
          </a:xfrm>
          <a:prstGeom prst="rect">
            <a:avLst/>
          </a:prstGeom>
        </p:spPr>
        <p:txBody>
          <a:bodyPr lIns="0" tIns="0" rIns="0" bIns="0" rtlCol="0" anchor="t">
            <a:spAutoFit/>
          </a:bodyPr>
          <a:lstStyle/>
          <a:p>
            <a:pPr algn="ctr">
              <a:lnSpc>
                <a:spcPts val="8400"/>
              </a:lnSpc>
            </a:pPr>
            <a:r>
              <a:rPr lang="en-US" sz="7000" u="sng">
                <a:solidFill>
                  <a:srgbClr val="F9CB08"/>
                </a:solidFill>
                <a:latin typeface="Inria Serif"/>
              </a:rPr>
              <a:t>CBTU's Civic Engagement Initiative</a:t>
            </a:r>
          </a:p>
        </p:txBody>
      </p:sp>
      <p:sp>
        <p:nvSpPr>
          <p:cNvPr id="18" name="TextBox 18"/>
          <p:cNvSpPr txBox="1"/>
          <p:nvPr/>
        </p:nvSpPr>
        <p:spPr>
          <a:xfrm>
            <a:off x="801010" y="3641584"/>
            <a:ext cx="4460271" cy="622935"/>
          </a:xfrm>
          <a:prstGeom prst="rect">
            <a:avLst/>
          </a:prstGeom>
        </p:spPr>
        <p:txBody>
          <a:bodyPr lIns="0" tIns="0" rIns="0" bIns="0" rtlCol="0" anchor="t">
            <a:spAutoFit/>
          </a:bodyPr>
          <a:lstStyle/>
          <a:p>
            <a:pPr>
              <a:lnSpc>
                <a:spcPts val="5040"/>
              </a:lnSpc>
            </a:pPr>
            <a:r>
              <a:rPr lang="en-US" sz="3600">
                <a:solidFill>
                  <a:srgbClr val="FFFFFF"/>
                </a:solidFill>
                <a:latin typeface="Public Sans Thin Bold"/>
              </a:rPr>
              <a:t>Voter Registration</a:t>
            </a:r>
          </a:p>
        </p:txBody>
      </p:sp>
      <p:sp>
        <p:nvSpPr>
          <p:cNvPr id="19" name="TextBox 19"/>
          <p:cNvSpPr txBox="1"/>
          <p:nvPr/>
        </p:nvSpPr>
        <p:spPr>
          <a:xfrm>
            <a:off x="41114" y="8914150"/>
            <a:ext cx="4460271" cy="1261111"/>
          </a:xfrm>
          <a:prstGeom prst="rect">
            <a:avLst/>
          </a:prstGeom>
        </p:spPr>
        <p:txBody>
          <a:bodyPr lIns="0" tIns="0" rIns="0" bIns="0" rtlCol="0" anchor="t">
            <a:spAutoFit/>
          </a:bodyPr>
          <a:lstStyle/>
          <a:p>
            <a:pPr algn="ctr">
              <a:lnSpc>
                <a:spcPts val="5039"/>
              </a:lnSpc>
            </a:pPr>
            <a:r>
              <a:rPr lang="en-US" sz="3599">
                <a:solidFill>
                  <a:srgbClr val="FFFFFF"/>
                </a:solidFill>
                <a:latin typeface="Public Sans Bold"/>
              </a:rPr>
              <a:t>Boosting number of registered voters</a:t>
            </a:r>
          </a:p>
        </p:txBody>
      </p:sp>
      <p:sp>
        <p:nvSpPr>
          <p:cNvPr id="20" name="TextBox 20"/>
          <p:cNvSpPr txBox="1"/>
          <p:nvPr/>
        </p:nvSpPr>
        <p:spPr>
          <a:xfrm>
            <a:off x="655482" y="1644927"/>
            <a:ext cx="14333313" cy="1536065"/>
          </a:xfrm>
          <a:prstGeom prst="rect">
            <a:avLst/>
          </a:prstGeom>
        </p:spPr>
        <p:txBody>
          <a:bodyPr lIns="0" tIns="0" rIns="0" bIns="0" rtlCol="0" anchor="t">
            <a:spAutoFit/>
          </a:bodyPr>
          <a:lstStyle/>
          <a:p>
            <a:pPr>
              <a:lnSpc>
                <a:spcPts val="4059"/>
              </a:lnSpc>
            </a:pPr>
            <a:r>
              <a:rPr lang="en-US" sz="2899">
                <a:solidFill>
                  <a:srgbClr val="FFFFFF"/>
                </a:solidFill>
                <a:latin typeface="Public Sans"/>
              </a:rPr>
              <a:t>It is Through CBTU’s chapter network in key states, our community partnerships, and the personal commitment of “each one, reach one,” will we harness our power to be a decisive force in local, state &amp; national elections.</a:t>
            </a:r>
          </a:p>
        </p:txBody>
      </p:sp>
      <p:sp>
        <p:nvSpPr>
          <p:cNvPr id="21" name="TextBox 21"/>
          <p:cNvSpPr txBox="1"/>
          <p:nvPr/>
        </p:nvSpPr>
        <p:spPr>
          <a:xfrm>
            <a:off x="6362369" y="3641584"/>
            <a:ext cx="4460271" cy="622935"/>
          </a:xfrm>
          <a:prstGeom prst="rect">
            <a:avLst/>
          </a:prstGeom>
        </p:spPr>
        <p:txBody>
          <a:bodyPr lIns="0" tIns="0" rIns="0" bIns="0" rtlCol="0" anchor="t">
            <a:spAutoFit/>
          </a:bodyPr>
          <a:lstStyle/>
          <a:p>
            <a:pPr algn="ctr">
              <a:lnSpc>
                <a:spcPts val="5040"/>
              </a:lnSpc>
            </a:pPr>
            <a:r>
              <a:rPr lang="en-US" sz="3600">
                <a:solidFill>
                  <a:srgbClr val="FFFFFF"/>
                </a:solidFill>
                <a:latin typeface="Public Sans Thin Bold"/>
              </a:rPr>
              <a:t>Education</a:t>
            </a:r>
          </a:p>
        </p:txBody>
      </p:sp>
      <p:sp>
        <p:nvSpPr>
          <p:cNvPr id="22" name="TextBox 22"/>
          <p:cNvSpPr txBox="1"/>
          <p:nvPr/>
        </p:nvSpPr>
        <p:spPr>
          <a:xfrm>
            <a:off x="6362369" y="8914150"/>
            <a:ext cx="4460271" cy="1261111"/>
          </a:xfrm>
          <a:prstGeom prst="rect">
            <a:avLst/>
          </a:prstGeom>
        </p:spPr>
        <p:txBody>
          <a:bodyPr lIns="0" tIns="0" rIns="0" bIns="0" rtlCol="0" anchor="t">
            <a:spAutoFit/>
          </a:bodyPr>
          <a:lstStyle/>
          <a:p>
            <a:pPr algn="ctr">
              <a:lnSpc>
                <a:spcPts val="5039"/>
              </a:lnSpc>
            </a:pPr>
            <a:r>
              <a:rPr lang="en-US" sz="3599">
                <a:solidFill>
                  <a:srgbClr val="FFFFFF"/>
                </a:solidFill>
                <a:latin typeface="Public Sans Bold"/>
              </a:rPr>
              <a:t>Increased Voter Turnout</a:t>
            </a:r>
          </a:p>
        </p:txBody>
      </p:sp>
      <p:sp>
        <p:nvSpPr>
          <p:cNvPr id="23" name="TextBox 23"/>
          <p:cNvSpPr txBox="1"/>
          <p:nvPr/>
        </p:nvSpPr>
        <p:spPr>
          <a:xfrm>
            <a:off x="13137045" y="3554412"/>
            <a:ext cx="4460271" cy="622935"/>
          </a:xfrm>
          <a:prstGeom prst="rect">
            <a:avLst/>
          </a:prstGeom>
        </p:spPr>
        <p:txBody>
          <a:bodyPr lIns="0" tIns="0" rIns="0" bIns="0" rtlCol="0" anchor="t">
            <a:spAutoFit/>
          </a:bodyPr>
          <a:lstStyle/>
          <a:p>
            <a:pPr>
              <a:lnSpc>
                <a:spcPts val="5040"/>
              </a:lnSpc>
            </a:pPr>
            <a:r>
              <a:rPr lang="en-US" sz="3600">
                <a:solidFill>
                  <a:srgbClr val="FFFFFF"/>
                </a:solidFill>
                <a:latin typeface="Public Sans Thin Bold"/>
              </a:rPr>
              <a:t>Mobilization</a:t>
            </a:r>
          </a:p>
        </p:txBody>
      </p:sp>
      <p:sp>
        <p:nvSpPr>
          <p:cNvPr id="24" name="TextBox 24"/>
          <p:cNvSpPr txBox="1"/>
          <p:nvPr/>
        </p:nvSpPr>
        <p:spPr>
          <a:xfrm>
            <a:off x="11477072" y="8913495"/>
            <a:ext cx="5398753" cy="1261111"/>
          </a:xfrm>
          <a:prstGeom prst="rect">
            <a:avLst/>
          </a:prstGeom>
        </p:spPr>
        <p:txBody>
          <a:bodyPr lIns="0" tIns="0" rIns="0" bIns="0" rtlCol="0" anchor="t">
            <a:spAutoFit/>
          </a:bodyPr>
          <a:lstStyle/>
          <a:p>
            <a:pPr algn="ctr">
              <a:lnSpc>
                <a:spcPts val="5039"/>
              </a:lnSpc>
            </a:pPr>
            <a:r>
              <a:rPr lang="en-US" sz="3599">
                <a:solidFill>
                  <a:srgbClr val="FFFFFF"/>
                </a:solidFill>
                <a:latin typeface="Public Sans Bold"/>
              </a:rPr>
              <a:t>One-On-One grassroots relational organizing</a:t>
            </a:r>
          </a:p>
        </p:txBody>
      </p:sp>
      <p:sp>
        <p:nvSpPr>
          <p:cNvPr id="25" name="TextBox 25"/>
          <p:cNvSpPr txBox="1"/>
          <p:nvPr/>
        </p:nvSpPr>
        <p:spPr>
          <a:xfrm>
            <a:off x="1763880" y="4915883"/>
            <a:ext cx="1014739" cy="664227"/>
          </a:xfrm>
          <a:prstGeom prst="rect">
            <a:avLst/>
          </a:prstGeom>
        </p:spPr>
        <p:txBody>
          <a:bodyPr lIns="0" tIns="0" rIns="0" bIns="0" rtlCol="0" anchor="t">
            <a:spAutoFit/>
          </a:bodyPr>
          <a:lstStyle/>
          <a:p>
            <a:pPr algn="ctr">
              <a:lnSpc>
                <a:spcPts val="5389"/>
              </a:lnSpc>
            </a:pPr>
            <a:r>
              <a:rPr lang="en-US" sz="3849">
                <a:solidFill>
                  <a:srgbClr val="000000"/>
                </a:solidFill>
                <a:latin typeface="Public Sans Bold"/>
              </a:rPr>
              <a:t>01</a:t>
            </a:r>
          </a:p>
        </p:txBody>
      </p:sp>
      <p:sp>
        <p:nvSpPr>
          <p:cNvPr id="26" name="TextBox 26"/>
          <p:cNvSpPr txBox="1"/>
          <p:nvPr/>
        </p:nvSpPr>
        <p:spPr>
          <a:xfrm>
            <a:off x="8024509" y="4983837"/>
            <a:ext cx="843569" cy="547370"/>
          </a:xfrm>
          <a:prstGeom prst="rect">
            <a:avLst/>
          </a:prstGeom>
        </p:spPr>
        <p:txBody>
          <a:bodyPr lIns="0" tIns="0" rIns="0" bIns="0" rtlCol="0" anchor="t">
            <a:spAutoFit/>
          </a:bodyPr>
          <a:lstStyle/>
          <a:p>
            <a:pPr algn="ctr">
              <a:lnSpc>
                <a:spcPts val="4480"/>
              </a:lnSpc>
            </a:pPr>
            <a:r>
              <a:rPr lang="en-US" sz="3200">
                <a:solidFill>
                  <a:srgbClr val="000000"/>
                </a:solidFill>
                <a:latin typeface="Public Sans Bold"/>
              </a:rPr>
              <a:t>02</a:t>
            </a:r>
          </a:p>
        </p:txBody>
      </p:sp>
      <p:sp>
        <p:nvSpPr>
          <p:cNvPr id="27" name="TextBox 27"/>
          <p:cNvSpPr txBox="1"/>
          <p:nvPr/>
        </p:nvSpPr>
        <p:spPr>
          <a:xfrm>
            <a:off x="14145225" y="4983837"/>
            <a:ext cx="843569" cy="547370"/>
          </a:xfrm>
          <a:prstGeom prst="rect">
            <a:avLst/>
          </a:prstGeom>
        </p:spPr>
        <p:txBody>
          <a:bodyPr lIns="0" tIns="0" rIns="0" bIns="0" rtlCol="0" anchor="t">
            <a:spAutoFit/>
          </a:bodyPr>
          <a:lstStyle/>
          <a:p>
            <a:pPr algn="ctr">
              <a:lnSpc>
                <a:spcPts val="4480"/>
              </a:lnSpc>
            </a:pPr>
            <a:r>
              <a:rPr lang="en-US" sz="3200">
                <a:solidFill>
                  <a:srgbClr val="000000"/>
                </a:solidFill>
                <a:latin typeface="Public Sans Bold"/>
              </a:rPr>
              <a:t>03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1409588" y="6849212"/>
            <a:ext cx="5502050" cy="3437788"/>
            <a:chOff x="0" y="0"/>
            <a:chExt cx="7336067" cy="4583718"/>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l="28497" t="25967" r="19788"/>
            <a:stretch>
              <a:fillRect/>
            </a:stretch>
          </p:blipFill>
          <p:spPr>
            <a:xfrm>
              <a:off x="0" y="0"/>
              <a:ext cx="7336067" cy="4583718"/>
            </a:xfrm>
            <a:prstGeom prst="rect">
              <a:avLst/>
            </a:prstGeom>
          </p:spPr>
        </p:pic>
      </p:grpSp>
      <p:sp>
        <p:nvSpPr>
          <p:cNvPr id="4" name="AutoShape 4"/>
          <p:cNvSpPr/>
          <p:nvPr/>
        </p:nvSpPr>
        <p:spPr>
          <a:xfrm rot="5400000">
            <a:off x="11758612" y="5133975"/>
            <a:ext cx="10287000" cy="0"/>
          </a:xfrm>
          <a:prstGeom prst="line">
            <a:avLst/>
          </a:prstGeom>
          <a:ln w="19050" cap="rnd">
            <a:solidFill>
              <a:srgbClr val="F8F8F8"/>
            </a:solidFill>
            <a:prstDash val="solid"/>
            <a:headEnd type="none" w="sm" len="sm"/>
            <a:tailEnd type="none" w="sm" len="sm"/>
          </a:ln>
        </p:spPr>
        <p:txBody>
          <a:bodyPr/>
          <a:lstStyle/>
          <a:p>
            <a:endParaRPr lang="en-US"/>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406035" y="1028700"/>
            <a:ext cx="382562" cy="340002"/>
          </a:xfrm>
          <a:prstGeom prst="rect">
            <a:avLst/>
          </a:prstGeom>
        </p:spPr>
      </p:pic>
      <p:pic>
        <p:nvPicPr>
          <p:cNvPr id="6" name="Picture 6"/>
          <p:cNvPicPr>
            <a:picLocks noChangeAspect="1"/>
          </p:cNvPicPr>
          <p:nvPr/>
        </p:nvPicPr>
        <p:blipFill>
          <a:blip r:embed="rId5" cstate="email">
            <a:extLst>
              <a:ext uri="{28A0092B-C50C-407E-A947-70E740481C1C}">
                <a14:useLocalDpi xmlns:a14="http://schemas.microsoft.com/office/drawing/2010/main"/>
              </a:ext>
            </a:extLst>
          </a:blip>
          <a:srcRect t="468" b="21013"/>
          <a:stretch>
            <a:fillRect/>
          </a:stretch>
        </p:blipFill>
        <p:spPr>
          <a:xfrm>
            <a:off x="-19050" y="7084587"/>
            <a:ext cx="6527950" cy="3418780"/>
          </a:xfrm>
          <a:prstGeom prst="rect">
            <a:avLst/>
          </a:prstGeom>
        </p:spPr>
      </p:pic>
      <p:pic>
        <p:nvPicPr>
          <p:cNvPr id="7" name="Picture 7"/>
          <p:cNvPicPr>
            <a:picLocks noChangeAspect="1"/>
          </p:cNvPicPr>
          <p:nvPr/>
        </p:nvPicPr>
        <p:blipFill>
          <a:blip r:embed="rId6" cstate="email">
            <a:extLst>
              <a:ext uri="{28A0092B-C50C-407E-A947-70E740481C1C}">
                <a14:useLocalDpi xmlns:a14="http://schemas.microsoft.com/office/drawing/2010/main"/>
              </a:ext>
            </a:extLst>
          </a:blip>
          <a:srcRect l="19238" t="16503" r="30924"/>
          <a:stretch>
            <a:fillRect/>
          </a:stretch>
        </p:blipFill>
        <p:spPr>
          <a:xfrm>
            <a:off x="6366040" y="6849212"/>
            <a:ext cx="5043547" cy="3960968"/>
          </a:xfrm>
          <a:prstGeom prst="rect">
            <a:avLst/>
          </a:prstGeom>
        </p:spPr>
      </p:pic>
      <p:sp>
        <p:nvSpPr>
          <p:cNvPr id="8" name="AutoShape 8"/>
          <p:cNvSpPr/>
          <p:nvPr/>
        </p:nvSpPr>
        <p:spPr>
          <a:xfrm rot="5407461">
            <a:off x="13660406" y="4659816"/>
            <a:ext cx="4388286" cy="0"/>
          </a:xfrm>
          <a:prstGeom prst="line">
            <a:avLst/>
          </a:prstGeom>
          <a:ln w="19050" cap="rnd">
            <a:solidFill>
              <a:srgbClr val="F8F8F8"/>
            </a:solidFill>
            <a:prstDash val="solid"/>
            <a:headEnd type="none" w="sm" len="sm"/>
            <a:tailEnd type="none" w="sm" len="sm"/>
          </a:ln>
        </p:spPr>
        <p:txBody>
          <a:bodyPr/>
          <a:lstStyle/>
          <a:p>
            <a:endParaRPr lang="en-US"/>
          </a:p>
        </p:txBody>
      </p:sp>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5686487" y="9143006"/>
            <a:ext cx="1143994" cy="1143994"/>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0826705" y="9189231"/>
            <a:ext cx="1143994" cy="1143994"/>
          </a:xfrm>
          <a:prstGeom prst="rect">
            <a:avLst/>
          </a:prstGeom>
        </p:spPr>
      </p:pic>
      <p:sp>
        <p:nvSpPr>
          <p:cNvPr id="12" name="TextBox 12"/>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9CB08"/>
                </a:solidFill>
                <a:latin typeface="Public Sans"/>
              </a:rPr>
              <a:t>12</a:t>
            </a:r>
          </a:p>
        </p:txBody>
      </p:sp>
      <p:sp>
        <p:nvSpPr>
          <p:cNvPr id="13" name="TextBox 13"/>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13</a:t>
            </a:r>
          </a:p>
        </p:txBody>
      </p:sp>
      <p:sp>
        <p:nvSpPr>
          <p:cNvPr id="14" name="TextBox 14"/>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11</a:t>
            </a:r>
          </a:p>
        </p:txBody>
      </p:sp>
      <p:sp>
        <p:nvSpPr>
          <p:cNvPr id="15" name="TextBox 15"/>
          <p:cNvSpPr txBox="1"/>
          <p:nvPr/>
        </p:nvSpPr>
        <p:spPr>
          <a:xfrm>
            <a:off x="701425" y="25677"/>
            <a:ext cx="13291948" cy="1343025"/>
          </a:xfrm>
          <a:prstGeom prst="rect">
            <a:avLst/>
          </a:prstGeom>
        </p:spPr>
        <p:txBody>
          <a:bodyPr lIns="0" tIns="0" rIns="0" bIns="0" rtlCol="0" anchor="t">
            <a:spAutoFit/>
          </a:bodyPr>
          <a:lstStyle/>
          <a:p>
            <a:pPr>
              <a:lnSpc>
                <a:spcPts val="10559"/>
              </a:lnSpc>
            </a:pPr>
            <a:r>
              <a:rPr lang="en-US" sz="8799" u="sng">
                <a:solidFill>
                  <a:srgbClr val="F9CB08"/>
                </a:solidFill>
                <a:latin typeface="Inria Serif"/>
              </a:rPr>
              <a:t>CBTU Women's Commitee</a:t>
            </a:r>
          </a:p>
        </p:txBody>
      </p:sp>
      <p:sp>
        <p:nvSpPr>
          <p:cNvPr id="16" name="TextBox 16"/>
          <p:cNvSpPr txBox="1"/>
          <p:nvPr/>
        </p:nvSpPr>
        <p:spPr>
          <a:xfrm>
            <a:off x="701425" y="1493023"/>
            <a:ext cx="13098476" cy="2050415"/>
          </a:xfrm>
          <a:prstGeom prst="rect">
            <a:avLst/>
          </a:prstGeom>
        </p:spPr>
        <p:txBody>
          <a:bodyPr lIns="0" tIns="0" rIns="0" bIns="0" rtlCol="0" anchor="t">
            <a:spAutoFit/>
          </a:bodyPr>
          <a:lstStyle/>
          <a:p>
            <a:pPr>
              <a:lnSpc>
                <a:spcPts val="4059"/>
              </a:lnSpc>
            </a:pPr>
            <a:r>
              <a:rPr lang="en-US" sz="2899">
                <a:solidFill>
                  <a:srgbClr val="F8F8F8"/>
                </a:solidFill>
                <a:latin typeface="Public Sans"/>
              </a:rPr>
              <a:t>The CBTU National Women's Committee conducts conferences and workshops that focus on the needs of African American women in the trade union movement.</a:t>
            </a:r>
          </a:p>
          <a:p>
            <a:pPr>
              <a:lnSpc>
                <a:spcPts val="4059"/>
              </a:lnSpc>
            </a:pPr>
            <a:endParaRPr lang="en-US" sz="2899">
              <a:solidFill>
                <a:srgbClr val="F8F8F8"/>
              </a:solidFill>
              <a:latin typeface="Public Sans"/>
            </a:endParaRPr>
          </a:p>
        </p:txBody>
      </p:sp>
      <p:sp>
        <p:nvSpPr>
          <p:cNvPr id="17" name="TextBox 17"/>
          <p:cNvSpPr txBox="1"/>
          <p:nvPr/>
        </p:nvSpPr>
        <p:spPr>
          <a:xfrm>
            <a:off x="0" y="3235146"/>
            <a:ext cx="16281236" cy="540385"/>
          </a:xfrm>
          <a:prstGeom prst="rect">
            <a:avLst/>
          </a:prstGeom>
        </p:spPr>
        <p:txBody>
          <a:bodyPr lIns="0" tIns="0" rIns="0" bIns="0" rtlCol="0" anchor="t">
            <a:spAutoFit/>
          </a:bodyPr>
          <a:lstStyle/>
          <a:p>
            <a:pPr marL="669293" lvl="1" indent="-334646">
              <a:lnSpc>
                <a:spcPts val="4340"/>
              </a:lnSpc>
              <a:buFont typeface="Arial"/>
              <a:buChar char="•"/>
            </a:pPr>
            <a:r>
              <a:rPr lang="en-US" sz="3100">
                <a:solidFill>
                  <a:srgbClr val="F8F8F8"/>
                </a:solidFill>
                <a:latin typeface="Public Sans Thin"/>
              </a:rPr>
              <a:t>The CBTU Women's Conference is an uplifting, healing and empowering experience. </a:t>
            </a:r>
          </a:p>
        </p:txBody>
      </p:sp>
      <p:sp>
        <p:nvSpPr>
          <p:cNvPr id="18" name="TextBox 18"/>
          <p:cNvSpPr txBox="1"/>
          <p:nvPr/>
        </p:nvSpPr>
        <p:spPr>
          <a:xfrm>
            <a:off x="0" y="4081331"/>
            <a:ext cx="14840137" cy="1109345"/>
          </a:xfrm>
          <a:prstGeom prst="rect">
            <a:avLst/>
          </a:prstGeom>
        </p:spPr>
        <p:txBody>
          <a:bodyPr lIns="0" tIns="0" rIns="0" bIns="0" rtlCol="0" anchor="t">
            <a:spAutoFit/>
          </a:bodyPr>
          <a:lstStyle/>
          <a:p>
            <a:pPr marL="690882" lvl="1" indent="-345441">
              <a:lnSpc>
                <a:spcPts val="4480"/>
              </a:lnSpc>
              <a:buFont typeface="Arial"/>
              <a:buChar char="•"/>
            </a:pPr>
            <a:r>
              <a:rPr lang="en-US" sz="3200">
                <a:solidFill>
                  <a:srgbClr val="F8F8F8"/>
                </a:solidFill>
                <a:latin typeface="Public Sans Thin"/>
              </a:rPr>
              <a:t>CBTU Women's Committee pays tribute to women who have made a difference in their chapters, unions or communities. </a:t>
            </a:r>
          </a:p>
        </p:txBody>
      </p:sp>
      <p:sp>
        <p:nvSpPr>
          <p:cNvPr id="19" name="TextBox 19"/>
          <p:cNvSpPr txBox="1"/>
          <p:nvPr/>
        </p:nvSpPr>
        <p:spPr>
          <a:xfrm>
            <a:off x="21975" y="5357090"/>
            <a:ext cx="14446659" cy="2710935"/>
          </a:xfrm>
          <a:prstGeom prst="rect">
            <a:avLst/>
          </a:prstGeom>
        </p:spPr>
        <p:txBody>
          <a:bodyPr lIns="0" tIns="0" rIns="0" bIns="0" rtlCol="0" anchor="t">
            <a:spAutoFit/>
          </a:bodyPr>
          <a:lstStyle/>
          <a:p>
            <a:pPr marL="647703" lvl="1" indent="-323852">
              <a:lnSpc>
                <a:spcPts val="4200"/>
              </a:lnSpc>
              <a:buFont typeface="Arial"/>
              <a:buChar char="•"/>
            </a:pPr>
            <a:r>
              <a:rPr lang="en-US" sz="3000" dirty="0">
                <a:solidFill>
                  <a:srgbClr val="F8F8F8"/>
                </a:solidFill>
                <a:latin typeface="Public Sans Thin"/>
              </a:rPr>
              <a:t>More information is available from any committee representative or from </a:t>
            </a:r>
            <a:r>
              <a:rPr lang="en-US" sz="3000">
                <a:solidFill>
                  <a:srgbClr val="F8F8F8"/>
                </a:solidFill>
                <a:latin typeface="Public Sans Thin"/>
              </a:rPr>
              <a:t>Mamei</a:t>
            </a:r>
            <a:r>
              <a:rPr lang="en-US" sz="3000" dirty="0">
                <a:solidFill>
                  <a:srgbClr val="F8F8F8"/>
                </a:solidFill>
                <a:latin typeface="Public Sans Thin"/>
              </a:rPr>
              <a:t> Pratt (UFCW), the CBTU National Women's Committee Chair or Co-chair Natashia Pickens (CWA)</a:t>
            </a:r>
          </a:p>
          <a:p>
            <a:pPr>
              <a:lnSpc>
                <a:spcPts val="4060"/>
              </a:lnSpc>
            </a:pPr>
            <a:endParaRPr lang="en-US" sz="3000" dirty="0">
              <a:solidFill>
                <a:srgbClr val="F8F8F8"/>
              </a:solidFill>
              <a:latin typeface="Public Sans Thin"/>
            </a:endParaRPr>
          </a:p>
          <a:p>
            <a:pPr algn="ctr">
              <a:lnSpc>
                <a:spcPts val="5040"/>
              </a:lnSpc>
            </a:pPr>
            <a:endParaRPr lang="en-US" sz="3000" dirty="0">
              <a:solidFill>
                <a:srgbClr val="F8F8F8"/>
              </a:solidFill>
              <a:latin typeface="Public Sans Thi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8819141" y="6447934"/>
            <a:ext cx="3903787" cy="3906538"/>
            <a:chOff x="0" y="0"/>
            <a:chExt cx="5205050" cy="5208717"/>
          </a:xfrm>
        </p:grpSpPr>
        <p:pic>
          <p:nvPicPr>
            <p:cNvPr id="3" name="Picture 3"/>
            <p:cNvPicPr>
              <a:picLocks noChangeAspect="1"/>
            </p:cNvPicPr>
            <p:nvPr/>
          </p:nvPicPr>
          <p:blipFill>
            <a:blip r:embed="rId2"/>
            <a:srcRect l="35" r="35"/>
            <a:stretch>
              <a:fillRect/>
            </a:stretch>
          </p:blipFill>
          <p:spPr>
            <a:xfrm>
              <a:off x="0" y="0"/>
              <a:ext cx="5205050" cy="5208717"/>
            </a:xfrm>
            <a:prstGeom prst="rect">
              <a:avLst/>
            </a:prstGeom>
          </p:spPr>
        </p:pic>
      </p:grpSp>
      <p:sp>
        <p:nvSpPr>
          <p:cNvPr id="4" name="AutoShape 4"/>
          <p:cNvSpPr/>
          <p:nvPr/>
        </p:nvSpPr>
        <p:spPr>
          <a:xfrm rot="5400000">
            <a:off x="11758612" y="5133975"/>
            <a:ext cx="10287000" cy="0"/>
          </a:xfrm>
          <a:prstGeom prst="line">
            <a:avLst/>
          </a:prstGeom>
          <a:ln w="19050" cap="rnd">
            <a:solidFill>
              <a:srgbClr val="F8F8F8"/>
            </a:solidFill>
            <a:prstDash val="solid"/>
            <a:headEnd type="none" w="sm" len="sm"/>
            <a:tailEnd type="none" w="sm" len="sm"/>
          </a:ln>
        </p:spPr>
        <p:txBody>
          <a:bodyPr/>
          <a:lstStyle/>
          <a:p>
            <a:endParaRPr lang="en-US"/>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406035" y="1028700"/>
            <a:ext cx="382562" cy="340002"/>
          </a:xfrm>
          <a:prstGeom prst="rect">
            <a:avLst/>
          </a:prstGeom>
        </p:spPr>
      </p:pic>
      <p:sp>
        <p:nvSpPr>
          <p:cNvPr id="6" name="AutoShape 6"/>
          <p:cNvSpPr/>
          <p:nvPr/>
        </p:nvSpPr>
        <p:spPr>
          <a:xfrm rot="2679">
            <a:off x="2120772" y="6081682"/>
            <a:ext cx="12218187" cy="0"/>
          </a:xfrm>
          <a:prstGeom prst="line">
            <a:avLst/>
          </a:prstGeom>
          <a:ln w="19050" cap="rnd">
            <a:solidFill>
              <a:srgbClr val="F8F8F8"/>
            </a:solidFill>
            <a:prstDash val="solid"/>
            <a:headEnd type="none" w="sm" len="sm"/>
            <a:tailEnd type="none" w="sm" len="sm"/>
          </a:ln>
        </p:spPr>
        <p:txBody>
          <a:bodyPr/>
          <a:lstStyle/>
          <a:p>
            <a:endParaRPr lang="en-US"/>
          </a:p>
        </p:txBody>
      </p:sp>
      <p:pic>
        <p:nvPicPr>
          <p:cNvPr id="7" name="Picture 7"/>
          <p:cNvPicPr>
            <a:picLocks noChangeAspect="1"/>
          </p:cNvPicPr>
          <p:nvPr/>
        </p:nvPicPr>
        <p:blipFill>
          <a:blip r:embed="rId5" cstate="email">
            <a:extLst>
              <a:ext uri="{28A0092B-C50C-407E-A947-70E740481C1C}">
                <a14:useLocalDpi xmlns:a14="http://schemas.microsoft.com/office/drawing/2010/main"/>
              </a:ext>
            </a:extLst>
          </a:blip>
          <a:srcRect l="5264" t="13929" b="2036"/>
          <a:stretch>
            <a:fillRect/>
          </a:stretch>
        </p:blipFill>
        <p:spPr>
          <a:xfrm>
            <a:off x="37763" y="6447934"/>
            <a:ext cx="5741993" cy="3820016"/>
          </a:xfrm>
          <a:prstGeom prst="rect">
            <a:avLst/>
          </a:prstGeom>
        </p:spPr>
      </p:pic>
      <p:pic>
        <p:nvPicPr>
          <p:cNvPr id="8" name="Picture 8"/>
          <p:cNvPicPr>
            <a:picLocks noChangeAspect="1"/>
          </p:cNvPicPr>
          <p:nvPr/>
        </p:nvPicPr>
        <p:blipFill>
          <a:blip r:embed="rId6"/>
          <a:srcRect l="20252" r="27309" b="465"/>
          <a:stretch>
            <a:fillRect/>
          </a:stretch>
        </p:blipFill>
        <p:spPr>
          <a:xfrm>
            <a:off x="5779756" y="6447934"/>
            <a:ext cx="3039385" cy="3839066"/>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5207759" y="9123997"/>
            <a:ext cx="1143994" cy="1143994"/>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1615106" y="9210478"/>
            <a:ext cx="1143994" cy="114399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13324640" y="9123997"/>
            <a:ext cx="1143994" cy="1143994"/>
          </a:xfrm>
          <a:prstGeom prst="rect">
            <a:avLst/>
          </a:prstGeom>
        </p:spPr>
      </p:pic>
      <p:pic>
        <p:nvPicPr>
          <p:cNvPr id="12" name="Picture 12"/>
          <p:cNvPicPr>
            <a:picLocks noChangeAspect="1"/>
          </p:cNvPicPr>
          <p:nvPr/>
        </p:nvPicPr>
        <p:blipFill>
          <a:blip r:embed="rId12" cstate="email">
            <a:extLst>
              <a:ext uri="{28A0092B-C50C-407E-A947-70E740481C1C}">
                <a14:useLocalDpi xmlns:a14="http://schemas.microsoft.com/office/drawing/2010/main"/>
              </a:ext>
            </a:extLst>
          </a:blip>
          <a:srcRect l="32986" r="9797"/>
          <a:stretch>
            <a:fillRect/>
          </a:stretch>
        </p:blipFill>
        <p:spPr>
          <a:xfrm>
            <a:off x="12721502" y="6447934"/>
            <a:ext cx="4190135" cy="3844707"/>
          </a:xfrm>
          <a:prstGeom prst="rect">
            <a:avLst/>
          </a:prstGeom>
        </p:spPr>
      </p:pic>
      <p:sp>
        <p:nvSpPr>
          <p:cNvPr id="13" name="TextBox 13"/>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9CB08"/>
                </a:solidFill>
                <a:latin typeface="Public Sans"/>
              </a:rPr>
              <a:t>13</a:t>
            </a:r>
          </a:p>
        </p:txBody>
      </p:sp>
      <p:sp>
        <p:nvSpPr>
          <p:cNvPr id="14" name="TextBox 14"/>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14</a:t>
            </a:r>
          </a:p>
        </p:txBody>
      </p:sp>
      <p:sp>
        <p:nvSpPr>
          <p:cNvPr id="15" name="TextBox 15"/>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12</a:t>
            </a:r>
          </a:p>
        </p:txBody>
      </p:sp>
      <p:sp>
        <p:nvSpPr>
          <p:cNvPr id="16" name="TextBox 16"/>
          <p:cNvSpPr txBox="1"/>
          <p:nvPr/>
        </p:nvSpPr>
        <p:spPr>
          <a:xfrm>
            <a:off x="2343621" y="25677"/>
            <a:ext cx="13600758" cy="1343025"/>
          </a:xfrm>
          <a:prstGeom prst="rect">
            <a:avLst/>
          </a:prstGeom>
        </p:spPr>
        <p:txBody>
          <a:bodyPr lIns="0" tIns="0" rIns="0" bIns="0" rtlCol="0" anchor="t">
            <a:spAutoFit/>
          </a:bodyPr>
          <a:lstStyle/>
          <a:p>
            <a:pPr algn="ctr">
              <a:lnSpc>
                <a:spcPts val="10559"/>
              </a:lnSpc>
            </a:pPr>
            <a:r>
              <a:rPr lang="en-US" sz="8799" u="sng">
                <a:solidFill>
                  <a:srgbClr val="F9CB08"/>
                </a:solidFill>
                <a:latin typeface="Inria Serif"/>
              </a:rPr>
              <a:t>CBTU Retiree's Commitee</a:t>
            </a:r>
          </a:p>
        </p:txBody>
      </p:sp>
      <p:sp>
        <p:nvSpPr>
          <p:cNvPr id="17" name="TextBox 17"/>
          <p:cNvSpPr txBox="1"/>
          <p:nvPr/>
        </p:nvSpPr>
        <p:spPr>
          <a:xfrm>
            <a:off x="3309251" y="1628775"/>
            <a:ext cx="12461781" cy="986155"/>
          </a:xfrm>
          <a:prstGeom prst="rect">
            <a:avLst/>
          </a:prstGeom>
        </p:spPr>
        <p:txBody>
          <a:bodyPr lIns="0" tIns="0" rIns="0" bIns="0" rtlCol="0" anchor="t">
            <a:spAutoFit/>
          </a:bodyPr>
          <a:lstStyle/>
          <a:p>
            <a:pPr algn="r">
              <a:lnSpc>
                <a:spcPts val="3919"/>
              </a:lnSpc>
            </a:pPr>
            <a:r>
              <a:rPr lang="en-US" sz="2799">
                <a:solidFill>
                  <a:srgbClr val="F8F8F8"/>
                </a:solidFill>
                <a:latin typeface="Public Sans"/>
              </a:rPr>
              <a:t>The CBTU Retiree Committee is a group of senior advocates who act as the conscience of the senior movement from a black and minority perspective.</a:t>
            </a:r>
          </a:p>
        </p:txBody>
      </p:sp>
      <p:sp>
        <p:nvSpPr>
          <p:cNvPr id="18" name="TextBox 18"/>
          <p:cNvSpPr txBox="1"/>
          <p:nvPr/>
        </p:nvSpPr>
        <p:spPr>
          <a:xfrm>
            <a:off x="381777" y="2840162"/>
            <a:ext cx="15696178" cy="1154430"/>
          </a:xfrm>
          <a:prstGeom prst="rect">
            <a:avLst/>
          </a:prstGeom>
        </p:spPr>
        <p:txBody>
          <a:bodyPr lIns="0" tIns="0" rIns="0" bIns="0" rtlCol="0" anchor="t">
            <a:spAutoFit/>
          </a:bodyPr>
          <a:lstStyle/>
          <a:p>
            <a:pPr marL="712472" lvl="1" indent="-356236">
              <a:lnSpc>
                <a:spcPts val="4620"/>
              </a:lnSpc>
              <a:buFont typeface="Arial"/>
              <a:buChar char="•"/>
            </a:pPr>
            <a:r>
              <a:rPr lang="en-US" sz="3300">
                <a:solidFill>
                  <a:srgbClr val="F8F8F8"/>
                </a:solidFill>
                <a:latin typeface="Public Sans Thin"/>
              </a:rPr>
              <a:t>CBTU Retiree Committee members serve as officers, board members, directors and advisors to many local, national and international organizations</a:t>
            </a:r>
          </a:p>
        </p:txBody>
      </p:sp>
      <p:sp>
        <p:nvSpPr>
          <p:cNvPr id="19" name="TextBox 19"/>
          <p:cNvSpPr txBox="1"/>
          <p:nvPr/>
        </p:nvSpPr>
        <p:spPr>
          <a:xfrm>
            <a:off x="381777" y="3918392"/>
            <a:ext cx="14134489" cy="573405"/>
          </a:xfrm>
          <a:prstGeom prst="rect">
            <a:avLst/>
          </a:prstGeom>
        </p:spPr>
        <p:txBody>
          <a:bodyPr lIns="0" tIns="0" rIns="0" bIns="0" rtlCol="0" anchor="t">
            <a:spAutoFit/>
          </a:bodyPr>
          <a:lstStyle/>
          <a:p>
            <a:pPr marL="712472" lvl="1" indent="-356236">
              <a:lnSpc>
                <a:spcPts val="4620"/>
              </a:lnSpc>
              <a:buFont typeface="Arial"/>
              <a:buChar char="•"/>
            </a:pPr>
            <a:r>
              <a:rPr lang="en-US" sz="3300">
                <a:solidFill>
                  <a:srgbClr val="F8F8F8"/>
                </a:solidFill>
                <a:latin typeface="Public Sans Thin"/>
              </a:rPr>
              <a:t>Guarantee the integrity of the Social Security program</a:t>
            </a:r>
          </a:p>
        </p:txBody>
      </p:sp>
      <p:sp>
        <p:nvSpPr>
          <p:cNvPr id="20" name="TextBox 20"/>
          <p:cNvSpPr txBox="1"/>
          <p:nvPr/>
        </p:nvSpPr>
        <p:spPr>
          <a:xfrm>
            <a:off x="381777" y="4563745"/>
            <a:ext cx="13747023" cy="1154430"/>
          </a:xfrm>
          <a:prstGeom prst="rect">
            <a:avLst/>
          </a:prstGeom>
        </p:spPr>
        <p:txBody>
          <a:bodyPr lIns="0" tIns="0" rIns="0" bIns="0" rtlCol="0" anchor="t">
            <a:spAutoFit/>
          </a:bodyPr>
          <a:lstStyle/>
          <a:p>
            <a:pPr marL="712472" lvl="1" indent="-356236">
              <a:lnSpc>
                <a:spcPts val="4620"/>
              </a:lnSpc>
              <a:buFont typeface="Arial"/>
              <a:buChar char="•"/>
            </a:pPr>
            <a:r>
              <a:rPr lang="en-US" sz="3300">
                <a:solidFill>
                  <a:srgbClr val="F8F8F8"/>
                </a:solidFill>
                <a:latin typeface="Public Sans Thin"/>
              </a:rPr>
              <a:t>Fight against culturally biased age decisions regarding social security, Medicare, managed care, retirement and pension benefits.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F8F8F8"/>
            </a:solidFill>
            <a:prstDash val="solid"/>
            <a:headEnd type="none" w="sm" len="sm"/>
            <a:tailEnd type="none" w="sm" len="sm"/>
          </a:ln>
        </p:spPr>
        <p:txBody>
          <a:bodyPr/>
          <a:lstStyle/>
          <a:p>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06035" y="1028700"/>
            <a:ext cx="382562" cy="340002"/>
          </a:xfrm>
          <a:prstGeom prst="rect">
            <a:avLst/>
          </a:prstGeom>
        </p:spPr>
      </p:pic>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t="8375" b="2459"/>
          <a:stretch>
            <a:fillRect/>
          </a:stretch>
        </p:blipFill>
        <p:spPr>
          <a:xfrm>
            <a:off x="0" y="3213444"/>
            <a:ext cx="5055741" cy="3240079"/>
          </a:xfrm>
          <a:prstGeom prst="rect">
            <a:avLst/>
          </a:prstGeom>
        </p:spPr>
      </p:pic>
      <p:grpSp>
        <p:nvGrpSpPr>
          <p:cNvPr id="5" name="Group 5"/>
          <p:cNvGrpSpPr/>
          <p:nvPr/>
        </p:nvGrpSpPr>
        <p:grpSpPr>
          <a:xfrm>
            <a:off x="9591372" y="2748284"/>
            <a:ext cx="930321" cy="930321"/>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F8F8"/>
            </a:solidFill>
          </p:spPr>
          <p:txBody>
            <a:bodyPr/>
            <a:lstStyle/>
            <a:p>
              <a:endParaRPr lang="en-US"/>
            </a:p>
          </p:txBody>
        </p:sp>
      </p:grpSp>
      <p:grpSp>
        <p:nvGrpSpPr>
          <p:cNvPr id="7" name="Group 7"/>
          <p:cNvGrpSpPr/>
          <p:nvPr/>
        </p:nvGrpSpPr>
        <p:grpSpPr>
          <a:xfrm>
            <a:off x="9696142" y="4310451"/>
            <a:ext cx="833049" cy="833049"/>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F8F8"/>
            </a:solidFill>
          </p:spPr>
          <p:txBody>
            <a:bodyPr/>
            <a:lstStyle/>
            <a:p>
              <a:endParaRPr lang="en-US"/>
            </a:p>
          </p:txBody>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123950" y="6947858"/>
            <a:ext cx="2310442" cy="2310442"/>
          </a:xfrm>
          <a:prstGeom prst="rect">
            <a:avLst/>
          </a:prstGeom>
        </p:spPr>
      </p:pic>
      <p:grpSp>
        <p:nvGrpSpPr>
          <p:cNvPr id="10" name="Group 10"/>
          <p:cNvGrpSpPr/>
          <p:nvPr/>
        </p:nvGrpSpPr>
        <p:grpSpPr>
          <a:xfrm>
            <a:off x="9752276" y="5824909"/>
            <a:ext cx="833049" cy="833049"/>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F8F8"/>
            </a:solidFill>
          </p:spPr>
          <p:txBody>
            <a:bodyPr/>
            <a:lstStyle/>
            <a:p>
              <a:endParaRPr lang="en-US"/>
            </a:p>
          </p:txBody>
        </p:sp>
      </p:grpSp>
      <p:grpSp>
        <p:nvGrpSpPr>
          <p:cNvPr id="12" name="Group 12"/>
          <p:cNvGrpSpPr/>
          <p:nvPr/>
        </p:nvGrpSpPr>
        <p:grpSpPr>
          <a:xfrm>
            <a:off x="9688644" y="7568795"/>
            <a:ext cx="833049" cy="833049"/>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F8F8"/>
            </a:solidFill>
          </p:spPr>
          <p:txBody>
            <a:bodyPr/>
            <a:lstStyle/>
            <a:p>
              <a:endParaRPr lang="en-US"/>
            </a:p>
          </p:txBody>
        </p:sp>
      </p:grpSp>
      <p:pic>
        <p:nvPicPr>
          <p:cNvPr id="14" name="Picture 14"/>
          <p:cNvPicPr>
            <a:picLocks noChangeAspect="1"/>
          </p:cNvPicPr>
          <p:nvPr/>
        </p:nvPicPr>
        <p:blipFill>
          <a:blip r:embed="rId7" cstate="email">
            <a:extLst>
              <a:ext uri="{28A0092B-C50C-407E-A947-70E740481C1C}">
                <a14:useLocalDpi xmlns:a14="http://schemas.microsoft.com/office/drawing/2010/main"/>
              </a:ext>
            </a:extLst>
          </a:blip>
          <a:srcRect l="2676" t="43435" r="5421" b="4421"/>
          <a:stretch>
            <a:fillRect/>
          </a:stretch>
        </p:blipFill>
        <p:spPr>
          <a:xfrm>
            <a:off x="5055741" y="3213444"/>
            <a:ext cx="4282963" cy="3240079"/>
          </a:xfrm>
          <a:prstGeom prst="rect">
            <a:avLst/>
          </a:prstGeom>
        </p:spPr>
      </p:pic>
      <p:pic>
        <p:nvPicPr>
          <p:cNvPr id="15" name="Picture 15"/>
          <p:cNvPicPr>
            <a:picLocks noChangeAspect="1"/>
          </p:cNvPicPr>
          <p:nvPr/>
        </p:nvPicPr>
        <p:blipFill>
          <a:blip r:embed="rId8" cstate="email">
            <a:extLst>
              <a:ext uri="{28A0092B-C50C-407E-A947-70E740481C1C}">
                <a14:useLocalDpi xmlns:a14="http://schemas.microsoft.com/office/drawing/2010/main"/>
              </a:ext>
            </a:extLst>
          </a:blip>
          <a:srcRect l="11610" t="22720" r="7151" b="14015"/>
          <a:stretch>
            <a:fillRect/>
          </a:stretch>
        </p:blipFill>
        <p:spPr>
          <a:xfrm>
            <a:off x="0" y="6371644"/>
            <a:ext cx="6651968" cy="3885168"/>
          </a:xfrm>
          <a:prstGeom prst="rect">
            <a:avLst/>
          </a:prstGeom>
        </p:spPr>
      </p:pic>
      <p:pic>
        <p:nvPicPr>
          <p:cNvPr id="16" name="Picture 16"/>
          <p:cNvPicPr>
            <a:picLocks noChangeAspect="1"/>
          </p:cNvPicPr>
          <p:nvPr/>
        </p:nvPicPr>
        <p:blipFill>
          <a:blip r:embed="rId9" cstate="email">
            <a:extLst>
              <a:ext uri="{28A0092B-C50C-407E-A947-70E740481C1C}">
                <a14:useLocalDpi xmlns:a14="http://schemas.microsoft.com/office/drawing/2010/main"/>
              </a:ext>
            </a:extLst>
          </a:blip>
          <a:srcRect l="8311" t="6887" r="56004"/>
          <a:stretch>
            <a:fillRect/>
          </a:stretch>
        </p:blipFill>
        <p:spPr>
          <a:xfrm>
            <a:off x="6651968" y="6371644"/>
            <a:ext cx="2686736" cy="3943548"/>
          </a:xfrm>
          <a:prstGeom prst="rect">
            <a:avLst/>
          </a:prstGeom>
        </p:spPr>
      </p:pic>
      <p:sp>
        <p:nvSpPr>
          <p:cNvPr id="17" name="TextBox 17"/>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9CB08"/>
                </a:solidFill>
                <a:latin typeface="Public Sans"/>
              </a:rPr>
              <a:t>14</a:t>
            </a:r>
          </a:p>
        </p:txBody>
      </p:sp>
      <p:sp>
        <p:nvSpPr>
          <p:cNvPr id="18" name="TextBox 18"/>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15</a:t>
            </a:r>
          </a:p>
        </p:txBody>
      </p:sp>
      <p:sp>
        <p:nvSpPr>
          <p:cNvPr id="19" name="TextBox 19"/>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13</a:t>
            </a:r>
          </a:p>
        </p:txBody>
      </p:sp>
      <p:sp>
        <p:nvSpPr>
          <p:cNvPr id="20" name="TextBox 20"/>
          <p:cNvSpPr txBox="1"/>
          <p:nvPr/>
        </p:nvSpPr>
        <p:spPr>
          <a:xfrm>
            <a:off x="216573" y="197127"/>
            <a:ext cx="16063829" cy="1171575"/>
          </a:xfrm>
          <a:prstGeom prst="rect">
            <a:avLst/>
          </a:prstGeom>
        </p:spPr>
        <p:txBody>
          <a:bodyPr lIns="0" tIns="0" rIns="0" bIns="0" rtlCol="0" anchor="t">
            <a:spAutoFit/>
          </a:bodyPr>
          <a:lstStyle/>
          <a:p>
            <a:pPr>
              <a:lnSpc>
                <a:spcPts val="9240"/>
              </a:lnSpc>
            </a:pPr>
            <a:r>
              <a:rPr lang="en-US" sz="7700" u="sng">
                <a:solidFill>
                  <a:srgbClr val="F9CB08"/>
                </a:solidFill>
                <a:latin typeface="Inria Serif"/>
              </a:rPr>
              <a:t>CBTU Under 40 Leaders Committee</a:t>
            </a:r>
          </a:p>
        </p:txBody>
      </p:sp>
      <p:sp>
        <p:nvSpPr>
          <p:cNvPr id="21" name="TextBox 21"/>
          <p:cNvSpPr txBox="1"/>
          <p:nvPr/>
        </p:nvSpPr>
        <p:spPr>
          <a:xfrm>
            <a:off x="10882084" y="3146769"/>
            <a:ext cx="5651422" cy="986155"/>
          </a:xfrm>
          <a:prstGeom prst="rect">
            <a:avLst/>
          </a:prstGeom>
        </p:spPr>
        <p:txBody>
          <a:bodyPr lIns="0" tIns="0" rIns="0" bIns="0" rtlCol="0" anchor="t">
            <a:spAutoFit/>
          </a:bodyPr>
          <a:lstStyle/>
          <a:p>
            <a:pPr>
              <a:lnSpc>
                <a:spcPts val="3919"/>
              </a:lnSpc>
            </a:pPr>
            <a:r>
              <a:rPr lang="en-US" sz="2799">
                <a:solidFill>
                  <a:srgbClr val="F8F8F8"/>
                </a:solidFill>
                <a:latin typeface="Public Sans"/>
              </a:rPr>
              <a:t>Union and Electoral politics are used to create change. </a:t>
            </a:r>
          </a:p>
        </p:txBody>
      </p:sp>
      <p:sp>
        <p:nvSpPr>
          <p:cNvPr id="22" name="TextBox 22"/>
          <p:cNvSpPr txBox="1"/>
          <p:nvPr/>
        </p:nvSpPr>
        <p:spPr>
          <a:xfrm>
            <a:off x="10882084" y="2590509"/>
            <a:ext cx="4460271" cy="622935"/>
          </a:xfrm>
          <a:prstGeom prst="rect">
            <a:avLst/>
          </a:prstGeom>
        </p:spPr>
        <p:txBody>
          <a:bodyPr lIns="0" tIns="0" rIns="0" bIns="0" rtlCol="0" anchor="t">
            <a:spAutoFit/>
          </a:bodyPr>
          <a:lstStyle/>
          <a:p>
            <a:pPr>
              <a:lnSpc>
                <a:spcPts val="5040"/>
              </a:lnSpc>
            </a:pPr>
            <a:r>
              <a:rPr lang="en-US" sz="3600" u="sng">
                <a:solidFill>
                  <a:srgbClr val="F8F8F8"/>
                </a:solidFill>
                <a:latin typeface="Public Sans Thin"/>
              </a:rPr>
              <a:t>Political Education</a:t>
            </a:r>
          </a:p>
        </p:txBody>
      </p:sp>
      <p:sp>
        <p:nvSpPr>
          <p:cNvPr id="23" name="TextBox 23"/>
          <p:cNvSpPr txBox="1"/>
          <p:nvPr/>
        </p:nvSpPr>
        <p:spPr>
          <a:xfrm>
            <a:off x="9696142" y="2967923"/>
            <a:ext cx="720781" cy="490855"/>
          </a:xfrm>
          <a:prstGeom prst="rect">
            <a:avLst/>
          </a:prstGeom>
        </p:spPr>
        <p:txBody>
          <a:bodyPr lIns="0" tIns="0" rIns="0" bIns="0" rtlCol="0" anchor="t">
            <a:spAutoFit/>
          </a:bodyPr>
          <a:lstStyle/>
          <a:p>
            <a:pPr algn="ctr">
              <a:lnSpc>
                <a:spcPts val="3919"/>
              </a:lnSpc>
            </a:pPr>
            <a:r>
              <a:rPr lang="en-US" sz="2799">
                <a:solidFill>
                  <a:srgbClr val="F1B502"/>
                </a:solidFill>
                <a:latin typeface="Public Sans Bold"/>
              </a:rPr>
              <a:t>01</a:t>
            </a:r>
          </a:p>
        </p:txBody>
      </p:sp>
      <p:sp>
        <p:nvSpPr>
          <p:cNvPr id="24" name="TextBox 24"/>
          <p:cNvSpPr txBox="1"/>
          <p:nvPr/>
        </p:nvSpPr>
        <p:spPr>
          <a:xfrm>
            <a:off x="10828441" y="4721578"/>
            <a:ext cx="6010504" cy="986155"/>
          </a:xfrm>
          <a:prstGeom prst="rect">
            <a:avLst/>
          </a:prstGeom>
        </p:spPr>
        <p:txBody>
          <a:bodyPr lIns="0" tIns="0" rIns="0" bIns="0" rtlCol="0" anchor="t">
            <a:spAutoFit/>
          </a:bodyPr>
          <a:lstStyle/>
          <a:p>
            <a:pPr>
              <a:lnSpc>
                <a:spcPts val="3919"/>
              </a:lnSpc>
            </a:pPr>
            <a:r>
              <a:rPr lang="en-US" sz="2799">
                <a:solidFill>
                  <a:srgbClr val="F8F8F8"/>
                </a:solidFill>
                <a:latin typeface="Public Sans"/>
              </a:rPr>
              <a:t>We give back and serve our communties that need it most.</a:t>
            </a:r>
          </a:p>
        </p:txBody>
      </p:sp>
      <p:sp>
        <p:nvSpPr>
          <p:cNvPr id="25" name="TextBox 25"/>
          <p:cNvSpPr txBox="1"/>
          <p:nvPr/>
        </p:nvSpPr>
        <p:spPr>
          <a:xfrm>
            <a:off x="10882084" y="4165318"/>
            <a:ext cx="4460271" cy="622935"/>
          </a:xfrm>
          <a:prstGeom prst="rect">
            <a:avLst/>
          </a:prstGeom>
        </p:spPr>
        <p:txBody>
          <a:bodyPr lIns="0" tIns="0" rIns="0" bIns="0" rtlCol="0" anchor="t">
            <a:spAutoFit/>
          </a:bodyPr>
          <a:lstStyle/>
          <a:p>
            <a:pPr>
              <a:lnSpc>
                <a:spcPts val="5040"/>
              </a:lnSpc>
            </a:pPr>
            <a:r>
              <a:rPr lang="en-US" sz="3600" u="sng">
                <a:solidFill>
                  <a:srgbClr val="F8F8F8"/>
                </a:solidFill>
                <a:latin typeface="Public Sans Thin"/>
              </a:rPr>
              <a:t>Community Service</a:t>
            </a:r>
          </a:p>
        </p:txBody>
      </p:sp>
      <p:sp>
        <p:nvSpPr>
          <p:cNvPr id="26" name="TextBox 26"/>
          <p:cNvSpPr txBox="1"/>
          <p:nvPr/>
        </p:nvSpPr>
        <p:spPr>
          <a:xfrm>
            <a:off x="9752276" y="4448210"/>
            <a:ext cx="720781" cy="490855"/>
          </a:xfrm>
          <a:prstGeom prst="rect">
            <a:avLst/>
          </a:prstGeom>
        </p:spPr>
        <p:txBody>
          <a:bodyPr lIns="0" tIns="0" rIns="0" bIns="0" rtlCol="0" anchor="t">
            <a:spAutoFit/>
          </a:bodyPr>
          <a:lstStyle/>
          <a:p>
            <a:pPr algn="ctr">
              <a:lnSpc>
                <a:spcPts val="3919"/>
              </a:lnSpc>
            </a:pPr>
            <a:r>
              <a:rPr lang="en-US" sz="2799">
                <a:solidFill>
                  <a:srgbClr val="F1B502"/>
                </a:solidFill>
                <a:latin typeface="Public Sans Bold"/>
              </a:rPr>
              <a:t>02</a:t>
            </a:r>
          </a:p>
        </p:txBody>
      </p:sp>
      <p:sp>
        <p:nvSpPr>
          <p:cNvPr id="27" name="TextBox 27"/>
          <p:cNvSpPr txBox="1"/>
          <p:nvPr/>
        </p:nvSpPr>
        <p:spPr>
          <a:xfrm>
            <a:off x="216573" y="1535212"/>
            <a:ext cx="14746726" cy="1002921"/>
          </a:xfrm>
          <a:prstGeom prst="rect">
            <a:avLst/>
          </a:prstGeom>
        </p:spPr>
        <p:txBody>
          <a:bodyPr lIns="0" tIns="0" rIns="0" bIns="0" rtlCol="0" anchor="t">
            <a:spAutoFit/>
          </a:bodyPr>
          <a:lstStyle/>
          <a:p>
            <a:pPr>
              <a:lnSpc>
                <a:spcPts val="4045"/>
              </a:lnSpc>
              <a:spcBef>
                <a:spcPct val="0"/>
              </a:spcBef>
            </a:pPr>
            <a:r>
              <a:rPr lang="en-US" sz="2889">
                <a:solidFill>
                  <a:srgbClr val="FFFFFF"/>
                </a:solidFill>
                <a:latin typeface="Public Sans"/>
              </a:rPr>
              <a:t>CBTU Under 40 Leaders consists of young union members within CBTU who are fighting for social, environmental and economic justice in our communities.</a:t>
            </a:r>
          </a:p>
        </p:txBody>
      </p:sp>
      <p:sp>
        <p:nvSpPr>
          <p:cNvPr id="28" name="TextBox 28"/>
          <p:cNvSpPr txBox="1"/>
          <p:nvPr/>
        </p:nvSpPr>
        <p:spPr>
          <a:xfrm>
            <a:off x="9808410" y="5962669"/>
            <a:ext cx="720781" cy="490855"/>
          </a:xfrm>
          <a:prstGeom prst="rect">
            <a:avLst/>
          </a:prstGeom>
        </p:spPr>
        <p:txBody>
          <a:bodyPr lIns="0" tIns="0" rIns="0" bIns="0" rtlCol="0" anchor="t">
            <a:spAutoFit/>
          </a:bodyPr>
          <a:lstStyle/>
          <a:p>
            <a:pPr algn="ctr">
              <a:lnSpc>
                <a:spcPts val="3919"/>
              </a:lnSpc>
            </a:pPr>
            <a:r>
              <a:rPr lang="en-US" sz="2799">
                <a:solidFill>
                  <a:srgbClr val="F1B502"/>
                </a:solidFill>
                <a:latin typeface="Public Sans Bold"/>
              </a:rPr>
              <a:t>03</a:t>
            </a:r>
          </a:p>
        </p:txBody>
      </p:sp>
      <p:sp>
        <p:nvSpPr>
          <p:cNvPr id="29" name="TextBox 29"/>
          <p:cNvSpPr txBox="1"/>
          <p:nvPr/>
        </p:nvSpPr>
        <p:spPr>
          <a:xfrm>
            <a:off x="10828441" y="7492595"/>
            <a:ext cx="4460271" cy="622935"/>
          </a:xfrm>
          <a:prstGeom prst="rect">
            <a:avLst/>
          </a:prstGeom>
        </p:spPr>
        <p:txBody>
          <a:bodyPr lIns="0" tIns="0" rIns="0" bIns="0" rtlCol="0" anchor="t">
            <a:spAutoFit/>
          </a:bodyPr>
          <a:lstStyle/>
          <a:p>
            <a:pPr>
              <a:lnSpc>
                <a:spcPts val="5040"/>
              </a:lnSpc>
            </a:pPr>
            <a:r>
              <a:rPr lang="en-US" sz="3600" u="sng">
                <a:solidFill>
                  <a:srgbClr val="F8F8F8"/>
                </a:solidFill>
                <a:latin typeface="Public Sans Thin"/>
              </a:rPr>
              <a:t>Recruitment</a:t>
            </a:r>
          </a:p>
        </p:txBody>
      </p:sp>
      <p:sp>
        <p:nvSpPr>
          <p:cNvPr id="30" name="TextBox 30"/>
          <p:cNvSpPr txBox="1"/>
          <p:nvPr/>
        </p:nvSpPr>
        <p:spPr>
          <a:xfrm>
            <a:off x="10828441" y="5748709"/>
            <a:ext cx="4460271" cy="622935"/>
          </a:xfrm>
          <a:prstGeom prst="rect">
            <a:avLst/>
          </a:prstGeom>
        </p:spPr>
        <p:txBody>
          <a:bodyPr lIns="0" tIns="0" rIns="0" bIns="0" rtlCol="0" anchor="t">
            <a:spAutoFit/>
          </a:bodyPr>
          <a:lstStyle/>
          <a:p>
            <a:pPr>
              <a:lnSpc>
                <a:spcPts val="5040"/>
              </a:lnSpc>
            </a:pPr>
            <a:r>
              <a:rPr lang="en-US" sz="3600" u="sng">
                <a:solidFill>
                  <a:srgbClr val="F8F8F8"/>
                </a:solidFill>
                <a:latin typeface="Public Sans Thin"/>
              </a:rPr>
              <a:t>Fundraising</a:t>
            </a:r>
          </a:p>
        </p:txBody>
      </p:sp>
      <p:sp>
        <p:nvSpPr>
          <p:cNvPr id="31" name="TextBox 31"/>
          <p:cNvSpPr txBox="1"/>
          <p:nvPr/>
        </p:nvSpPr>
        <p:spPr>
          <a:xfrm>
            <a:off x="10828441" y="6304969"/>
            <a:ext cx="6064146" cy="986155"/>
          </a:xfrm>
          <a:prstGeom prst="rect">
            <a:avLst/>
          </a:prstGeom>
        </p:spPr>
        <p:txBody>
          <a:bodyPr lIns="0" tIns="0" rIns="0" bIns="0" rtlCol="0" anchor="t">
            <a:spAutoFit/>
          </a:bodyPr>
          <a:lstStyle/>
          <a:p>
            <a:pPr>
              <a:lnSpc>
                <a:spcPts val="3919"/>
              </a:lnSpc>
            </a:pPr>
            <a:r>
              <a:rPr lang="en-US" sz="2799">
                <a:solidFill>
                  <a:srgbClr val="F8F8F8"/>
                </a:solidFill>
                <a:latin typeface="Public Sans"/>
              </a:rPr>
              <a:t>Host innovative events to raise funds to sustain our movement work</a:t>
            </a:r>
          </a:p>
        </p:txBody>
      </p:sp>
      <p:sp>
        <p:nvSpPr>
          <p:cNvPr id="32" name="TextBox 32"/>
          <p:cNvSpPr txBox="1"/>
          <p:nvPr/>
        </p:nvSpPr>
        <p:spPr>
          <a:xfrm>
            <a:off x="10828441" y="8137842"/>
            <a:ext cx="6010504" cy="1481455"/>
          </a:xfrm>
          <a:prstGeom prst="rect">
            <a:avLst/>
          </a:prstGeom>
        </p:spPr>
        <p:txBody>
          <a:bodyPr lIns="0" tIns="0" rIns="0" bIns="0" rtlCol="0" anchor="t">
            <a:spAutoFit/>
          </a:bodyPr>
          <a:lstStyle/>
          <a:p>
            <a:pPr>
              <a:lnSpc>
                <a:spcPts val="3919"/>
              </a:lnSpc>
            </a:pPr>
            <a:r>
              <a:rPr lang="en-US" sz="2799">
                <a:solidFill>
                  <a:srgbClr val="F8F8F8"/>
                </a:solidFill>
                <a:latin typeface="Public Sans"/>
              </a:rPr>
              <a:t>Educate new and young union members on the legacy, impact, and essential role of CBTU.</a:t>
            </a:r>
          </a:p>
        </p:txBody>
      </p:sp>
      <p:sp>
        <p:nvSpPr>
          <p:cNvPr id="33" name="TextBox 33"/>
          <p:cNvSpPr txBox="1"/>
          <p:nvPr/>
        </p:nvSpPr>
        <p:spPr>
          <a:xfrm>
            <a:off x="9744778" y="7682345"/>
            <a:ext cx="720781" cy="490855"/>
          </a:xfrm>
          <a:prstGeom prst="rect">
            <a:avLst/>
          </a:prstGeom>
        </p:spPr>
        <p:txBody>
          <a:bodyPr lIns="0" tIns="0" rIns="0" bIns="0" rtlCol="0" anchor="t">
            <a:spAutoFit/>
          </a:bodyPr>
          <a:lstStyle/>
          <a:p>
            <a:pPr algn="ctr">
              <a:lnSpc>
                <a:spcPts val="3919"/>
              </a:lnSpc>
            </a:pPr>
            <a:r>
              <a:rPr lang="en-US" sz="2799">
                <a:solidFill>
                  <a:srgbClr val="F1B502"/>
                </a:solidFill>
                <a:latin typeface="Public Sans Bold"/>
              </a:rPr>
              <a:t>04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F8F8F8"/>
            </a:solidFill>
            <a:prstDash val="solid"/>
            <a:headEnd type="none" w="sm" len="sm"/>
            <a:tailEnd type="none" w="sm" len="sm"/>
          </a:ln>
        </p:spPr>
        <p:txBody>
          <a:bodyPr/>
          <a:lstStyle/>
          <a:p>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06035" y="1028700"/>
            <a:ext cx="382562" cy="340002"/>
          </a:xfrm>
          <a:prstGeom prst="rect">
            <a:avLst/>
          </a:prstGeom>
        </p:spPr>
      </p:pic>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l="18929" t="8011" r="14732" b="29238"/>
          <a:stretch>
            <a:fillRect/>
          </a:stretch>
        </p:blipFill>
        <p:spPr>
          <a:xfrm>
            <a:off x="0" y="6130833"/>
            <a:ext cx="3324211" cy="419257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0" y="43480"/>
            <a:ext cx="1290020" cy="1290020"/>
          </a:xfrm>
          <a:prstGeom prst="rect">
            <a:avLst/>
          </a:prstGeom>
        </p:spPr>
      </p:pic>
      <p:pic>
        <p:nvPicPr>
          <p:cNvPr id="6" name="Picture 6"/>
          <p:cNvPicPr>
            <a:picLocks noChangeAspect="1"/>
          </p:cNvPicPr>
          <p:nvPr/>
        </p:nvPicPr>
        <p:blipFill>
          <a:blip r:embed="rId7"/>
          <a:srcRect l="17190" t="8968" r="19213"/>
          <a:stretch>
            <a:fillRect/>
          </a:stretch>
        </p:blipFill>
        <p:spPr>
          <a:xfrm>
            <a:off x="3324211" y="6130833"/>
            <a:ext cx="5879682" cy="4156167"/>
          </a:xfrm>
          <a:prstGeom prst="rect">
            <a:avLst/>
          </a:prstGeom>
        </p:spPr>
      </p:pic>
      <p:pic>
        <p:nvPicPr>
          <p:cNvPr id="7" name="Picture 7"/>
          <p:cNvPicPr>
            <a:picLocks noChangeAspect="1"/>
          </p:cNvPicPr>
          <p:nvPr/>
        </p:nvPicPr>
        <p:blipFill>
          <a:blip r:embed="rId8" cstate="email">
            <a:extLst>
              <a:ext uri="{28A0092B-C50C-407E-A947-70E740481C1C}">
                <a14:useLocalDpi xmlns:a14="http://schemas.microsoft.com/office/drawing/2010/main"/>
              </a:ext>
            </a:extLst>
          </a:blip>
          <a:srcRect l="2148" t="22411"/>
          <a:stretch>
            <a:fillRect/>
          </a:stretch>
        </p:blipFill>
        <p:spPr>
          <a:xfrm>
            <a:off x="9222086" y="6130833"/>
            <a:ext cx="7129236" cy="4239688"/>
          </a:xfrm>
          <a:prstGeom prst="rect">
            <a:avLst/>
          </a:prstGeom>
        </p:spPr>
      </p:pic>
      <p:sp>
        <p:nvSpPr>
          <p:cNvPr id="8" name="TextBox 8"/>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9CB08"/>
                </a:solidFill>
                <a:latin typeface="Public Sans"/>
              </a:rPr>
              <a:t>15</a:t>
            </a:r>
          </a:p>
        </p:txBody>
      </p:sp>
      <p:sp>
        <p:nvSpPr>
          <p:cNvPr id="9" name="TextBox 9"/>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16</a:t>
            </a:r>
          </a:p>
        </p:txBody>
      </p:sp>
      <p:sp>
        <p:nvSpPr>
          <p:cNvPr id="10" name="TextBox 10"/>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14</a:t>
            </a:r>
          </a:p>
        </p:txBody>
      </p:sp>
      <p:sp>
        <p:nvSpPr>
          <p:cNvPr id="11" name="TextBox 11"/>
          <p:cNvSpPr txBox="1"/>
          <p:nvPr/>
        </p:nvSpPr>
        <p:spPr>
          <a:xfrm>
            <a:off x="3470801" y="-144324"/>
            <a:ext cx="13935234" cy="1343025"/>
          </a:xfrm>
          <a:prstGeom prst="rect">
            <a:avLst/>
          </a:prstGeom>
        </p:spPr>
        <p:txBody>
          <a:bodyPr lIns="0" tIns="0" rIns="0" bIns="0" rtlCol="0" anchor="t">
            <a:spAutoFit/>
          </a:bodyPr>
          <a:lstStyle/>
          <a:p>
            <a:pPr algn="ctr">
              <a:lnSpc>
                <a:spcPts val="10559"/>
              </a:lnSpc>
            </a:pPr>
            <a:r>
              <a:rPr lang="en-US" sz="8799" u="sng">
                <a:solidFill>
                  <a:srgbClr val="F9CB08"/>
                </a:solidFill>
                <a:latin typeface="Inria Serif"/>
              </a:rPr>
              <a:t>CBTU Men's Committee</a:t>
            </a:r>
          </a:p>
        </p:txBody>
      </p:sp>
      <p:sp>
        <p:nvSpPr>
          <p:cNvPr id="12" name="TextBox 12"/>
          <p:cNvSpPr txBox="1"/>
          <p:nvPr/>
        </p:nvSpPr>
        <p:spPr>
          <a:xfrm>
            <a:off x="4364114" y="1302027"/>
            <a:ext cx="12148608" cy="986155"/>
          </a:xfrm>
          <a:prstGeom prst="rect">
            <a:avLst/>
          </a:prstGeom>
        </p:spPr>
        <p:txBody>
          <a:bodyPr lIns="0" tIns="0" rIns="0" bIns="0" rtlCol="0" anchor="t">
            <a:spAutoFit/>
          </a:bodyPr>
          <a:lstStyle/>
          <a:p>
            <a:pPr>
              <a:lnSpc>
                <a:spcPts val="3919"/>
              </a:lnSpc>
            </a:pPr>
            <a:r>
              <a:rPr lang="en-US" sz="2799">
                <a:solidFill>
                  <a:srgbClr val="F8F8F8"/>
                </a:solidFill>
                <a:latin typeface="Public Sans"/>
              </a:rPr>
              <a:t>The CBTU Men's Committee was established for the sole purpose of educating, advocating, and advancing the Black Man.</a:t>
            </a:r>
          </a:p>
        </p:txBody>
      </p:sp>
      <p:sp>
        <p:nvSpPr>
          <p:cNvPr id="13" name="TextBox 13"/>
          <p:cNvSpPr txBox="1"/>
          <p:nvPr/>
        </p:nvSpPr>
        <p:spPr>
          <a:xfrm>
            <a:off x="453328" y="2561348"/>
            <a:ext cx="16309904" cy="1066800"/>
          </a:xfrm>
          <a:prstGeom prst="rect">
            <a:avLst/>
          </a:prstGeom>
        </p:spPr>
        <p:txBody>
          <a:bodyPr lIns="0" tIns="0" rIns="0" bIns="0" rtlCol="0" anchor="t">
            <a:spAutoFit/>
          </a:bodyPr>
          <a:lstStyle/>
          <a:p>
            <a:pPr marL="647703" lvl="1" indent="-323852">
              <a:lnSpc>
                <a:spcPts val="4200"/>
              </a:lnSpc>
              <a:buFont typeface="Arial"/>
              <a:buChar char="•"/>
            </a:pPr>
            <a:r>
              <a:rPr lang="en-US" sz="3000">
                <a:solidFill>
                  <a:srgbClr val="F8F8F8"/>
                </a:solidFill>
                <a:latin typeface="Public Sans Thin"/>
              </a:rPr>
              <a:t>Black Men are the highest incarcerated and largest unemployed demographic of this country.</a:t>
            </a:r>
          </a:p>
        </p:txBody>
      </p:sp>
      <p:sp>
        <p:nvSpPr>
          <p:cNvPr id="14" name="TextBox 14"/>
          <p:cNvSpPr txBox="1"/>
          <p:nvPr/>
        </p:nvSpPr>
        <p:spPr>
          <a:xfrm>
            <a:off x="453328" y="3768520"/>
            <a:ext cx="16439260" cy="533400"/>
          </a:xfrm>
          <a:prstGeom prst="rect">
            <a:avLst/>
          </a:prstGeom>
        </p:spPr>
        <p:txBody>
          <a:bodyPr lIns="0" tIns="0" rIns="0" bIns="0" rtlCol="0" anchor="t">
            <a:spAutoFit/>
          </a:bodyPr>
          <a:lstStyle/>
          <a:p>
            <a:pPr marL="647703" lvl="1" indent="-323852">
              <a:lnSpc>
                <a:spcPts val="4200"/>
              </a:lnSpc>
              <a:buFont typeface="Arial"/>
              <a:buChar char="•"/>
            </a:pPr>
            <a:r>
              <a:rPr lang="en-US" sz="3000">
                <a:solidFill>
                  <a:srgbClr val="F8F8F8"/>
                </a:solidFill>
                <a:latin typeface="Public Sans Thin"/>
              </a:rPr>
              <a:t>CBTU Men's Committee fights against generational oppression and disenfranchisement</a:t>
            </a:r>
          </a:p>
        </p:txBody>
      </p:sp>
      <p:sp>
        <p:nvSpPr>
          <p:cNvPr id="15" name="TextBox 15"/>
          <p:cNvSpPr txBox="1"/>
          <p:nvPr/>
        </p:nvSpPr>
        <p:spPr>
          <a:xfrm>
            <a:off x="453328" y="4615051"/>
            <a:ext cx="16568616" cy="1066800"/>
          </a:xfrm>
          <a:prstGeom prst="rect">
            <a:avLst/>
          </a:prstGeom>
        </p:spPr>
        <p:txBody>
          <a:bodyPr lIns="0" tIns="0" rIns="0" bIns="0" rtlCol="0" anchor="t">
            <a:spAutoFit/>
          </a:bodyPr>
          <a:lstStyle/>
          <a:p>
            <a:pPr marL="647703" lvl="1" indent="-323852">
              <a:lnSpc>
                <a:spcPts val="4200"/>
              </a:lnSpc>
              <a:buFont typeface="Arial"/>
              <a:buChar char="•"/>
            </a:pPr>
            <a:r>
              <a:rPr lang="en-US" sz="3000">
                <a:solidFill>
                  <a:srgbClr val="F8F8F8"/>
                </a:solidFill>
                <a:latin typeface="Public Sans Thin"/>
              </a:rPr>
              <a:t>CBTU Men's Committee helps build Black Men up to be the leaders their families, unions, and communities need.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F8F8F8"/>
            </a:solidFill>
            <a:prstDash val="solid"/>
            <a:headEnd type="none" w="sm" len="sm"/>
            <a:tailEnd type="none" w="sm" len="sm"/>
          </a:ln>
        </p:spPr>
        <p:txBody>
          <a:bodyPr/>
          <a:lstStyle/>
          <a:p>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06035" y="1028700"/>
            <a:ext cx="382562" cy="340002"/>
          </a:xfrm>
          <a:prstGeom prst="rect">
            <a:avLst/>
          </a:prstGeom>
        </p:spPr>
      </p:pic>
      <p:grpSp>
        <p:nvGrpSpPr>
          <p:cNvPr id="4" name="Group 4"/>
          <p:cNvGrpSpPr/>
          <p:nvPr/>
        </p:nvGrpSpPr>
        <p:grpSpPr>
          <a:xfrm>
            <a:off x="10258574" y="3472795"/>
            <a:ext cx="833049" cy="833049"/>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CB08"/>
            </a:solidFill>
          </p:spPr>
          <p:txBody>
            <a:bodyPr/>
            <a:lstStyle/>
            <a:p>
              <a:endParaRPr lang="en-US"/>
            </a:p>
          </p:txBody>
        </p:sp>
      </p:grpSp>
      <p:grpSp>
        <p:nvGrpSpPr>
          <p:cNvPr id="6" name="Group 6"/>
          <p:cNvGrpSpPr/>
          <p:nvPr/>
        </p:nvGrpSpPr>
        <p:grpSpPr>
          <a:xfrm>
            <a:off x="10264867" y="5690452"/>
            <a:ext cx="833049" cy="833049"/>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CB08"/>
            </a:solidFill>
          </p:spPr>
          <p:txBody>
            <a:bodyPr/>
            <a:lstStyle/>
            <a:p>
              <a:endParaRPr lang="en-US"/>
            </a:p>
          </p:txBody>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23950" y="6947858"/>
            <a:ext cx="2310442" cy="2310442"/>
          </a:xfrm>
          <a:prstGeom prst="rect">
            <a:avLst/>
          </a:prstGeom>
        </p:spPr>
      </p:pic>
      <p:pic>
        <p:nvPicPr>
          <p:cNvPr id="9" name="Picture 9"/>
          <p:cNvPicPr>
            <a:picLocks noChangeAspect="1"/>
          </p:cNvPicPr>
          <p:nvPr/>
        </p:nvPicPr>
        <p:blipFill>
          <a:blip r:embed="rId6"/>
          <a:srcRect l="5015" r="4258"/>
          <a:stretch>
            <a:fillRect/>
          </a:stretch>
        </p:blipFill>
        <p:spPr>
          <a:xfrm>
            <a:off x="476146" y="2839707"/>
            <a:ext cx="9301733" cy="4863390"/>
          </a:xfrm>
          <a:prstGeom prst="rect">
            <a:avLst/>
          </a:prstGeom>
        </p:spPr>
      </p:pic>
      <p:sp>
        <p:nvSpPr>
          <p:cNvPr id="10" name="TextBox 10"/>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9CB08"/>
                </a:solidFill>
                <a:latin typeface="Public Sans"/>
              </a:rPr>
              <a:t>16</a:t>
            </a:r>
          </a:p>
        </p:txBody>
      </p:sp>
      <p:sp>
        <p:nvSpPr>
          <p:cNvPr id="11" name="TextBox 11"/>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17</a:t>
            </a:r>
          </a:p>
        </p:txBody>
      </p:sp>
      <p:sp>
        <p:nvSpPr>
          <p:cNvPr id="12" name="TextBox 12"/>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15</a:t>
            </a:r>
          </a:p>
        </p:txBody>
      </p:sp>
      <p:sp>
        <p:nvSpPr>
          <p:cNvPr id="13" name="TextBox 13"/>
          <p:cNvSpPr txBox="1"/>
          <p:nvPr/>
        </p:nvSpPr>
        <p:spPr>
          <a:xfrm>
            <a:off x="1028700" y="25677"/>
            <a:ext cx="14930354" cy="1343025"/>
          </a:xfrm>
          <a:prstGeom prst="rect">
            <a:avLst/>
          </a:prstGeom>
        </p:spPr>
        <p:txBody>
          <a:bodyPr lIns="0" tIns="0" rIns="0" bIns="0" rtlCol="0" anchor="t">
            <a:spAutoFit/>
          </a:bodyPr>
          <a:lstStyle/>
          <a:p>
            <a:pPr>
              <a:lnSpc>
                <a:spcPts val="10559"/>
              </a:lnSpc>
            </a:pPr>
            <a:r>
              <a:rPr lang="en-US" sz="8799" u="sng">
                <a:solidFill>
                  <a:srgbClr val="F9CB08"/>
                </a:solidFill>
                <a:latin typeface="Inria Serif"/>
              </a:rPr>
              <a:t>CBTU's Youth Committee</a:t>
            </a:r>
          </a:p>
        </p:txBody>
      </p:sp>
      <p:sp>
        <p:nvSpPr>
          <p:cNvPr id="14" name="TextBox 14"/>
          <p:cNvSpPr txBox="1"/>
          <p:nvPr/>
        </p:nvSpPr>
        <p:spPr>
          <a:xfrm>
            <a:off x="1028700" y="1302027"/>
            <a:ext cx="15863888" cy="986155"/>
          </a:xfrm>
          <a:prstGeom prst="rect">
            <a:avLst/>
          </a:prstGeom>
        </p:spPr>
        <p:txBody>
          <a:bodyPr lIns="0" tIns="0" rIns="0" bIns="0" rtlCol="0" anchor="t">
            <a:spAutoFit/>
          </a:bodyPr>
          <a:lstStyle/>
          <a:p>
            <a:pPr>
              <a:lnSpc>
                <a:spcPts val="3919"/>
              </a:lnSpc>
            </a:pPr>
            <a:r>
              <a:rPr lang="en-US" sz="2799">
                <a:solidFill>
                  <a:srgbClr val="F8F8F8"/>
                </a:solidFill>
                <a:latin typeface="Public Sans"/>
              </a:rPr>
              <a:t>The CBTU National Youth Committee was established to educate and empower youth to use their energy and talents to create meaningful change in their schools and communities.</a:t>
            </a:r>
          </a:p>
        </p:txBody>
      </p:sp>
      <p:sp>
        <p:nvSpPr>
          <p:cNvPr id="15" name="TextBox 15"/>
          <p:cNvSpPr txBox="1"/>
          <p:nvPr/>
        </p:nvSpPr>
        <p:spPr>
          <a:xfrm>
            <a:off x="11459392" y="3195583"/>
            <a:ext cx="5348126" cy="1129605"/>
          </a:xfrm>
          <a:prstGeom prst="rect">
            <a:avLst/>
          </a:prstGeom>
        </p:spPr>
        <p:txBody>
          <a:bodyPr lIns="0" tIns="0" rIns="0" bIns="0" rtlCol="0" anchor="t">
            <a:spAutoFit/>
          </a:bodyPr>
          <a:lstStyle/>
          <a:p>
            <a:pPr>
              <a:lnSpc>
                <a:spcPts val="4620"/>
              </a:lnSpc>
            </a:pPr>
            <a:r>
              <a:rPr lang="en-US" sz="3300" dirty="0">
                <a:solidFill>
                  <a:srgbClr val="F8F8F8"/>
                </a:solidFill>
                <a:latin typeface="Public Sans Thin"/>
              </a:rPr>
              <a:t>Youth ages 14-21 can be on the youth committee.</a:t>
            </a:r>
          </a:p>
        </p:txBody>
      </p:sp>
      <p:sp>
        <p:nvSpPr>
          <p:cNvPr id="16" name="TextBox 16"/>
          <p:cNvSpPr txBox="1"/>
          <p:nvPr/>
        </p:nvSpPr>
        <p:spPr>
          <a:xfrm>
            <a:off x="10314708" y="3610555"/>
            <a:ext cx="720781" cy="490855"/>
          </a:xfrm>
          <a:prstGeom prst="rect">
            <a:avLst/>
          </a:prstGeom>
        </p:spPr>
        <p:txBody>
          <a:bodyPr lIns="0" tIns="0" rIns="0" bIns="0" rtlCol="0" anchor="t">
            <a:spAutoFit/>
          </a:bodyPr>
          <a:lstStyle/>
          <a:p>
            <a:pPr algn="ctr">
              <a:lnSpc>
                <a:spcPts val="3919"/>
              </a:lnSpc>
            </a:pPr>
            <a:r>
              <a:rPr lang="en-US" sz="2799">
                <a:solidFill>
                  <a:srgbClr val="000000"/>
                </a:solidFill>
                <a:latin typeface="Public Sans Bold"/>
              </a:rPr>
              <a:t>01</a:t>
            </a:r>
          </a:p>
        </p:txBody>
      </p:sp>
      <p:sp>
        <p:nvSpPr>
          <p:cNvPr id="17" name="TextBox 17"/>
          <p:cNvSpPr txBox="1"/>
          <p:nvPr/>
        </p:nvSpPr>
        <p:spPr>
          <a:xfrm>
            <a:off x="3864224" y="8036404"/>
            <a:ext cx="11060593" cy="1481455"/>
          </a:xfrm>
          <a:prstGeom prst="rect">
            <a:avLst/>
          </a:prstGeom>
        </p:spPr>
        <p:txBody>
          <a:bodyPr lIns="0" tIns="0" rIns="0" bIns="0" rtlCol="0" anchor="t">
            <a:spAutoFit/>
          </a:bodyPr>
          <a:lstStyle/>
          <a:p>
            <a:pPr>
              <a:lnSpc>
                <a:spcPts val="3919"/>
              </a:lnSpc>
            </a:pPr>
            <a:r>
              <a:rPr lang="en-US" sz="2799">
                <a:solidFill>
                  <a:srgbClr val="F8F8F8"/>
                </a:solidFill>
                <a:latin typeface="Public Sans"/>
              </a:rPr>
              <a:t>Well-designed and well-run youth development programs promote youth leadership by involving youth in needs assessment, planning, implementation, and evaluation.</a:t>
            </a:r>
          </a:p>
        </p:txBody>
      </p:sp>
      <p:sp>
        <p:nvSpPr>
          <p:cNvPr id="18" name="TextBox 18"/>
          <p:cNvSpPr txBox="1"/>
          <p:nvPr/>
        </p:nvSpPr>
        <p:spPr>
          <a:xfrm>
            <a:off x="11459392" y="5372247"/>
            <a:ext cx="5263057" cy="1735455"/>
          </a:xfrm>
          <a:prstGeom prst="rect">
            <a:avLst/>
          </a:prstGeom>
        </p:spPr>
        <p:txBody>
          <a:bodyPr lIns="0" tIns="0" rIns="0" bIns="0" rtlCol="0" anchor="t">
            <a:spAutoFit/>
          </a:bodyPr>
          <a:lstStyle/>
          <a:p>
            <a:pPr>
              <a:lnSpc>
                <a:spcPts val="4620"/>
              </a:lnSpc>
            </a:pPr>
            <a:r>
              <a:rPr lang="en-US" sz="3300" dirty="0">
                <a:solidFill>
                  <a:srgbClr val="F8F8F8"/>
                </a:solidFill>
                <a:latin typeface="Public Sans Thin"/>
              </a:rPr>
              <a:t>An annual youth conference is implemented into the CBTU Convention </a:t>
            </a:r>
          </a:p>
        </p:txBody>
      </p:sp>
      <p:sp>
        <p:nvSpPr>
          <p:cNvPr id="19" name="TextBox 19"/>
          <p:cNvSpPr txBox="1"/>
          <p:nvPr/>
        </p:nvSpPr>
        <p:spPr>
          <a:xfrm>
            <a:off x="10368984" y="5861550"/>
            <a:ext cx="720781" cy="490855"/>
          </a:xfrm>
          <a:prstGeom prst="rect">
            <a:avLst/>
          </a:prstGeom>
        </p:spPr>
        <p:txBody>
          <a:bodyPr lIns="0" tIns="0" rIns="0" bIns="0" rtlCol="0" anchor="t">
            <a:spAutoFit/>
          </a:bodyPr>
          <a:lstStyle/>
          <a:p>
            <a:pPr algn="ctr">
              <a:lnSpc>
                <a:spcPts val="3919"/>
              </a:lnSpc>
            </a:pPr>
            <a:r>
              <a:rPr lang="en-US" sz="2799" dirty="0">
                <a:solidFill>
                  <a:srgbClr val="000000"/>
                </a:solidFill>
                <a:latin typeface="Public Sans Bold"/>
              </a:rPr>
              <a:t>02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F8F8F8"/>
            </a:solidFill>
            <a:prstDash val="solid"/>
            <a:headEnd type="none" w="sm" len="sm"/>
            <a:tailEnd type="none" w="sm" len="sm"/>
          </a:ln>
        </p:spPr>
        <p:txBody>
          <a:bodyPr/>
          <a:lstStyle/>
          <a:p>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06035" y="1028700"/>
            <a:ext cx="382562" cy="34000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2286000" y="8106525"/>
            <a:ext cx="2310442" cy="2310442"/>
          </a:xfrm>
          <a:prstGeom prst="rect">
            <a:avLst/>
          </a:prstGeom>
        </p:spPr>
      </p:pic>
      <p:pic>
        <p:nvPicPr>
          <p:cNvPr id="6" name="Picture 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0731233" y="308113"/>
            <a:ext cx="3166533" cy="1781175"/>
          </a:xfrm>
          <a:prstGeom prst="rect">
            <a:avLst/>
          </a:prstGeom>
        </p:spPr>
      </p:pic>
      <p:pic>
        <p:nvPicPr>
          <p:cNvPr id="7" name="Picture 7"/>
          <p:cNvPicPr>
            <a:picLocks noChangeAspect="1"/>
          </p:cNvPicPr>
          <p:nvPr/>
        </p:nvPicPr>
        <p:blipFill>
          <a:blip r:embed="rId7"/>
          <a:srcRect/>
          <a:stretch>
            <a:fillRect/>
          </a:stretch>
        </p:blipFill>
        <p:spPr>
          <a:xfrm>
            <a:off x="9732871" y="6321162"/>
            <a:ext cx="5732514" cy="3886450"/>
          </a:xfrm>
          <a:prstGeom prst="rect">
            <a:avLst/>
          </a:prstGeom>
        </p:spPr>
      </p:pic>
      <p:sp>
        <p:nvSpPr>
          <p:cNvPr id="8" name="TextBox 8"/>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1B502"/>
                </a:solidFill>
                <a:latin typeface="Public Sans"/>
              </a:rPr>
              <a:t>17</a:t>
            </a:r>
          </a:p>
        </p:txBody>
      </p:sp>
      <p:sp>
        <p:nvSpPr>
          <p:cNvPr id="9" name="TextBox 9"/>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1B502"/>
                </a:solidFill>
                <a:latin typeface="Public Sans"/>
              </a:rPr>
              <a:t>18</a:t>
            </a:r>
          </a:p>
        </p:txBody>
      </p:sp>
      <p:sp>
        <p:nvSpPr>
          <p:cNvPr id="10" name="TextBox 10"/>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1B502"/>
                </a:solidFill>
                <a:latin typeface="Public Sans"/>
              </a:rPr>
              <a:t>16</a:t>
            </a:r>
          </a:p>
        </p:txBody>
      </p:sp>
      <p:sp>
        <p:nvSpPr>
          <p:cNvPr id="11" name="TextBox 11"/>
          <p:cNvSpPr txBox="1"/>
          <p:nvPr/>
        </p:nvSpPr>
        <p:spPr>
          <a:xfrm>
            <a:off x="393700" y="266700"/>
            <a:ext cx="9019108" cy="3562350"/>
          </a:xfrm>
          <a:prstGeom prst="rect">
            <a:avLst/>
          </a:prstGeom>
        </p:spPr>
        <p:txBody>
          <a:bodyPr lIns="0" tIns="0" rIns="0" bIns="0" rtlCol="0" anchor="t">
            <a:spAutoFit/>
          </a:bodyPr>
          <a:lstStyle/>
          <a:p>
            <a:pPr>
              <a:lnSpc>
                <a:spcPts val="6462"/>
              </a:lnSpc>
            </a:pPr>
            <a:r>
              <a:rPr lang="en-US" sz="5385">
                <a:solidFill>
                  <a:srgbClr val="F9CB08"/>
                </a:solidFill>
                <a:latin typeface="Inria Serif"/>
              </a:rPr>
              <a:t>Community Action and Response Against Toxics (CARAT) Team</a:t>
            </a:r>
          </a:p>
          <a:p>
            <a:pPr>
              <a:lnSpc>
                <a:spcPts val="8748"/>
              </a:lnSpc>
            </a:pPr>
            <a:endParaRPr lang="en-US" sz="5385">
              <a:solidFill>
                <a:srgbClr val="F9CB08"/>
              </a:solidFill>
              <a:latin typeface="Inria Serif"/>
            </a:endParaRPr>
          </a:p>
        </p:txBody>
      </p:sp>
      <p:sp>
        <p:nvSpPr>
          <p:cNvPr id="12" name="TextBox 12"/>
          <p:cNvSpPr txBox="1"/>
          <p:nvPr/>
        </p:nvSpPr>
        <p:spPr>
          <a:xfrm>
            <a:off x="9163614" y="2022613"/>
            <a:ext cx="6301771" cy="986155"/>
          </a:xfrm>
          <a:prstGeom prst="rect">
            <a:avLst/>
          </a:prstGeom>
        </p:spPr>
        <p:txBody>
          <a:bodyPr lIns="0" tIns="0" rIns="0" bIns="0" rtlCol="0" anchor="t">
            <a:spAutoFit/>
          </a:bodyPr>
          <a:lstStyle/>
          <a:p>
            <a:pPr>
              <a:lnSpc>
                <a:spcPts val="3919"/>
              </a:lnSpc>
            </a:pPr>
            <a:r>
              <a:rPr lang="en-US" sz="2799">
                <a:solidFill>
                  <a:srgbClr val="F9CB08"/>
                </a:solidFill>
                <a:latin typeface="Public Sans"/>
              </a:rPr>
              <a:t>National Director: Payton M. Wilkins</a:t>
            </a:r>
          </a:p>
          <a:p>
            <a:pPr>
              <a:lnSpc>
                <a:spcPts val="3919"/>
              </a:lnSpc>
            </a:pPr>
            <a:endParaRPr lang="en-US" sz="2799">
              <a:solidFill>
                <a:srgbClr val="F9CB08"/>
              </a:solidFill>
              <a:latin typeface="Public Sans"/>
            </a:endParaRPr>
          </a:p>
        </p:txBody>
      </p:sp>
      <p:sp>
        <p:nvSpPr>
          <p:cNvPr id="13" name="TextBox 13"/>
          <p:cNvSpPr txBox="1"/>
          <p:nvPr/>
        </p:nvSpPr>
        <p:spPr>
          <a:xfrm>
            <a:off x="992144" y="3420635"/>
            <a:ext cx="15071685" cy="1536065"/>
          </a:xfrm>
          <a:prstGeom prst="rect">
            <a:avLst/>
          </a:prstGeom>
        </p:spPr>
        <p:txBody>
          <a:bodyPr lIns="0" tIns="0" rIns="0" bIns="0" rtlCol="0" anchor="t">
            <a:spAutoFit/>
          </a:bodyPr>
          <a:lstStyle/>
          <a:p>
            <a:pPr marL="626109" lvl="1" indent="-313054">
              <a:lnSpc>
                <a:spcPts val="4059"/>
              </a:lnSpc>
              <a:buFont typeface="Arial"/>
              <a:buChar char="•"/>
            </a:pPr>
            <a:r>
              <a:rPr lang="en-US" sz="2899">
                <a:solidFill>
                  <a:srgbClr val="F9CB08"/>
                </a:solidFill>
                <a:latin typeface="Public Sans"/>
              </a:rPr>
              <a:t>CBTU is part of the growing Environmental Justice movement that empowers community-based organizations to identify harmful or discriminatory conditions, mobilize their constituencies, and resolve local environmental health problems.</a:t>
            </a:r>
          </a:p>
        </p:txBody>
      </p:sp>
      <p:sp>
        <p:nvSpPr>
          <p:cNvPr id="14" name="TextBox 14"/>
          <p:cNvSpPr txBox="1"/>
          <p:nvPr/>
        </p:nvSpPr>
        <p:spPr>
          <a:xfrm>
            <a:off x="1028700" y="5076825"/>
            <a:ext cx="15465385" cy="1021715"/>
          </a:xfrm>
          <a:prstGeom prst="rect">
            <a:avLst/>
          </a:prstGeom>
        </p:spPr>
        <p:txBody>
          <a:bodyPr lIns="0" tIns="0" rIns="0" bIns="0" rtlCol="0" anchor="t">
            <a:spAutoFit/>
          </a:bodyPr>
          <a:lstStyle/>
          <a:p>
            <a:pPr marL="626109" lvl="1" indent="-313054">
              <a:lnSpc>
                <a:spcPts val="4059"/>
              </a:lnSpc>
              <a:buFont typeface="Arial"/>
              <a:buChar char="•"/>
            </a:pPr>
            <a:r>
              <a:rPr lang="en-US" sz="2899">
                <a:solidFill>
                  <a:srgbClr val="F9CB08"/>
                </a:solidFill>
                <a:latin typeface="Public Sans"/>
              </a:rPr>
              <a:t>Several CBTU chapters have formed (CARAT) teams, to help educate and monitor issues such as illegal waste dumping and hauling in poor communities.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F1B502"/>
            </a:solidFill>
            <a:prstDash val="solid"/>
            <a:headEnd type="none" w="sm" len="sm"/>
            <a:tailEnd type="none" w="sm" len="sm"/>
          </a:ln>
        </p:spPr>
        <p:txBody>
          <a:bodyPr/>
          <a:lstStyle/>
          <a:p>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06035" y="1028700"/>
            <a:ext cx="382562" cy="34000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1837" t="300" r="8870"/>
          <a:stretch>
            <a:fillRect/>
          </a:stretch>
        </p:blipFill>
        <p:spPr>
          <a:xfrm rot="-5400000">
            <a:off x="5647558" y="-640854"/>
            <a:ext cx="4963120" cy="16892588"/>
          </a:xfrm>
          <a:prstGeom prst="rect">
            <a:avLst/>
          </a:prstGeom>
        </p:spPr>
      </p:pic>
      <p:pic>
        <p:nvPicPr>
          <p:cNvPr id="5" name="Picture 5"/>
          <p:cNvPicPr>
            <a:picLocks noChangeAspect="1"/>
          </p:cNvPicPr>
          <p:nvPr/>
        </p:nvPicPr>
        <p:blipFill>
          <a:blip r:embed="rId6"/>
          <a:srcRect l="1924" r="1924"/>
          <a:stretch>
            <a:fillRect/>
          </a:stretch>
        </p:blipFill>
        <p:spPr>
          <a:xfrm>
            <a:off x="8076947" y="2573430"/>
            <a:ext cx="8498465" cy="4949641"/>
          </a:xfrm>
          <a:prstGeom prst="rect">
            <a:avLst/>
          </a:prstGeom>
        </p:spPr>
      </p:pic>
      <p:sp>
        <p:nvSpPr>
          <p:cNvPr id="6" name="TextBox 6"/>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1B502"/>
                </a:solidFill>
                <a:latin typeface="Public Sans"/>
              </a:rPr>
              <a:t>18</a:t>
            </a:r>
          </a:p>
        </p:txBody>
      </p:sp>
      <p:sp>
        <p:nvSpPr>
          <p:cNvPr id="7" name="TextBox 7"/>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1B502"/>
                </a:solidFill>
                <a:latin typeface="Public Sans"/>
              </a:rPr>
              <a:t>19</a:t>
            </a:r>
          </a:p>
        </p:txBody>
      </p:sp>
      <p:sp>
        <p:nvSpPr>
          <p:cNvPr id="8" name="TextBox 8"/>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1B502"/>
                </a:solidFill>
                <a:latin typeface="Public Sans"/>
              </a:rPr>
              <a:t>17</a:t>
            </a:r>
          </a:p>
        </p:txBody>
      </p:sp>
      <p:sp>
        <p:nvSpPr>
          <p:cNvPr id="9" name="TextBox 9"/>
          <p:cNvSpPr txBox="1"/>
          <p:nvPr/>
        </p:nvSpPr>
        <p:spPr>
          <a:xfrm>
            <a:off x="1028700" y="2201060"/>
            <a:ext cx="6162455" cy="1481455"/>
          </a:xfrm>
          <a:prstGeom prst="rect">
            <a:avLst/>
          </a:prstGeom>
        </p:spPr>
        <p:txBody>
          <a:bodyPr lIns="0" tIns="0" rIns="0" bIns="0" rtlCol="0" anchor="t">
            <a:spAutoFit/>
          </a:bodyPr>
          <a:lstStyle/>
          <a:p>
            <a:pPr marL="457200" indent="-457200">
              <a:lnSpc>
                <a:spcPts val="3919"/>
              </a:lnSpc>
              <a:buFont typeface="Wingdings" panose="05000000000000000000" pitchFamily="2" charset="2"/>
              <a:buChar char="v"/>
            </a:pPr>
            <a:r>
              <a:rPr lang="en-US" sz="2799" dirty="0">
                <a:solidFill>
                  <a:srgbClr val="FFFFFF"/>
                </a:solidFill>
                <a:latin typeface="Arimo Bold"/>
              </a:rPr>
              <a:t>Greater participation of black trade unionists at every level of labor and electoral decisions.  </a:t>
            </a:r>
          </a:p>
        </p:txBody>
      </p:sp>
      <p:sp>
        <p:nvSpPr>
          <p:cNvPr id="10" name="TextBox 10"/>
          <p:cNvSpPr txBox="1"/>
          <p:nvPr/>
        </p:nvSpPr>
        <p:spPr>
          <a:xfrm>
            <a:off x="8503282" y="7879830"/>
            <a:ext cx="6162455" cy="1481455"/>
          </a:xfrm>
          <a:prstGeom prst="rect">
            <a:avLst/>
          </a:prstGeom>
        </p:spPr>
        <p:txBody>
          <a:bodyPr lIns="0" tIns="0" rIns="0" bIns="0" rtlCol="0" anchor="t">
            <a:spAutoFit/>
          </a:bodyPr>
          <a:lstStyle/>
          <a:p>
            <a:pPr marL="457200" indent="-457200">
              <a:lnSpc>
                <a:spcPts val="3919"/>
              </a:lnSpc>
              <a:buFont typeface="Wingdings" panose="05000000000000000000" pitchFamily="2" charset="2"/>
              <a:buChar char="v"/>
            </a:pPr>
            <a:r>
              <a:rPr lang="en-US" sz="2799" dirty="0">
                <a:solidFill>
                  <a:srgbClr val="FFFFFF"/>
                </a:solidFill>
                <a:latin typeface="Arimo Bold"/>
              </a:rPr>
              <a:t>CBTU help create new openings for women and members of racial minority groups in leadership</a:t>
            </a:r>
          </a:p>
        </p:txBody>
      </p:sp>
      <p:sp>
        <p:nvSpPr>
          <p:cNvPr id="11" name="TextBox 11"/>
          <p:cNvSpPr txBox="1"/>
          <p:nvPr/>
        </p:nvSpPr>
        <p:spPr>
          <a:xfrm>
            <a:off x="1028700" y="481013"/>
            <a:ext cx="15374029" cy="1085850"/>
          </a:xfrm>
          <a:prstGeom prst="rect">
            <a:avLst/>
          </a:prstGeom>
        </p:spPr>
        <p:txBody>
          <a:bodyPr lIns="0" tIns="0" rIns="0" bIns="0" rtlCol="0" anchor="t">
            <a:spAutoFit/>
          </a:bodyPr>
          <a:lstStyle/>
          <a:p>
            <a:pPr>
              <a:lnSpc>
                <a:spcPts val="8520"/>
              </a:lnSpc>
            </a:pPr>
            <a:r>
              <a:rPr lang="en-US" sz="7100" u="sng">
                <a:solidFill>
                  <a:srgbClr val="F1B502"/>
                </a:solidFill>
                <a:latin typeface="Inria Serif"/>
              </a:rPr>
              <a:t>CBTU’s Labor &amp; Community Impact </a:t>
            </a:r>
          </a:p>
        </p:txBody>
      </p:sp>
      <p:sp>
        <p:nvSpPr>
          <p:cNvPr id="12" name="TextBox 12"/>
          <p:cNvSpPr txBox="1"/>
          <p:nvPr/>
        </p:nvSpPr>
        <p:spPr>
          <a:xfrm>
            <a:off x="1028700" y="4104790"/>
            <a:ext cx="6775173" cy="1481455"/>
          </a:xfrm>
          <a:prstGeom prst="rect">
            <a:avLst/>
          </a:prstGeom>
        </p:spPr>
        <p:txBody>
          <a:bodyPr lIns="0" tIns="0" rIns="0" bIns="0" rtlCol="0" anchor="t">
            <a:spAutoFit/>
          </a:bodyPr>
          <a:lstStyle/>
          <a:p>
            <a:pPr marL="457200" indent="-457200">
              <a:lnSpc>
                <a:spcPts val="3919"/>
              </a:lnSpc>
              <a:spcBef>
                <a:spcPct val="0"/>
              </a:spcBef>
              <a:buFont typeface="Wingdings" panose="05000000000000000000" pitchFamily="2" charset="2"/>
              <a:buChar char="v"/>
            </a:pPr>
            <a:r>
              <a:rPr lang="en-US" sz="2799" dirty="0">
                <a:solidFill>
                  <a:srgbClr val="FFFFFF"/>
                </a:solidFill>
                <a:latin typeface="Public Sans Bold"/>
              </a:rPr>
              <a:t>CBTU helps ALL workers benefit from the goals achieved by the trade union movement </a:t>
            </a:r>
          </a:p>
        </p:txBody>
      </p:sp>
      <p:sp>
        <p:nvSpPr>
          <p:cNvPr id="13" name="TextBox 13"/>
          <p:cNvSpPr txBox="1"/>
          <p:nvPr/>
        </p:nvSpPr>
        <p:spPr>
          <a:xfrm>
            <a:off x="1028700" y="5777380"/>
            <a:ext cx="6775173" cy="1481455"/>
          </a:xfrm>
          <a:prstGeom prst="rect">
            <a:avLst/>
          </a:prstGeom>
        </p:spPr>
        <p:txBody>
          <a:bodyPr lIns="0" tIns="0" rIns="0" bIns="0" rtlCol="0" anchor="t">
            <a:spAutoFit/>
          </a:bodyPr>
          <a:lstStyle/>
          <a:p>
            <a:pPr marL="457200" indent="-457200">
              <a:lnSpc>
                <a:spcPts val="3919"/>
              </a:lnSpc>
              <a:spcBef>
                <a:spcPct val="0"/>
              </a:spcBef>
              <a:buFont typeface="Wingdings" panose="05000000000000000000" pitchFamily="2" charset="2"/>
              <a:buChar char="v"/>
            </a:pPr>
            <a:r>
              <a:rPr lang="en-US" sz="2799" dirty="0">
                <a:solidFill>
                  <a:srgbClr val="FFFFFF"/>
                </a:solidFill>
                <a:latin typeface="Public Sans Bold"/>
              </a:rPr>
              <a:t>Increased economic status of black workers. (Higher wages, improved working conditions, better benefits)</a:t>
            </a:r>
          </a:p>
        </p:txBody>
      </p:sp>
      <p:sp>
        <p:nvSpPr>
          <p:cNvPr id="14" name="TextBox 14"/>
          <p:cNvSpPr txBox="1"/>
          <p:nvPr/>
        </p:nvSpPr>
        <p:spPr>
          <a:xfrm>
            <a:off x="1028700" y="7776845"/>
            <a:ext cx="6775173" cy="1958037"/>
          </a:xfrm>
          <a:prstGeom prst="rect">
            <a:avLst/>
          </a:prstGeom>
        </p:spPr>
        <p:txBody>
          <a:bodyPr lIns="0" tIns="0" rIns="0" bIns="0" rtlCol="0" anchor="t">
            <a:spAutoFit/>
          </a:bodyPr>
          <a:lstStyle/>
          <a:p>
            <a:pPr marL="457200" indent="-457200">
              <a:lnSpc>
                <a:spcPts val="3919"/>
              </a:lnSpc>
              <a:spcBef>
                <a:spcPct val="0"/>
              </a:spcBef>
              <a:buFont typeface="Wingdings" panose="05000000000000000000" pitchFamily="2" charset="2"/>
              <a:buChar char="v"/>
            </a:pPr>
            <a:r>
              <a:rPr lang="en-US" sz="2799" dirty="0">
                <a:solidFill>
                  <a:srgbClr val="FFFFFF"/>
                </a:solidFill>
                <a:latin typeface="Public Sans Bold"/>
              </a:rPr>
              <a:t>CBTU help make the labor movement relevant to the needs and aspirations of black workers and our communities.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F1B502"/>
            </a:solidFill>
            <a:prstDash val="solid"/>
            <a:headEnd type="none" w="sm" len="sm"/>
            <a:tailEnd type="none" w="sm" len="sm"/>
          </a:ln>
        </p:spPr>
        <p:txBody>
          <a:bodyPr/>
          <a:lstStyle/>
          <a:p>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06035" y="1028700"/>
            <a:ext cx="382562" cy="34000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1837" t="300" r="8870"/>
          <a:stretch>
            <a:fillRect/>
          </a:stretch>
        </p:blipFill>
        <p:spPr>
          <a:xfrm rot="-5400000">
            <a:off x="5964734" y="-608894"/>
            <a:ext cx="4963120" cy="16892588"/>
          </a:xfrm>
          <a:prstGeom prst="rect">
            <a:avLst/>
          </a:prstGeom>
        </p:spPr>
      </p:pic>
      <p:pic>
        <p:nvPicPr>
          <p:cNvPr id="5" name="Picture 5"/>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2954000" y="2187942"/>
            <a:ext cx="3754255" cy="2921280"/>
          </a:xfrm>
          <a:prstGeom prst="rect">
            <a:avLst/>
          </a:prstGeom>
        </p:spPr>
      </p:pic>
      <p:sp>
        <p:nvSpPr>
          <p:cNvPr id="6" name="TextBox 6"/>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1B502"/>
                </a:solidFill>
                <a:latin typeface="Public Sans"/>
              </a:rPr>
              <a:t>19</a:t>
            </a:r>
          </a:p>
        </p:txBody>
      </p:sp>
      <p:sp>
        <p:nvSpPr>
          <p:cNvPr id="7" name="TextBox 7"/>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1B502"/>
                </a:solidFill>
                <a:latin typeface="Public Sans"/>
              </a:rPr>
              <a:t>20</a:t>
            </a:r>
          </a:p>
        </p:txBody>
      </p:sp>
      <p:sp>
        <p:nvSpPr>
          <p:cNvPr id="8" name="TextBox 8"/>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1B502"/>
                </a:solidFill>
                <a:latin typeface="Public Sans"/>
              </a:rPr>
              <a:t>18</a:t>
            </a:r>
          </a:p>
        </p:txBody>
      </p:sp>
      <p:sp>
        <p:nvSpPr>
          <p:cNvPr id="9" name="TextBox 9"/>
          <p:cNvSpPr txBox="1"/>
          <p:nvPr/>
        </p:nvSpPr>
        <p:spPr>
          <a:xfrm>
            <a:off x="1385887" y="1925576"/>
            <a:ext cx="9314055" cy="586956"/>
          </a:xfrm>
          <a:prstGeom prst="rect">
            <a:avLst/>
          </a:prstGeom>
        </p:spPr>
        <p:txBody>
          <a:bodyPr wrap="square" lIns="0" tIns="0" rIns="0" bIns="0" rtlCol="0" anchor="t">
            <a:spAutoFit/>
          </a:bodyPr>
          <a:lstStyle/>
          <a:p>
            <a:pPr algn="ctr">
              <a:lnSpc>
                <a:spcPts val="5040"/>
              </a:lnSpc>
            </a:pPr>
            <a:r>
              <a:rPr lang="en-US" sz="3600" b="1" u="sng" dirty="0">
                <a:solidFill>
                  <a:srgbClr val="F1B502"/>
                </a:solidFill>
                <a:latin typeface="Public Sans Thin"/>
              </a:rPr>
              <a:t>Ernest &amp; </a:t>
            </a:r>
            <a:r>
              <a:rPr lang="en-US" sz="3600" b="1" u="sng" dirty="0" err="1">
                <a:solidFill>
                  <a:srgbClr val="F1B502"/>
                </a:solidFill>
                <a:latin typeface="Public Sans Thin"/>
              </a:rPr>
              <a:t>DeVerne</a:t>
            </a:r>
            <a:r>
              <a:rPr lang="en-US" sz="3600" b="1" u="sng" dirty="0">
                <a:solidFill>
                  <a:srgbClr val="F1B502"/>
                </a:solidFill>
                <a:latin typeface="Public Sans Thin"/>
              </a:rPr>
              <a:t> Calloway Awards Banquet </a:t>
            </a:r>
          </a:p>
        </p:txBody>
      </p:sp>
      <p:sp>
        <p:nvSpPr>
          <p:cNvPr id="10" name="TextBox 10"/>
          <p:cNvSpPr txBox="1"/>
          <p:nvPr/>
        </p:nvSpPr>
        <p:spPr>
          <a:xfrm>
            <a:off x="72798" y="2618125"/>
            <a:ext cx="12496800" cy="2457917"/>
          </a:xfrm>
          <a:prstGeom prst="rect">
            <a:avLst/>
          </a:prstGeom>
        </p:spPr>
        <p:txBody>
          <a:bodyPr wrap="square" lIns="0" tIns="0" rIns="0" bIns="0" rtlCol="0" anchor="t">
            <a:spAutoFit/>
          </a:bodyPr>
          <a:lstStyle/>
          <a:p>
            <a:pPr algn="ctr">
              <a:lnSpc>
                <a:spcPts val="3919"/>
              </a:lnSpc>
            </a:pPr>
            <a:r>
              <a:rPr lang="en-US" sz="2800" b="1" i="0" dirty="0">
                <a:solidFill>
                  <a:schemeClr val="bg1"/>
                </a:solidFill>
                <a:effectLst/>
                <a:latin typeface="Segoe UI Historic" panose="020B0502040204020203" pitchFamily="34" charset="0"/>
              </a:rPr>
              <a:t>The Awards are given in honor and memory of Ernest and De Verne Calloway. Ernest was the former Director of Education for Teamster's Local 688 and President of the St. Louis NAACP. His wife De Verne was a political, civil &amp; human rights activist leader and was the first female African American State Representative elected to the Missouri Legislature</a:t>
            </a:r>
            <a:r>
              <a:rPr lang="en-US" sz="2800" b="0" i="0" dirty="0">
                <a:solidFill>
                  <a:schemeClr val="bg1"/>
                </a:solidFill>
                <a:effectLst/>
                <a:latin typeface="Segoe UI Historic" panose="020B0502040204020203" pitchFamily="34" charset="0"/>
              </a:rPr>
              <a:t>.</a:t>
            </a:r>
            <a:endParaRPr lang="en-US" sz="2799" dirty="0">
              <a:solidFill>
                <a:schemeClr val="bg1"/>
              </a:solidFill>
              <a:latin typeface="Public Sans"/>
            </a:endParaRPr>
          </a:p>
        </p:txBody>
      </p:sp>
      <p:sp>
        <p:nvSpPr>
          <p:cNvPr id="11" name="TextBox 11"/>
          <p:cNvSpPr txBox="1"/>
          <p:nvPr/>
        </p:nvSpPr>
        <p:spPr>
          <a:xfrm>
            <a:off x="759279" y="414338"/>
            <a:ext cx="15374029" cy="1228725"/>
          </a:xfrm>
          <a:prstGeom prst="rect">
            <a:avLst/>
          </a:prstGeom>
        </p:spPr>
        <p:txBody>
          <a:bodyPr lIns="0" tIns="0" rIns="0" bIns="0" rtlCol="0" anchor="t">
            <a:spAutoFit/>
          </a:bodyPr>
          <a:lstStyle/>
          <a:p>
            <a:pPr>
              <a:lnSpc>
                <a:spcPts val="9720"/>
              </a:lnSpc>
            </a:pPr>
            <a:r>
              <a:rPr lang="en-US" sz="8100" u="sng">
                <a:solidFill>
                  <a:srgbClr val="F1B502"/>
                </a:solidFill>
                <a:latin typeface="Inria Serif"/>
              </a:rPr>
              <a:t>Local CBTU Chapter Events</a:t>
            </a:r>
          </a:p>
        </p:txBody>
      </p:sp>
      <p:sp>
        <p:nvSpPr>
          <p:cNvPr id="12" name="TextBox 12"/>
          <p:cNvSpPr txBox="1"/>
          <p:nvPr/>
        </p:nvSpPr>
        <p:spPr>
          <a:xfrm>
            <a:off x="495654" y="5841628"/>
            <a:ext cx="8741708" cy="586956"/>
          </a:xfrm>
          <a:prstGeom prst="rect">
            <a:avLst/>
          </a:prstGeom>
        </p:spPr>
        <p:txBody>
          <a:bodyPr wrap="square" lIns="0" tIns="0" rIns="0" bIns="0" rtlCol="0" anchor="t">
            <a:spAutoFit/>
          </a:bodyPr>
          <a:lstStyle/>
          <a:p>
            <a:pPr algn="ctr">
              <a:lnSpc>
                <a:spcPts val="5040"/>
              </a:lnSpc>
            </a:pPr>
            <a:r>
              <a:rPr lang="en-US" sz="3600" b="1" u="sng" dirty="0">
                <a:solidFill>
                  <a:srgbClr val="F1B502"/>
                </a:solidFill>
                <a:latin typeface="Public Sans Thin"/>
              </a:rPr>
              <a:t>Dr. Martin Luther King Jr. Awards Banquet</a:t>
            </a:r>
          </a:p>
        </p:txBody>
      </p:sp>
      <p:sp>
        <p:nvSpPr>
          <p:cNvPr id="13" name="TextBox 13"/>
          <p:cNvSpPr txBox="1"/>
          <p:nvPr/>
        </p:nvSpPr>
        <p:spPr>
          <a:xfrm>
            <a:off x="737508" y="6726284"/>
            <a:ext cx="7917724" cy="1957780"/>
          </a:xfrm>
          <a:prstGeom prst="rect">
            <a:avLst/>
          </a:prstGeom>
        </p:spPr>
        <p:txBody>
          <a:bodyPr wrap="square" lIns="0" tIns="0" rIns="0" bIns="0" rtlCol="0" anchor="t">
            <a:spAutoFit/>
          </a:bodyPr>
          <a:lstStyle/>
          <a:p>
            <a:pPr algn="ctr">
              <a:lnSpc>
                <a:spcPts val="3919"/>
              </a:lnSpc>
            </a:pPr>
            <a:r>
              <a:rPr lang="en-US" sz="2800" b="1" i="0" dirty="0">
                <a:solidFill>
                  <a:srgbClr val="E4E6EB"/>
                </a:solidFill>
                <a:effectLst/>
                <a:latin typeface="Segoe UI Historic" panose="020B0502040204020203" pitchFamily="34" charset="0"/>
              </a:rPr>
              <a:t>Awards are presented to the following individuals for their contributions for Social Justice, Human and Labor Rights in the tradition of Dr. King in the St Louis Metro Area Communities.</a:t>
            </a:r>
            <a:endParaRPr lang="en-US" sz="2799" b="1" dirty="0">
              <a:solidFill>
                <a:srgbClr val="F1B502"/>
              </a:solidFill>
              <a:latin typeface="Public Sans"/>
            </a:endParaRPr>
          </a:p>
        </p:txBody>
      </p:sp>
      <p:sp>
        <p:nvSpPr>
          <p:cNvPr id="14" name="TextBox 14"/>
          <p:cNvSpPr txBox="1"/>
          <p:nvPr/>
        </p:nvSpPr>
        <p:spPr>
          <a:xfrm>
            <a:off x="9976887" y="6726284"/>
            <a:ext cx="6934750" cy="1457900"/>
          </a:xfrm>
          <a:prstGeom prst="rect">
            <a:avLst/>
          </a:prstGeom>
        </p:spPr>
        <p:txBody>
          <a:bodyPr wrap="square" lIns="0" tIns="0" rIns="0" bIns="0" rtlCol="0" anchor="t">
            <a:spAutoFit/>
          </a:bodyPr>
          <a:lstStyle/>
          <a:p>
            <a:pPr algn="ctr">
              <a:lnSpc>
                <a:spcPts val="3919"/>
              </a:lnSpc>
            </a:pPr>
            <a:r>
              <a:rPr lang="en-US" sz="2799" b="1" dirty="0">
                <a:solidFill>
                  <a:schemeClr val="bg1"/>
                </a:solidFill>
                <a:latin typeface="Public Sans"/>
              </a:rPr>
              <a:t>Union members come together on Juneteenth to clean the most neglected areas of the city.</a:t>
            </a:r>
          </a:p>
        </p:txBody>
      </p:sp>
      <p:sp>
        <p:nvSpPr>
          <p:cNvPr id="15" name="TextBox 15"/>
          <p:cNvSpPr txBox="1"/>
          <p:nvPr/>
        </p:nvSpPr>
        <p:spPr>
          <a:xfrm>
            <a:off x="9246886" y="5841628"/>
            <a:ext cx="8159149" cy="586956"/>
          </a:xfrm>
          <a:prstGeom prst="rect">
            <a:avLst/>
          </a:prstGeom>
        </p:spPr>
        <p:txBody>
          <a:bodyPr lIns="0" tIns="0" rIns="0" bIns="0" rtlCol="0" anchor="t">
            <a:spAutoFit/>
          </a:bodyPr>
          <a:lstStyle/>
          <a:p>
            <a:pPr algn="ctr">
              <a:lnSpc>
                <a:spcPts val="5040"/>
              </a:lnSpc>
            </a:pPr>
            <a:r>
              <a:rPr lang="en-US" sz="3600" b="1" u="sng" dirty="0">
                <a:solidFill>
                  <a:srgbClr val="F1B502"/>
                </a:solidFill>
                <a:latin typeface="Public Sans Thin"/>
              </a:rPr>
              <a:t>Juneteenth Community Clean Up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F9CB08"/>
            </a:solidFill>
            <a:prstDash val="solid"/>
            <a:headEnd type="none" w="sm" len="sm"/>
            <a:tailEnd type="none" w="sm" len="sm"/>
          </a:ln>
        </p:spPr>
        <p:txBody>
          <a:bodyPr/>
          <a:lstStyle/>
          <a:p>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06035" y="1028700"/>
            <a:ext cx="382562" cy="34000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1837" t="300" r="8870"/>
          <a:stretch>
            <a:fillRect/>
          </a:stretch>
        </p:blipFill>
        <p:spPr>
          <a:xfrm rot="-5400000">
            <a:off x="5964734" y="-640854"/>
            <a:ext cx="4963120" cy="1689258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2185305" y="7506016"/>
            <a:ext cx="2967358" cy="2967358"/>
          </a:xfrm>
          <a:prstGeom prst="rect">
            <a:avLst/>
          </a:prstGeom>
        </p:spPr>
      </p:pic>
      <p:sp>
        <p:nvSpPr>
          <p:cNvPr id="6" name="TextBox 6"/>
          <p:cNvSpPr txBox="1"/>
          <p:nvPr/>
        </p:nvSpPr>
        <p:spPr>
          <a:xfrm>
            <a:off x="7059463" y="2190267"/>
            <a:ext cx="9833124" cy="7453726"/>
          </a:xfrm>
          <a:prstGeom prst="rect">
            <a:avLst/>
          </a:prstGeom>
        </p:spPr>
        <p:txBody>
          <a:bodyPr lIns="0" tIns="0" rIns="0" bIns="0" rtlCol="0" anchor="t">
            <a:spAutoFit/>
          </a:bodyPr>
          <a:lstStyle/>
          <a:p>
            <a:pPr marL="649833" lvl="1" indent="-324917">
              <a:lnSpc>
                <a:spcPts val="4213"/>
              </a:lnSpc>
              <a:buFont typeface="Arial"/>
              <a:buChar char="•"/>
            </a:pPr>
            <a:r>
              <a:rPr lang="en-US" sz="3009">
                <a:solidFill>
                  <a:srgbClr val="F8F8F8"/>
                </a:solidFill>
                <a:latin typeface="Public Sans Bold"/>
              </a:rPr>
              <a:t>Founded in 1972 in Chicago, IL</a:t>
            </a:r>
          </a:p>
          <a:p>
            <a:pPr marL="649833" lvl="1" indent="-324917">
              <a:lnSpc>
                <a:spcPts val="4213"/>
              </a:lnSpc>
              <a:buFont typeface="Arial"/>
              <a:buChar char="•"/>
            </a:pPr>
            <a:r>
              <a:rPr lang="en-US" sz="3009">
                <a:solidFill>
                  <a:srgbClr val="F8F8F8"/>
                </a:solidFill>
                <a:latin typeface="Public Sans Bold"/>
              </a:rPr>
              <a:t>Challenges organized labor to be more relevant to the needs and aspirations of Black and poor workers.</a:t>
            </a:r>
          </a:p>
          <a:p>
            <a:pPr marL="649833" lvl="1" indent="-324917">
              <a:lnSpc>
                <a:spcPts val="4213"/>
              </a:lnSpc>
              <a:buFont typeface="Arial"/>
              <a:buChar char="•"/>
            </a:pPr>
            <a:r>
              <a:rPr lang="en-US" sz="3009">
                <a:solidFill>
                  <a:srgbClr val="F8F8F8"/>
                </a:solidFill>
                <a:latin typeface="Public Sans Bold"/>
              </a:rPr>
              <a:t>Potent economic and political force within the African American community</a:t>
            </a:r>
          </a:p>
          <a:p>
            <a:pPr marL="649833" lvl="1" indent="-324917">
              <a:lnSpc>
                <a:spcPts val="4213"/>
              </a:lnSpc>
              <a:buFont typeface="Arial"/>
              <a:buChar char="•"/>
            </a:pPr>
            <a:r>
              <a:rPr lang="en-US" sz="3009">
                <a:solidFill>
                  <a:srgbClr val="F8F8F8"/>
                </a:solidFill>
                <a:latin typeface="Public Sans Bold"/>
              </a:rPr>
              <a:t>Leverage resources of unions to mobilize black voters to influence elections and public policy at every level of government.</a:t>
            </a:r>
          </a:p>
          <a:p>
            <a:pPr marL="649833" lvl="1" indent="-324917">
              <a:lnSpc>
                <a:spcPts val="4213"/>
              </a:lnSpc>
              <a:buFont typeface="Arial"/>
              <a:buChar char="•"/>
            </a:pPr>
            <a:r>
              <a:rPr lang="en-US" sz="3009">
                <a:solidFill>
                  <a:srgbClr val="F8F8F8"/>
                </a:solidFill>
                <a:latin typeface="Public Sans Bold"/>
              </a:rPr>
              <a:t>Catalyst for actions against human rights violators.</a:t>
            </a:r>
          </a:p>
          <a:p>
            <a:pPr marL="649833" lvl="1" indent="-324917">
              <a:lnSpc>
                <a:spcPts val="4213"/>
              </a:lnSpc>
              <a:buFont typeface="Arial"/>
              <a:buChar char="•"/>
            </a:pPr>
            <a:r>
              <a:rPr lang="en-US" sz="3009">
                <a:solidFill>
                  <a:srgbClr val="F8F8F8"/>
                </a:solidFill>
                <a:latin typeface="Public Sans Bold"/>
              </a:rPr>
              <a:t>More than 77 different international and national unions are represented in CBTU. With 50 chapters nationwide and in Canada.</a:t>
            </a:r>
          </a:p>
        </p:txBody>
      </p:sp>
      <p:pic>
        <p:nvPicPr>
          <p:cNvPr id="7" name="Picture 7"/>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974097" y="1198701"/>
            <a:ext cx="5581444" cy="6599956"/>
          </a:xfrm>
          <a:prstGeom prst="rect">
            <a:avLst/>
          </a:prstGeom>
          <a:effectLst>
            <a:softEdge rad="50800"/>
          </a:effectLst>
        </p:spPr>
      </p:pic>
      <p:sp>
        <p:nvSpPr>
          <p:cNvPr id="8" name="TextBox 8"/>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9CB08"/>
                </a:solidFill>
                <a:latin typeface="Public Sans"/>
              </a:rPr>
              <a:t>02</a:t>
            </a:r>
          </a:p>
        </p:txBody>
      </p:sp>
      <p:sp>
        <p:nvSpPr>
          <p:cNvPr id="9" name="TextBox 9"/>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03</a:t>
            </a:r>
          </a:p>
        </p:txBody>
      </p:sp>
      <p:sp>
        <p:nvSpPr>
          <p:cNvPr id="10" name="TextBox 10"/>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01</a:t>
            </a:r>
          </a:p>
        </p:txBody>
      </p:sp>
      <p:sp>
        <p:nvSpPr>
          <p:cNvPr id="11" name="TextBox 11"/>
          <p:cNvSpPr txBox="1"/>
          <p:nvPr/>
        </p:nvSpPr>
        <p:spPr>
          <a:xfrm>
            <a:off x="8446294" y="352425"/>
            <a:ext cx="6705181" cy="1343025"/>
          </a:xfrm>
          <a:prstGeom prst="rect">
            <a:avLst/>
          </a:prstGeom>
        </p:spPr>
        <p:txBody>
          <a:bodyPr lIns="0" tIns="0" rIns="0" bIns="0" rtlCol="0" anchor="t">
            <a:spAutoFit/>
          </a:bodyPr>
          <a:lstStyle/>
          <a:p>
            <a:pPr algn="ctr">
              <a:lnSpc>
                <a:spcPts val="10559"/>
              </a:lnSpc>
            </a:pPr>
            <a:r>
              <a:rPr lang="en-US" sz="8799" u="sng">
                <a:solidFill>
                  <a:srgbClr val="F1B502"/>
                </a:solidFill>
                <a:latin typeface="Inria Serif"/>
              </a:rPr>
              <a:t>About 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F8F8F8"/>
            </a:solidFill>
            <a:prstDash val="solid"/>
            <a:headEnd type="none" w="sm" len="sm"/>
            <a:tailEnd type="none" w="sm" len="sm"/>
          </a:ln>
        </p:spPr>
        <p:txBody>
          <a:bodyPr/>
          <a:lstStyle/>
          <a:p>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06035" y="1028700"/>
            <a:ext cx="382562" cy="34000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23950" y="6947858"/>
            <a:ext cx="2310442" cy="2310442"/>
          </a:xfrm>
          <a:prstGeom prst="rect">
            <a:avLst/>
          </a:prstGeom>
        </p:spPr>
      </p:pic>
      <p:pic>
        <p:nvPicPr>
          <p:cNvPr id="5" name="Picture 5"/>
          <p:cNvPicPr>
            <a:picLocks noChangeAspect="1"/>
          </p:cNvPicPr>
          <p:nvPr/>
        </p:nvPicPr>
        <p:blipFill>
          <a:blip r:embed="rId6" cstate="email">
            <a:extLst>
              <a:ext uri="{28A0092B-C50C-407E-A947-70E740481C1C}">
                <a14:useLocalDpi xmlns:a14="http://schemas.microsoft.com/office/drawing/2010/main"/>
              </a:ext>
            </a:extLst>
          </a:blip>
          <a:srcRect l="3303" r="3303"/>
          <a:stretch>
            <a:fillRect/>
          </a:stretch>
        </p:blipFill>
        <p:spPr>
          <a:xfrm>
            <a:off x="805353" y="1877204"/>
            <a:ext cx="5762247" cy="1441500"/>
          </a:xfrm>
          <a:prstGeom prst="rect">
            <a:avLst/>
          </a:prstGeom>
        </p:spPr>
      </p:pic>
      <p:pic>
        <p:nvPicPr>
          <p:cNvPr id="6" name="Picture 6"/>
          <p:cNvPicPr>
            <a:picLocks noChangeAspect="1"/>
          </p:cNvPicPr>
          <p:nvPr/>
        </p:nvPicPr>
        <p:blipFill>
          <a:blip r:embed="rId7"/>
          <a:srcRect t="97" b="10664"/>
          <a:stretch>
            <a:fillRect/>
          </a:stretch>
        </p:blipFill>
        <p:spPr>
          <a:xfrm>
            <a:off x="805353" y="3812328"/>
            <a:ext cx="4657999" cy="2039369"/>
          </a:xfrm>
          <a:prstGeom prst="rect">
            <a:avLst/>
          </a:prstGeom>
        </p:spPr>
      </p:pic>
      <p:pic>
        <p:nvPicPr>
          <p:cNvPr id="7" name="Picture 7"/>
          <p:cNvPicPr>
            <a:picLocks noChangeAspect="1"/>
          </p:cNvPicPr>
          <p:nvPr/>
        </p:nvPicPr>
        <p:blipFill>
          <a:blip r:embed="rId8" cstate="email">
            <a:extLst>
              <a:ext uri="{28A0092B-C50C-407E-A947-70E740481C1C}">
                <a14:useLocalDpi xmlns:a14="http://schemas.microsoft.com/office/drawing/2010/main"/>
              </a:ext>
            </a:extLst>
          </a:blip>
          <a:srcRect l="16710" t="30409" r="20052" b="25891"/>
          <a:stretch>
            <a:fillRect/>
          </a:stretch>
        </p:blipFill>
        <p:spPr>
          <a:xfrm>
            <a:off x="805353" y="6300020"/>
            <a:ext cx="4818943" cy="1873180"/>
          </a:xfrm>
          <a:prstGeom prst="rect">
            <a:avLst/>
          </a:prstGeom>
        </p:spPr>
      </p:pic>
      <p:sp>
        <p:nvSpPr>
          <p:cNvPr id="8" name="TextBox 8"/>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9CB08"/>
                </a:solidFill>
                <a:latin typeface="Public Sans"/>
              </a:rPr>
              <a:t>20</a:t>
            </a:r>
          </a:p>
        </p:txBody>
      </p:sp>
      <p:sp>
        <p:nvSpPr>
          <p:cNvPr id="9" name="TextBox 9"/>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21</a:t>
            </a:r>
          </a:p>
        </p:txBody>
      </p:sp>
      <p:sp>
        <p:nvSpPr>
          <p:cNvPr id="10" name="TextBox 10"/>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19</a:t>
            </a:r>
          </a:p>
        </p:txBody>
      </p:sp>
      <p:sp>
        <p:nvSpPr>
          <p:cNvPr id="11" name="TextBox 11"/>
          <p:cNvSpPr txBox="1"/>
          <p:nvPr/>
        </p:nvSpPr>
        <p:spPr>
          <a:xfrm>
            <a:off x="1028700" y="481013"/>
            <a:ext cx="15539954" cy="1085850"/>
          </a:xfrm>
          <a:prstGeom prst="rect">
            <a:avLst/>
          </a:prstGeom>
        </p:spPr>
        <p:txBody>
          <a:bodyPr lIns="0" tIns="0" rIns="0" bIns="0" rtlCol="0" anchor="t">
            <a:spAutoFit/>
          </a:bodyPr>
          <a:lstStyle/>
          <a:p>
            <a:pPr>
              <a:lnSpc>
                <a:spcPts val="8520"/>
              </a:lnSpc>
            </a:pPr>
            <a:r>
              <a:rPr lang="en-US" sz="7100" u="sng">
                <a:solidFill>
                  <a:srgbClr val="F9CB08"/>
                </a:solidFill>
                <a:latin typeface="Inria Serif"/>
              </a:rPr>
              <a:t>Other AFL-CIO Constituency Groups</a:t>
            </a:r>
            <a:r>
              <a:rPr lang="en-US" sz="7100">
                <a:solidFill>
                  <a:srgbClr val="F9CB08"/>
                </a:solidFill>
                <a:latin typeface="Inria Serif"/>
              </a:rPr>
              <a:t> </a:t>
            </a:r>
          </a:p>
        </p:txBody>
      </p:sp>
      <p:sp>
        <p:nvSpPr>
          <p:cNvPr id="12" name="TextBox 12"/>
          <p:cNvSpPr txBox="1"/>
          <p:nvPr/>
        </p:nvSpPr>
        <p:spPr>
          <a:xfrm>
            <a:off x="7161673" y="1860719"/>
            <a:ext cx="10097627" cy="1417320"/>
          </a:xfrm>
          <a:prstGeom prst="rect">
            <a:avLst/>
          </a:prstGeom>
        </p:spPr>
        <p:txBody>
          <a:bodyPr lIns="0" tIns="0" rIns="0" bIns="0" rtlCol="0" anchor="t">
            <a:spAutoFit/>
          </a:bodyPr>
          <a:lstStyle/>
          <a:p>
            <a:pPr>
              <a:lnSpc>
                <a:spcPts val="3779"/>
              </a:lnSpc>
            </a:pPr>
            <a:r>
              <a:rPr lang="en-US" sz="2700">
                <a:solidFill>
                  <a:srgbClr val="F8F8F8"/>
                </a:solidFill>
                <a:latin typeface="Public Sans"/>
              </a:rPr>
              <a:t>APRI is an alliance between labor and the civil rights movement. Today, it fights for racial equality and economic justice.</a:t>
            </a:r>
          </a:p>
        </p:txBody>
      </p:sp>
      <p:sp>
        <p:nvSpPr>
          <p:cNvPr id="13" name="TextBox 13"/>
          <p:cNvSpPr txBox="1"/>
          <p:nvPr/>
        </p:nvSpPr>
        <p:spPr>
          <a:xfrm>
            <a:off x="5796181" y="4305598"/>
            <a:ext cx="10772473" cy="986155"/>
          </a:xfrm>
          <a:prstGeom prst="rect">
            <a:avLst/>
          </a:prstGeom>
        </p:spPr>
        <p:txBody>
          <a:bodyPr lIns="0" tIns="0" rIns="0" bIns="0" rtlCol="0" anchor="t">
            <a:spAutoFit/>
          </a:bodyPr>
          <a:lstStyle/>
          <a:p>
            <a:pPr>
              <a:lnSpc>
                <a:spcPts val="3919"/>
              </a:lnSpc>
            </a:pPr>
            <a:r>
              <a:rPr lang="en-US" sz="2799">
                <a:solidFill>
                  <a:srgbClr val="F8F8F8"/>
                </a:solidFill>
                <a:latin typeface="Public Sans"/>
              </a:rPr>
              <a:t>CLUW unifies union women to face shared concerns. The coalition focuses on action on issues important to women workers.</a:t>
            </a:r>
          </a:p>
        </p:txBody>
      </p:sp>
      <p:sp>
        <p:nvSpPr>
          <p:cNvPr id="14" name="TextBox 14"/>
          <p:cNvSpPr txBox="1"/>
          <p:nvPr/>
        </p:nvSpPr>
        <p:spPr>
          <a:xfrm>
            <a:off x="6066309" y="6301335"/>
            <a:ext cx="10232217" cy="1536065"/>
          </a:xfrm>
          <a:prstGeom prst="rect">
            <a:avLst/>
          </a:prstGeom>
        </p:spPr>
        <p:txBody>
          <a:bodyPr lIns="0" tIns="0" rIns="0" bIns="0" rtlCol="0" anchor="t">
            <a:spAutoFit/>
          </a:bodyPr>
          <a:lstStyle/>
          <a:p>
            <a:pPr algn="ctr">
              <a:lnSpc>
                <a:spcPts val="4059"/>
              </a:lnSpc>
              <a:spcBef>
                <a:spcPct val="0"/>
              </a:spcBef>
            </a:pPr>
            <a:r>
              <a:rPr lang="en-US" sz="2899">
                <a:solidFill>
                  <a:srgbClr val="F8F8F8"/>
                </a:solidFill>
                <a:latin typeface="Public Sans"/>
              </a:rPr>
              <a:t>LCLAA represents 2 million Latino workers. The council organizes working people to protect the rights and expand the influence of Latinos.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F8F8F8"/>
            </a:solidFill>
            <a:prstDash val="solid"/>
            <a:headEnd type="none" w="sm" len="sm"/>
            <a:tailEnd type="none" w="sm" len="sm"/>
          </a:ln>
        </p:spPr>
        <p:txBody>
          <a:bodyPr/>
          <a:lstStyle/>
          <a:p>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06035" y="1028700"/>
            <a:ext cx="382562" cy="34000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255119" y="7743644"/>
            <a:ext cx="2310442" cy="2310442"/>
          </a:xfrm>
          <a:prstGeom prst="rect">
            <a:avLst/>
          </a:prstGeom>
        </p:spPr>
      </p:pic>
      <p:pic>
        <p:nvPicPr>
          <p:cNvPr id="5" name="Picture 5"/>
          <p:cNvPicPr>
            <a:picLocks noChangeAspect="1"/>
          </p:cNvPicPr>
          <p:nvPr/>
        </p:nvPicPr>
        <p:blipFill>
          <a:blip r:embed="rId6"/>
          <a:srcRect b="1804"/>
          <a:stretch>
            <a:fillRect/>
          </a:stretch>
        </p:blipFill>
        <p:spPr>
          <a:xfrm>
            <a:off x="1028700" y="4699000"/>
            <a:ext cx="5175245" cy="1926629"/>
          </a:xfrm>
          <a:prstGeom prst="rect">
            <a:avLst/>
          </a:prstGeom>
        </p:spPr>
      </p:pic>
      <p:pic>
        <p:nvPicPr>
          <p:cNvPr id="6" name="Picture 6"/>
          <p:cNvPicPr>
            <a:picLocks noChangeAspect="1"/>
          </p:cNvPicPr>
          <p:nvPr/>
        </p:nvPicPr>
        <p:blipFill>
          <a:blip r:embed="rId7" cstate="email">
            <a:extLst>
              <a:ext uri="{28A0092B-C50C-407E-A947-70E740481C1C}">
                <a14:useLocalDpi xmlns:a14="http://schemas.microsoft.com/office/drawing/2010/main"/>
              </a:ext>
            </a:extLst>
          </a:blip>
          <a:srcRect t="17585" b="8370"/>
          <a:stretch>
            <a:fillRect/>
          </a:stretch>
        </p:blipFill>
        <p:spPr>
          <a:xfrm>
            <a:off x="1028700" y="7078364"/>
            <a:ext cx="4698079" cy="1820502"/>
          </a:xfrm>
          <a:prstGeom prst="rect">
            <a:avLst/>
          </a:prstGeom>
        </p:spPr>
      </p:pic>
      <p:pic>
        <p:nvPicPr>
          <p:cNvPr id="7" name="Picture 7"/>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028700" y="2194704"/>
            <a:ext cx="4172116" cy="2178772"/>
          </a:xfrm>
          <a:prstGeom prst="rect">
            <a:avLst/>
          </a:prstGeom>
        </p:spPr>
      </p:pic>
      <p:sp>
        <p:nvSpPr>
          <p:cNvPr id="8" name="TextBox 8"/>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1B502"/>
                </a:solidFill>
                <a:latin typeface="Public Sans"/>
              </a:rPr>
              <a:t>21</a:t>
            </a:r>
          </a:p>
        </p:txBody>
      </p:sp>
      <p:sp>
        <p:nvSpPr>
          <p:cNvPr id="9" name="TextBox 9"/>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1B502"/>
                </a:solidFill>
                <a:latin typeface="Public Sans"/>
              </a:rPr>
              <a:t>22</a:t>
            </a:r>
          </a:p>
        </p:txBody>
      </p:sp>
      <p:sp>
        <p:nvSpPr>
          <p:cNvPr id="10" name="TextBox 10"/>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1B502"/>
                </a:solidFill>
                <a:latin typeface="Public Sans"/>
              </a:rPr>
              <a:t>20</a:t>
            </a:r>
          </a:p>
        </p:txBody>
      </p:sp>
      <p:sp>
        <p:nvSpPr>
          <p:cNvPr id="11" name="TextBox 11"/>
          <p:cNvSpPr txBox="1"/>
          <p:nvPr/>
        </p:nvSpPr>
        <p:spPr>
          <a:xfrm>
            <a:off x="1255119" y="651013"/>
            <a:ext cx="15539954" cy="1085850"/>
          </a:xfrm>
          <a:prstGeom prst="rect">
            <a:avLst/>
          </a:prstGeom>
        </p:spPr>
        <p:txBody>
          <a:bodyPr lIns="0" tIns="0" rIns="0" bIns="0" rtlCol="0" anchor="t">
            <a:spAutoFit/>
          </a:bodyPr>
          <a:lstStyle/>
          <a:p>
            <a:pPr>
              <a:lnSpc>
                <a:spcPts val="8520"/>
              </a:lnSpc>
            </a:pPr>
            <a:r>
              <a:rPr lang="en-US" sz="7100" u="sng">
                <a:solidFill>
                  <a:srgbClr val="F9CB08"/>
                </a:solidFill>
                <a:latin typeface="Inria Serif"/>
              </a:rPr>
              <a:t>Other AFL-CIO Constituency Groups </a:t>
            </a:r>
          </a:p>
        </p:txBody>
      </p:sp>
      <p:sp>
        <p:nvSpPr>
          <p:cNvPr id="12" name="TextBox 12"/>
          <p:cNvSpPr txBox="1"/>
          <p:nvPr/>
        </p:nvSpPr>
        <p:spPr>
          <a:xfrm>
            <a:off x="6705038" y="2757675"/>
            <a:ext cx="8905271" cy="986155"/>
          </a:xfrm>
          <a:prstGeom prst="rect">
            <a:avLst/>
          </a:prstGeom>
        </p:spPr>
        <p:txBody>
          <a:bodyPr lIns="0" tIns="0" rIns="0" bIns="0" rtlCol="0" anchor="t">
            <a:spAutoFit/>
          </a:bodyPr>
          <a:lstStyle/>
          <a:p>
            <a:pPr>
              <a:lnSpc>
                <a:spcPts val="3919"/>
              </a:lnSpc>
            </a:pPr>
            <a:r>
              <a:rPr lang="en-US" sz="2799">
                <a:solidFill>
                  <a:srgbClr val="F8F8F8"/>
                </a:solidFill>
                <a:latin typeface="Public Sans"/>
              </a:rPr>
              <a:t>The council brings together workers who are veterans and speaks out on issues that affect them the most.</a:t>
            </a:r>
          </a:p>
        </p:txBody>
      </p:sp>
      <p:sp>
        <p:nvSpPr>
          <p:cNvPr id="13" name="TextBox 13"/>
          <p:cNvSpPr txBox="1"/>
          <p:nvPr/>
        </p:nvSpPr>
        <p:spPr>
          <a:xfrm>
            <a:off x="6705038" y="4888249"/>
            <a:ext cx="8810021" cy="1481455"/>
          </a:xfrm>
          <a:prstGeom prst="rect">
            <a:avLst/>
          </a:prstGeom>
        </p:spPr>
        <p:txBody>
          <a:bodyPr lIns="0" tIns="0" rIns="0" bIns="0" rtlCol="0" anchor="t">
            <a:spAutoFit/>
          </a:bodyPr>
          <a:lstStyle/>
          <a:p>
            <a:pPr>
              <a:lnSpc>
                <a:spcPts val="3919"/>
              </a:lnSpc>
            </a:pPr>
            <a:r>
              <a:rPr lang="en-US" sz="2799">
                <a:solidFill>
                  <a:srgbClr val="F8F8F8"/>
                </a:solidFill>
                <a:latin typeface="Public Sans"/>
              </a:rPr>
              <a:t>Pride@Work brings together the labor movement and the LGBTQ community in pursuit of social and economic justice.</a:t>
            </a:r>
          </a:p>
        </p:txBody>
      </p:sp>
      <p:sp>
        <p:nvSpPr>
          <p:cNvPr id="14" name="TextBox 14"/>
          <p:cNvSpPr txBox="1"/>
          <p:nvPr/>
        </p:nvSpPr>
        <p:spPr>
          <a:xfrm>
            <a:off x="6870038" y="7361735"/>
            <a:ext cx="9330522" cy="2517645"/>
          </a:xfrm>
          <a:prstGeom prst="rect">
            <a:avLst/>
          </a:prstGeom>
        </p:spPr>
        <p:txBody>
          <a:bodyPr lIns="0" tIns="0" rIns="0" bIns="0" rtlCol="0" anchor="t">
            <a:spAutoFit/>
          </a:bodyPr>
          <a:lstStyle/>
          <a:p>
            <a:pPr algn="just">
              <a:lnSpc>
                <a:spcPts val="4032"/>
              </a:lnSpc>
            </a:pPr>
            <a:r>
              <a:rPr lang="en-US" sz="2880">
                <a:solidFill>
                  <a:srgbClr val="FFFFFF"/>
                </a:solidFill>
                <a:latin typeface="Public Sans"/>
              </a:rPr>
              <a:t>APALA is the nation’s first national organization of AAPI workers. It focuses on advancing worker, immigrant and civil rights.</a:t>
            </a:r>
          </a:p>
          <a:p>
            <a:pPr algn="just">
              <a:lnSpc>
                <a:spcPts val="4032"/>
              </a:lnSpc>
            </a:pPr>
            <a:endParaRPr lang="en-US" sz="2880">
              <a:solidFill>
                <a:srgbClr val="FFFFFF"/>
              </a:solidFill>
              <a:latin typeface="Public Sans"/>
            </a:endParaRPr>
          </a:p>
          <a:p>
            <a:pPr algn="just">
              <a:lnSpc>
                <a:spcPts val="4032"/>
              </a:lnSpc>
              <a:spcBef>
                <a:spcPct val="0"/>
              </a:spcBef>
            </a:pPr>
            <a:endParaRPr lang="en-US" sz="2880">
              <a:solidFill>
                <a:srgbClr val="FFFFFF"/>
              </a:solidFill>
              <a:latin typeface="Public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3" name="Picture 22" descr="A yellow t-shirt with images and text&#10;&#10;AI-generated content may be incorrect.">
            <a:extLst>
              <a:ext uri="{FF2B5EF4-FFF2-40B4-BE49-F238E27FC236}">
                <a16:creationId xmlns:a16="http://schemas.microsoft.com/office/drawing/2014/main" id="{A01C99EA-D0CB-B0FD-F90B-68527593E4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62656" y="6703059"/>
            <a:ext cx="3429000" cy="3429000"/>
          </a:xfrm>
          <a:prstGeom prst="rect">
            <a:avLst/>
          </a:prstGeom>
          <a:effectLst>
            <a:softEdge rad="177800"/>
          </a:effectLst>
        </p:spPr>
      </p:pic>
      <p:sp>
        <p:nvSpPr>
          <p:cNvPr id="2" name="AutoShape 2"/>
          <p:cNvSpPr/>
          <p:nvPr/>
        </p:nvSpPr>
        <p:spPr>
          <a:xfrm rot="5400000">
            <a:off x="11758612" y="5133975"/>
            <a:ext cx="10287000" cy="0"/>
          </a:xfrm>
          <a:prstGeom prst="line">
            <a:avLst/>
          </a:prstGeom>
          <a:ln w="19050" cap="rnd">
            <a:solidFill>
              <a:srgbClr val="F8F8F8"/>
            </a:solidFill>
            <a:prstDash val="solid"/>
            <a:headEnd type="none" w="sm" len="sm"/>
            <a:tailEnd type="none" w="sm" len="sm"/>
          </a:ln>
        </p:spPr>
        <p:txBody>
          <a:bodyPr/>
          <a:lstStyle/>
          <a:p>
            <a:endParaRPr lang="en-US"/>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406035" y="1028700"/>
            <a:ext cx="382562" cy="340002"/>
          </a:xfrm>
          <a:prstGeom prst="rect">
            <a:avLst/>
          </a:prstGeom>
        </p:spPr>
      </p:pic>
      <p:sp>
        <p:nvSpPr>
          <p:cNvPr id="4" name="AutoShape 4"/>
          <p:cNvSpPr/>
          <p:nvPr/>
        </p:nvSpPr>
        <p:spPr>
          <a:xfrm rot="1921">
            <a:off x="-149537" y="2863371"/>
            <a:ext cx="17042126" cy="0"/>
          </a:xfrm>
          <a:prstGeom prst="line">
            <a:avLst/>
          </a:prstGeom>
          <a:ln w="19050" cap="rnd">
            <a:solidFill>
              <a:srgbClr val="F8F8F8"/>
            </a:solidFill>
            <a:prstDash val="solid"/>
            <a:headEnd type="none" w="sm" len="sm"/>
            <a:tailEnd type="none" w="sm" len="sm"/>
          </a:ln>
        </p:spPr>
        <p:txBody>
          <a:bodyPr/>
          <a:lstStyle/>
          <a:p>
            <a:endParaRPr lang="en-US"/>
          </a:p>
        </p:txBody>
      </p:sp>
      <p:sp>
        <p:nvSpPr>
          <p:cNvPr id="5" name="AutoShape 5"/>
          <p:cNvSpPr/>
          <p:nvPr/>
        </p:nvSpPr>
        <p:spPr>
          <a:xfrm rot="1921">
            <a:off x="-130493" y="6552881"/>
            <a:ext cx="17042126" cy="0"/>
          </a:xfrm>
          <a:prstGeom prst="line">
            <a:avLst/>
          </a:prstGeom>
          <a:ln w="19050" cap="rnd">
            <a:solidFill>
              <a:srgbClr val="F8F8F8"/>
            </a:solidFill>
            <a:prstDash val="solid"/>
            <a:headEnd type="none" w="sm" len="sm"/>
            <a:tailEnd type="none" w="sm" len="sm"/>
          </a:ln>
        </p:spPr>
        <p:txBody>
          <a:bodyPr/>
          <a:lstStyle/>
          <a:p>
            <a:endParaRPr lang="en-US"/>
          </a:p>
        </p:txBody>
      </p:sp>
      <p:sp>
        <p:nvSpPr>
          <p:cNvPr id="6" name="AutoShape 6"/>
          <p:cNvSpPr/>
          <p:nvPr/>
        </p:nvSpPr>
        <p:spPr>
          <a:xfrm rot="5400000">
            <a:off x="1900310" y="6617736"/>
            <a:ext cx="7480154" cy="0"/>
          </a:xfrm>
          <a:prstGeom prst="line">
            <a:avLst/>
          </a:prstGeom>
          <a:ln w="19050" cap="rnd">
            <a:solidFill>
              <a:srgbClr val="F8F8F8"/>
            </a:solidFill>
            <a:prstDash val="solid"/>
            <a:headEnd type="none" w="sm" len="sm"/>
            <a:tailEnd type="none" w="sm" len="sm"/>
          </a:ln>
        </p:spPr>
        <p:txBody>
          <a:bodyPr/>
          <a:lstStyle/>
          <a:p>
            <a:endParaRPr lang="en-US"/>
          </a:p>
        </p:txBody>
      </p:sp>
      <p:sp>
        <p:nvSpPr>
          <p:cNvPr id="7" name="AutoShape 7"/>
          <p:cNvSpPr/>
          <p:nvPr/>
        </p:nvSpPr>
        <p:spPr>
          <a:xfrm rot="5400000">
            <a:off x="7521648" y="6617736"/>
            <a:ext cx="7480154" cy="0"/>
          </a:xfrm>
          <a:prstGeom prst="line">
            <a:avLst/>
          </a:prstGeom>
          <a:ln w="19050" cap="rnd">
            <a:solidFill>
              <a:srgbClr val="F8F8F8"/>
            </a:solidFill>
            <a:prstDash val="solid"/>
            <a:headEnd type="none" w="sm" len="sm"/>
            <a:tailEnd type="none" w="sm" len="sm"/>
          </a:ln>
        </p:spPr>
        <p:txBody>
          <a:bodyPr/>
          <a:lstStyle/>
          <a:p>
            <a:endParaRPr lang="en-US"/>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3732171" y="8388309"/>
            <a:ext cx="1898691" cy="1898691"/>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9353509" y="4649427"/>
            <a:ext cx="1898691" cy="1898691"/>
          </a:xfrm>
          <a:prstGeom prst="rect">
            <a:avLst/>
          </a:prstGeom>
        </p:spPr>
      </p:pic>
      <p:pic>
        <p:nvPicPr>
          <p:cNvPr id="11" name="Picture 1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11504" y="6576693"/>
            <a:ext cx="2807855" cy="3646565"/>
          </a:xfrm>
          <a:prstGeom prst="rect">
            <a:avLst/>
          </a:prstGeom>
        </p:spPr>
      </p:pic>
      <p:pic>
        <p:nvPicPr>
          <p:cNvPr id="12" name="Picture 12"/>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7025833" y="2937751"/>
            <a:ext cx="2840922" cy="3689510"/>
          </a:xfrm>
          <a:prstGeom prst="rect">
            <a:avLst/>
          </a:prstGeom>
        </p:spPr>
      </p:pic>
      <p:sp>
        <p:nvSpPr>
          <p:cNvPr id="14" name="TextBox 14"/>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1B502"/>
                </a:solidFill>
                <a:latin typeface="Public Sans"/>
              </a:rPr>
              <a:t>22</a:t>
            </a:r>
          </a:p>
        </p:txBody>
      </p:sp>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5680995" y="9075407"/>
            <a:ext cx="1211592" cy="1211592"/>
          </a:xfrm>
          <a:prstGeom prst="rect">
            <a:avLst/>
          </a:prstGeom>
        </p:spPr>
      </p:pic>
      <p:sp>
        <p:nvSpPr>
          <p:cNvPr id="15" name="TextBox 15"/>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1B502"/>
                </a:solidFill>
                <a:latin typeface="Public Sans"/>
              </a:rPr>
              <a:t>23</a:t>
            </a:r>
          </a:p>
        </p:txBody>
      </p:sp>
      <p:sp>
        <p:nvSpPr>
          <p:cNvPr id="16" name="TextBox 16"/>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1B502"/>
                </a:solidFill>
                <a:latin typeface="Public Sans"/>
              </a:rPr>
              <a:t>21</a:t>
            </a:r>
          </a:p>
        </p:txBody>
      </p:sp>
      <p:sp>
        <p:nvSpPr>
          <p:cNvPr id="17" name="TextBox 17"/>
          <p:cNvSpPr txBox="1"/>
          <p:nvPr/>
        </p:nvSpPr>
        <p:spPr>
          <a:xfrm>
            <a:off x="616961" y="692427"/>
            <a:ext cx="15690330" cy="1343025"/>
          </a:xfrm>
          <a:prstGeom prst="rect">
            <a:avLst/>
          </a:prstGeom>
        </p:spPr>
        <p:txBody>
          <a:bodyPr lIns="0" tIns="0" rIns="0" bIns="0" rtlCol="0" anchor="t">
            <a:spAutoFit/>
          </a:bodyPr>
          <a:lstStyle/>
          <a:p>
            <a:pPr algn="ctr">
              <a:lnSpc>
                <a:spcPts val="10559"/>
              </a:lnSpc>
            </a:pPr>
            <a:r>
              <a:rPr lang="en-US" sz="8799">
                <a:solidFill>
                  <a:srgbClr val="F9CB08"/>
                </a:solidFill>
                <a:latin typeface="Inria Serif"/>
              </a:rPr>
              <a:t>Join Us &amp; Get Involved Today!</a:t>
            </a:r>
          </a:p>
        </p:txBody>
      </p:sp>
      <p:sp>
        <p:nvSpPr>
          <p:cNvPr id="18" name="TextBox 18"/>
          <p:cNvSpPr txBox="1"/>
          <p:nvPr/>
        </p:nvSpPr>
        <p:spPr>
          <a:xfrm>
            <a:off x="585296" y="4368084"/>
            <a:ext cx="4460271" cy="622935"/>
          </a:xfrm>
          <a:prstGeom prst="rect">
            <a:avLst/>
          </a:prstGeom>
        </p:spPr>
        <p:txBody>
          <a:bodyPr lIns="0" tIns="0" rIns="0" bIns="0" rtlCol="0" anchor="t">
            <a:spAutoFit/>
          </a:bodyPr>
          <a:lstStyle/>
          <a:p>
            <a:pPr algn="ctr">
              <a:lnSpc>
                <a:spcPts val="5040"/>
              </a:lnSpc>
            </a:pPr>
            <a:r>
              <a:rPr lang="en-US" sz="3600">
                <a:solidFill>
                  <a:srgbClr val="F1B502"/>
                </a:solidFill>
                <a:latin typeface="Public Sans Thin Bold"/>
              </a:rPr>
              <a:t>Become A Member!</a:t>
            </a:r>
          </a:p>
        </p:txBody>
      </p:sp>
      <p:sp>
        <p:nvSpPr>
          <p:cNvPr id="19" name="TextBox 19"/>
          <p:cNvSpPr txBox="1"/>
          <p:nvPr/>
        </p:nvSpPr>
        <p:spPr>
          <a:xfrm>
            <a:off x="11847021" y="4368084"/>
            <a:ext cx="4460271" cy="622935"/>
          </a:xfrm>
          <a:prstGeom prst="rect">
            <a:avLst/>
          </a:prstGeom>
        </p:spPr>
        <p:txBody>
          <a:bodyPr lIns="0" tIns="0" rIns="0" bIns="0" rtlCol="0" anchor="t">
            <a:spAutoFit/>
          </a:bodyPr>
          <a:lstStyle/>
          <a:p>
            <a:pPr algn="ctr">
              <a:lnSpc>
                <a:spcPts val="5040"/>
              </a:lnSpc>
            </a:pPr>
            <a:r>
              <a:rPr lang="en-US" sz="3600">
                <a:solidFill>
                  <a:srgbClr val="F1B502"/>
                </a:solidFill>
                <a:latin typeface="Public Sans Thin Bold"/>
              </a:rPr>
              <a:t>Support</a:t>
            </a:r>
          </a:p>
        </p:txBody>
      </p:sp>
      <p:sp>
        <p:nvSpPr>
          <p:cNvPr id="20" name="TextBox 20"/>
          <p:cNvSpPr txBox="1"/>
          <p:nvPr/>
        </p:nvSpPr>
        <p:spPr>
          <a:xfrm>
            <a:off x="6216158" y="8304328"/>
            <a:ext cx="4460271" cy="622935"/>
          </a:xfrm>
          <a:prstGeom prst="rect">
            <a:avLst/>
          </a:prstGeom>
        </p:spPr>
        <p:txBody>
          <a:bodyPr lIns="0" tIns="0" rIns="0" bIns="0" rtlCol="0" anchor="t">
            <a:spAutoFit/>
          </a:bodyPr>
          <a:lstStyle/>
          <a:p>
            <a:pPr algn="ctr">
              <a:lnSpc>
                <a:spcPts val="5040"/>
              </a:lnSpc>
            </a:pPr>
            <a:r>
              <a:rPr lang="en-US" sz="3600">
                <a:solidFill>
                  <a:srgbClr val="F1B502"/>
                </a:solidFill>
                <a:latin typeface="Public Sans Thin Bold"/>
              </a:rPr>
              <a:t>Volunteer</a:t>
            </a:r>
          </a:p>
        </p:txBody>
      </p:sp>
      <p:sp>
        <p:nvSpPr>
          <p:cNvPr id="21" name="TextBox 20">
            <a:extLst>
              <a:ext uri="{FF2B5EF4-FFF2-40B4-BE49-F238E27FC236}">
                <a16:creationId xmlns:a16="http://schemas.microsoft.com/office/drawing/2014/main" id="{A0975539-95BB-1BCB-A0BE-DCD24724FB09}"/>
              </a:ext>
            </a:extLst>
          </p:cNvPr>
          <p:cNvSpPr txBox="1"/>
          <p:nvPr/>
        </p:nvSpPr>
        <p:spPr>
          <a:xfrm>
            <a:off x="11598655" y="5675519"/>
            <a:ext cx="5708270" cy="461665"/>
          </a:xfrm>
          <a:prstGeom prst="rect">
            <a:avLst/>
          </a:prstGeom>
          <a:noFill/>
        </p:spPr>
        <p:txBody>
          <a:bodyPr wrap="square" rtlCol="0">
            <a:spAutoFit/>
          </a:bodyPr>
          <a:lstStyle/>
          <a:p>
            <a:r>
              <a:rPr lang="en-US" sz="2400" b="1" dirty="0">
                <a:solidFill>
                  <a:schemeClr val="bg1"/>
                </a:solidFill>
              </a:rPr>
              <a:t>https://</a:t>
            </a:r>
            <a:r>
              <a:rPr lang="en-US" sz="2400" b="1" dirty="0" err="1">
                <a:solidFill>
                  <a:schemeClr val="bg1"/>
                </a:solidFill>
              </a:rPr>
              <a:t>myunionstore.com</a:t>
            </a:r>
            <a:r>
              <a:rPr lang="en-US" sz="2400" b="1" dirty="0">
                <a:solidFill>
                  <a:schemeClr val="bg1"/>
                </a:solidFill>
              </a:rPr>
              <a:t>/pages/</a:t>
            </a:r>
            <a:r>
              <a:rPr lang="en-US" sz="2400" b="1" dirty="0" err="1">
                <a:solidFill>
                  <a:schemeClr val="bg1"/>
                </a:solidFill>
              </a:rPr>
              <a:t>cbtu</a:t>
            </a:r>
            <a:endParaRPr lang="en-US" sz="2400" b="1"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F8F8F8"/>
            </a:solidFill>
            <a:prstDash val="solid"/>
            <a:headEnd type="none" w="sm" len="sm"/>
            <a:tailEnd type="none" w="sm" len="sm"/>
          </a:ln>
        </p:spPr>
        <p:txBody>
          <a:bodyPr/>
          <a:lstStyle/>
          <a:p>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06035" y="1028700"/>
            <a:ext cx="382562" cy="340002"/>
          </a:xfrm>
          <a:prstGeom prst="rect">
            <a:avLst/>
          </a:prstGeom>
        </p:spPr>
      </p:pic>
      <p:sp>
        <p:nvSpPr>
          <p:cNvPr id="4" name="TextBox 4"/>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1B502"/>
                </a:solidFill>
                <a:latin typeface="Public Sans"/>
              </a:rPr>
              <a:t>23</a:t>
            </a:r>
          </a:p>
        </p:txBody>
      </p:sp>
      <p:sp>
        <p:nvSpPr>
          <p:cNvPr id="5" name="TextBox 5"/>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1B502"/>
                </a:solidFill>
                <a:latin typeface="Public Sans"/>
              </a:rPr>
              <a:t>24</a:t>
            </a:r>
          </a:p>
        </p:txBody>
      </p:sp>
      <p:sp>
        <p:nvSpPr>
          <p:cNvPr id="6" name="TextBox 6"/>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1B502"/>
                </a:solidFill>
                <a:latin typeface="Public Sans"/>
              </a:rPr>
              <a:t>22</a:t>
            </a:r>
          </a:p>
        </p:txBody>
      </p:sp>
      <p:sp>
        <p:nvSpPr>
          <p:cNvPr id="7" name="TextBox 7"/>
          <p:cNvSpPr txBox="1"/>
          <p:nvPr/>
        </p:nvSpPr>
        <p:spPr>
          <a:xfrm>
            <a:off x="1028700" y="6470742"/>
            <a:ext cx="5113428" cy="1343025"/>
          </a:xfrm>
          <a:prstGeom prst="rect">
            <a:avLst/>
          </a:prstGeom>
        </p:spPr>
        <p:txBody>
          <a:bodyPr lIns="0" tIns="0" rIns="0" bIns="0" rtlCol="0" anchor="t">
            <a:spAutoFit/>
          </a:bodyPr>
          <a:lstStyle/>
          <a:p>
            <a:pPr>
              <a:lnSpc>
                <a:spcPts val="10559"/>
              </a:lnSpc>
            </a:pPr>
            <a:r>
              <a:rPr lang="en-US" sz="8799">
                <a:solidFill>
                  <a:srgbClr val="F8F8F8"/>
                </a:solidFill>
                <a:latin typeface="Inria Serif"/>
              </a:rPr>
              <a:t>Gallery</a:t>
            </a:r>
          </a:p>
        </p:txBody>
      </p:sp>
      <p:sp>
        <p:nvSpPr>
          <p:cNvPr id="8" name="TextBox 8"/>
          <p:cNvSpPr txBox="1"/>
          <p:nvPr/>
        </p:nvSpPr>
        <p:spPr>
          <a:xfrm>
            <a:off x="1028700" y="8208378"/>
            <a:ext cx="5113428" cy="457626"/>
          </a:xfrm>
          <a:prstGeom prst="rect">
            <a:avLst/>
          </a:prstGeom>
        </p:spPr>
        <p:txBody>
          <a:bodyPr lIns="0" tIns="0" rIns="0" bIns="0" rtlCol="0" anchor="t">
            <a:spAutoFit/>
          </a:bodyPr>
          <a:lstStyle/>
          <a:p>
            <a:pPr>
              <a:lnSpc>
                <a:spcPts val="3919"/>
              </a:lnSpc>
            </a:pPr>
            <a:r>
              <a:rPr lang="en-US" sz="2799" dirty="0">
                <a:solidFill>
                  <a:srgbClr val="F1B502"/>
                </a:solidFill>
                <a:latin typeface="Public Sans"/>
              </a:rPr>
              <a:t>CBTU Members in Action</a:t>
            </a:r>
          </a:p>
        </p:txBody>
      </p:sp>
      <p:pic>
        <p:nvPicPr>
          <p:cNvPr id="9" name="Picture 9"/>
          <p:cNvPicPr>
            <a:picLocks noChangeAspect="1"/>
          </p:cNvPicPr>
          <p:nvPr/>
        </p:nvPicPr>
        <p:blipFill>
          <a:blip r:embed="rId4" cstate="email">
            <a:extLst>
              <a:ext uri="{28A0092B-C50C-407E-A947-70E740481C1C}">
                <a14:useLocalDpi xmlns:a14="http://schemas.microsoft.com/office/drawing/2010/main"/>
              </a:ext>
            </a:extLst>
          </a:blip>
          <a:srcRect t="7111" b="7111"/>
          <a:stretch/>
        </p:blipFill>
        <p:spPr>
          <a:xfrm>
            <a:off x="11686430" y="7242"/>
            <a:ext cx="5215673" cy="3355388"/>
          </a:xfrm>
          <a:prstGeom prst="rect">
            <a:avLst/>
          </a:prstGeom>
        </p:spPr>
      </p:pic>
      <p:pic>
        <p:nvPicPr>
          <p:cNvPr id="10" name="Picture 10"/>
          <p:cNvPicPr>
            <a:picLocks noChangeAspect="1"/>
          </p:cNvPicPr>
          <p:nvPr/>
        </p:nvPicPr>
        <p:blipFill>
          <a:blip r:embed="rId5" cstate="email">
            <a:extLst>
              <a:ext uri="{28A0092B-C50C-407E-A947-70E740481C1C}">
                <a14:useLocalDpi xmlns:a14="http://schemas.microsoft.com/office/drawing/2010/main"/>
              </a:ext>
            </a:extLst>
          </a:blip>
          <a:srcRect l="19138" r="19138"/>
          <a:stretch/>
        </p:blipFill>
        <p:spPr>
          <a:xfrm>
            <a:off x="6545691" y="-23633"/>
            <a:ext cx="5140739" cy="5136032"/>
          </a:xfrm>
          <a:prstGeom prst="rect">
            <a:avLst/>
          </a:prstGeom>
        </p:spPr>
      </p:pic>
      <p:pic>
        <p:nvPicPr>
          <p:cNvPr id="11" name="Picture 11"/>
          <p:cNvPicPr>
            <a:picLocks noChangeAspect="1"/>
          </p:cNvPicPr>
          <p:nvPr/>
        </p:nvPicPr>
        <p:blipFill>
          <a:blip r:embed="rId6" cstate="email">
            <a:extLst>
              <a:ext uri="{28A0092B-C50C-407E-A947-70E740481C1C}">
                <a14:useLocalDpi xmlns:a14="http://schemas.microsoft.com/office/drawing/2010/main"/>
              </a:ext>
            </a:extLst>
          </a:blip>
          <a:srcRect t="6072" b="6072"/>
          <a:stretch/>
        </p:blipFill>
        <p:spPr>
          <a:xfrm>
            <a:off x="11686433" y="3438656"/>
            <a:ext cx="5196617" cy="3424172"/>
          </a:xfrm>
          <a:prstGeom prst="rect">
            <a:avLst/>
          </a:prstGeom>
        </p:spPr>
      </p:pic>
      <p:pic>
        <p:nvPicPr>
          <p:cNvPr id="12" name="Picture 12"/>
          <p:cNvPicPr>
            <a:picLocks noChangeAspect="1"/>
          </p:cNvPicPr>
          <p:nvPr/>
        </p:nvPicPr>
        <p:blipFill>
          <a:blip r:embed="rId7" cstate="email">
            <a:extLst>
              <a:ext uri="{28A0092B-C50C-407E-A947-70E740481C1C}">
                <a14:useLocalDpi xmlns:a14="http://schemas.microsoft.com/office/drawing/2010/main"/>
              </a:ext>
            </a:extLst>
          </a:blip>
          <a:srcRect t="6072" b="6072"/>
          <a:stretch/>
        </p:blipFill>
        <p:spPr>
          <a:xfrm>
            <a:off x="6513177" y="3466664"/>
            <a:ext cx="5196617" cy="3424172"/>
          </a:xfrm>
          <a:prstGeom prst="rect">
            <a:avLst/>
          </a:prstGeom>
        </p:spPr>
      </p:pic>
      <p:pic>
        <p:nvPicPr>
          <p:cNvPr id="13" name="Picture 13"/>
          <p:cNvPicPr>
            <a:picLocks noChangeAspect="1"/>
          </p:cNvPicPr>
          <p:nvPr/>
        </p:nvPicPr>
        <p:blipFill>
          <a:blip r:embed="rId8"/>
          <a:srcRect l="4037" r="4037"/>
          <a:stretch>
            <a:fillRect/>
          </a:stretch>
        </p:blipFill>
        <p:spPr>
          <a:xfrm>
            <a:off x="11686433" y="6862828"/>
            <a:ext cx="5196617" cy="3424172"/>
          </a:xfrm>
          <a:prstGeom prst="rect">
            <a:avLst/>
          </a:prstGeom>
        </p:spPr>
      </p:pic>
      <p:pic>
        <p:nvPicPr>
          <p:cNvPr id="14" name="Picture 14"/>
          <p:cNvPicPr>
            <a:picLocks noChangeAspect="1"/>
          </p:cNvPicPr>
          <p:nvPr/>
        </p:nvPicPr>
        <p:blipFill>
          <a:blip r:embed="rId9" cstate="email">
            <a:extLst>
              <a:ext uri="{28A0092B-C50C-407E-A947-70E740481C1C}">
                <a14:useLocalDpi xmlns:a14="http://schemas.microsoft.com/office/drawing/2010/main"/>
              </a:ext>
            </a:extLst>
          </a:blip>
          <a:srcRect l="7317" r="7317"/>
          <a:stretch/>
        </p:blipFill>
        <p:spPr>
          <a:xfrm>
            <a:off x="6489816" y="6862828"/>
            <a:ext cx="5196617" cy="3424172"/>
          </a:xfrm>
          <a:prstGeom prst="rect">
            <a:avLst/>
          </a:prstGeom>
        </p:spPr>
      </p:pic>
      <p:sp>
        <p:nvSpPr>
          <p:cNvPr id="15" name="AutoShape 15"/>
          <p:cNvSpPr/>
          <p:nvPr/>
        </p:nvSpPr>
        <p:spPr>
          <a:xfrm rot="5400000">
            <a:off x="6552455" y="5110342"/>
            <a:ext cx="10287000" cy="0"/>
          </a:xfrm>
          <a:prstGeom prst="line">
            <a:avLst/>
          </a:prstGeom>
          <a:ln w="19050" cap="rnd">
            <a:solidFill>
              <a:srgbClr val="F8F8F8"/>
            </a:solidFill>
            <a:prstDash val="solid"/>
            <a:headEnd type="none" w="sm" len="sm"/>
            <a:tailEnd type="none" w="sm" len="sm"/>
          </a:ln>
        </p:spPr>
        <p:txBody>
          <a:bodyPr/>
          <a:lstStyle/>
          <a:p>
            <a:endParaRPr lang="en-US"/>
          </a:p>
        </p:txBody>
      </p:sp>
      <p:sp>
        <p:nvSpPr>
          <p:cNvPr id="16" name="AutoShape 16"/>
          <p:cNvSpPr/>
          <p:nvPr/>
        </p:nvSpPr>
        <p:spPr>
          <a:xfrm rot="5400000">
            <a:off x="1355841" y="5141217"/>
            <a:ext cx="10287000" cy="0"/>
          </a:xfrm>
          <a:prstGeom prst="line">
            <a:avLst/>
          </a:prstGeom>
          <a:ln w="19050" cap="rnd">
            <a:solidFill>
              <a:srgbClr val="F8F8F8"/>
            </a:solidFill>
            <a:prstDash val="solid"/>
            <a:headEnd type="none" w="sm" len="sm"/>
            <a:tailEnd type="none" w="sm" len="sm"/>
          </a:ln>
        </p:spPr>
        <p:txBody>
          <a:bodyPr/>
          <a:lstStyle/>
          <a:p>
            <a:endParaRPr lang="en-US"/>
          </a:p>
        </p:txBody>
      </p:sp>
      <p:sp>
        <p:nvSpPr>
          <p:cNvPr id="17" name="AutoShape 17"/>
          <p:cNvSpPr/>
          <p:nvPr/>
        </p:nvSpPr>
        <p:spPr>
          <a:xfrm rot="3144">
            <a:off x="6489814" y="6853303"/>
            <a:ext cx="10412284" cy="0"/>
          </a:xfrm>
          <a:prstGeom prst="line">
            <a:avLst/>
          </a:prstGeom>
          <a:ln w="19050" cap="rnd">
            <a:solidFill>
              <a:srgbClr val="F8F8F8"/>
            </a:solidFill>
            <a:prstDash val="solid"/>
            <a:headEnd type="none" w="sm" len="sm"/>
            <a:tailEnd type="none" w="sm" len="sm"/>
          </a:ln>
        </p:spPr>
        <p:txBody>
          <a:bodyPr/>
          <a:lstStyle/>
          <a:p>
            <a:endParaRPr lang="en-US"/>
          </a:p>
        </p:txBody>
      </p:sp>
      <p:sp>
        <p:nvSpPr>
          <p:cNvPr id="18" name="AutoShape 18"/>
          <p:cNvSpPr/>
          <p:nvPr/>
        </p:nvSpPr>
        <p:spPr>
          <a:xfrm rot="3144">
            <a:off x="6489822" y="3414647"/>
            <a:ext cx="10412284" cy="0"/>
          </a:xfrm>
          <a:prstGeom prst="line">
            <a:avLst/>
          </a:prstGeom>
          <a:ln w="19050" cap="rnd">
            <a:solidFill>
              <a:srgbClr val="F8F8F8"/>
            </a:solidFill>
            <a:prstDash val="solid"/>
            <a:headEnd type="none" w="sm" len="sm"/>
            <a:tailEnd type="none" w="sm" len="sm"/>
          </a:ln>
        </p:spPr>
        <p:txBody>
          <a:bodyPr/>
          <a:lstStyle/>
          <a:p>
            <a:endParaRPr lang="en-US"/>
          </a:p>
        </p:txBody>
      </p:sp>
      <p:sp>
        <p:nvSpPr>
          <p:cNvPr id="19" name="AutoShape 19"/>
          <p:cNvSpPr/>
          <p:nvPr/>
        </p:nvSpPr>
        <p:spPr>
          <a:xfrm rot="5400000">
            <a:off x="-235838" y="4798443"/>
            <a:ext cx="2738626" cy="0"/>
          </a:xfrm>
          <a:prstGeom prst="line">
            <a:avLst/>
          </a:prstGeom>
          <a:ln w="19050" cap="rnd">
            <a:solidFill>
              <a:srgbClr val="F8F8F8"/>
            </a:solidFill>
            <a:prstDash val="solid"/>
            <a:headEnd type="none" w="sm" len="sm"/>
            <a:tailEnd type="none" w="sm" len="sm"/>
          </a:ln>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1837" t="300" r="8870"/>
          <a:stretch>
            <a:fillRect/>
          </a:stretch>
        </p:blipFill>
        <p:spPr>
          <a:xfrm rot="-5400000">
            <a:off x="5983784" y="-608894"/>
            <a:ext cx="4963120" cy="16892588"/>
          </a:xfrm>
          <a:prstGeom prst="rect">
            <a:avLst/>
          </a:prstGeom>
        </p:spPr>
      </p:pic>
      <p:sp>
        <p:nvSpPr>
          <p:cNvPr id="3" name="AutoShape 3"/>
          <p:cNvSpPr/>
          <p:nvPr/>
        </p:nvSpPr>
        <p:spPr>
          <a:xfrm rot="5400000">
            <a:off x="11758612" y="5133975"/>
            <a:ext cx="10287000" cy="0"/>
          </a:xfrm>
          <a:prstGeom prst="line">
            <a:avLst/>
          </a:prstGeom>
          <a:ln w="19050" cap="rnd">
            <a:solidFill>
              <a:srgbClr val="F1B502"/>
            </a:solidFill>
            <a:prstDash val="solid"/>
            <a:headEnd type="none" w="sm" len="sm"/>
            <a:tailEnd type="none" w="sm" len="sm"/>
          </a:ln>
        </p:spPr>
        <p:txBody>
          <a:bodyPr/>
          <a:lstStyle/>
          <a:p>
            <a:endParaRPr lang="en-US"/>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406035" y="1028700"/>
            <a:ext cx="382562" cy="34000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3909477" y="7319642"/>
            <a:ext cx="2967358" cy="2967358"/>
          </a:xfrm>
          <a:prstGeom prst="rect">
            <a:avLst/>
          </a:prstGeom>
        </p:spPr>
      </p:pic>
      <p:sp>
        <p:nvSpPr>
          <p:cNvPr id="7" name="TextBox 7"/>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1B502"/>
                </a:solidFill>
                <a:latin typeface="Public Sans"/>
              </a:rPr>
              <a:t>24</a:t>
            </a:r>
          </a:p>
        </p:txBody>
      </p:sp>
      <p:sp>
        <p:nvSpPr>
          <p:cNvPr id="8" name="TextBox 8"/>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1B502"/>
                </a:solidFill>
                <a:latin typeface="Public Sans"/>
              </a:rPr>
              <a:t>25</a:t>
            </a:r>
          </a:p>
        </p:txBody>
      </p:sp>
      <p:sp>
        <p:nvSpPr>
          <p:cNvPr id="9" name="TextBox 9"/>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1B502"/>
                </a:solidFill>
                <a:latin typeface="Public Sans"/>
              </a:rPr>
              <a:t>23</a:t>
            </a:r>
          </a:p>
        </p:txBody>
      </p:sp>
      <p:sp>
        <p:nvSpPr>
          <p:cNvPr id="10" name="TextBox 10"/>
          <p:cNvSpPr txBox="1"/>
          <p:nvPr/>
        </p:nvSpPr>
        <p:spPr>
          <a:xfrm>
            <a:off x="7580195" y="760695"/>
            <a:ext cx="8706987" cy="1962150"/>
          </a:xfrm>
          <a:prstGeom prst="rect">
            <a:avLst/>
          </a:prstGeom>
        </p:spPr>
        <p:txBody>
          <a:bodyPr lIns="0" tIns="0" rIns="0" bIns="0" rtlCol="0" anchor="t">
            <a:spAutoFit/>
          </a:bodyPr>
          <a:lstStyle/>
          <a:p>
            <a:pPr>
              <a:lnSpc>
                <a:spcPts val="7783"/>
              </a:lnSpc>
            </a:pPr>
            <a:r>
              <a:rPr lang="en-US" sz="6486">
                <a:solidFill>
                  <a:srgbClr val="F1B502"/>
                </a:solidFill>
                <a:latin typeface="Inria Serif"/>
              </a:rPr>
              <a:t>Applications Available Online &amp; In-person</a:t>
            </a:r>
          </a:p>
        </p:txBody>
      </p:sp>
      <p:sp>
        <p:nvSpPr>
          <p:cNvPr id="11" name="TextBox 11"/>
          <p:cNvSpPr txBox="1"/>
          <p:nvPr/>
        </p:nvSpPr>
        <p:spPr>
          <a:xfrm>
            <a:off x="7939695" y="3424595"/>
            <a:ext cx="7987987" cy="1261110"/>
          </a:xfrm>
          <a:prstGeom prst="rect">
            <a:avLst/>
          </a:prstGeom>
        </p:spPr>
        <p:txBody>
          <a:bodyPr lIns="0" tIns="0" rIns="0" bIns="0" rtlCol="0" anchor="t">
            <a:spAutoFit/>
          </a:bodyPr>
          <a:lstStyle/>
          <a:p>
            <a:pPr>
              <a:lnSpc>
                <a:spcPts val="5040"/>
              </a:lnSpc>
            </a:pPr>
            <a:r>
              <a:rPr lang="en-US" sz="3600">
                <a:solidFill>
                  <a:srgbClr val="F1B502"/>
                </a:solidFill>
                <a:latin typeface="Public Sans Thin"/>
              </a:rPr>
              <a:t>Scan QR Code, Apply online or via paper application.  </a:t>
            </a:r>
          </a:p>
        </p:txBody>
      </p:sp>
      <p:sp>
        <p:nvSpPr>
          <p:cNvPr id="12" name="TextBox 12"/>
          <p:cNvSpPr txBox="1"/>
          <p:nvPr/>
        </p:nvSpPr>
        <p:spPr>
          <a:xfrm>
            <a:off x="7939695" y="6749450"/>
            <a:ext cx="8347487" cy="3233001"/>
          </a:xfrm>
          <a:prstGeom prst="rect">
            <a:avLst/>
          </a:prstGeom>
        </p:spPr>
        <p:txBody>
          <a:bodyPr lIns="0" tIns="0" rIns="0" bIns="0" rtlCol="0" anchor="t">
            <a:spAutoFit/>
          </a:bodyPr>
          <a:lstStyle/>
          <a:p>
            <a:pPr>
              <a:lnSpc>
                <a:spcPts val="4059"/>
              </a:lnSpc>
            </a:pPr>
            <a:r>
              <a:rPr lang="en-US" sz="2899" dirty="0">
                <a:solidFill>
                  <a:schemeClr val="bg1"/>
                </a:solidFill>
                <a:latin typeface="Public Sans Bold"/>
              </a:rPr>
              <a:t>See CBTU website for International &amp; Chapter Dues information. </a:t>
            </a:r>
            <a:endParaRPr lang="en-US" sz="2799" dirty="0">
              <a:solidFill>
                <a:schemeClr val="bg1"/>
              </a:solidFill>
              <a:latin typeface="Public Sans"/>
            </a:endParaRPr>
          </a:p>
          <a:p>
            <a:pPr>
              <a:lnSpc>
                <a:spcPts val="3919"/>
              </a:lnSpc>
            </a:pPr>
            <a:endParaRPr lang="en-US" sz="2799" dirty="0">
              <a:solidFill>
                <a:schemeClr val="bg1"/>
              </a:solidFill>
              <a:latin typeface="Public Sans"/>
            </a:endParaRPr>
          </a:p>
          <a:p>
            <a:pPr>
              <a:lnSpc>
                <a:spcPts val="4479"/>
              </a:lnSpc>
            </a:pPr>
            <a:r>
              <a:rPr lang="en-US" sz="3199" dirty="0">
                <a:solidFill>
                  <a:schemeClr val="bg1"/>
                </a:solidFill>
                <a:latin typeface="Public Sans"/>
              </a:rPr>
              <a:t>Membership Application: https://action.cbtu.org/forms</a:t>
            </a:r>
          </a:p>
          <a:p>
            <a:pPr>
              <a:lnSpc>
                <a:spcPts val="4479"/>
              </a:lnSpc>
            </a:pPr>
            <a:endParaRPr lang="en-US" sz="3199" dirty="0">
              <a:solidFill>
                <a:srgbClr val="F1B502"/>
              </a:solidFill>
              <a:latin typeface="Public Sans"/>
            </a:endParaRPr>
          </a:p>
        </p:txBody>
      </p:sp>
      <p:pic>
        <p:nvPicPr>
          <p:cNvPr id="13" name="Picture 7">
            <a:extLst>
              <a:ext uri="{FF2B5EF4-FFF2-40B4-BE49-F238E27FC236}">
                <a16:creationId xmlns:a16="http://schemas.microsoft.com/office/drawing/2014/main" id="{0A89E815-C164-67A5-83DE-1AB649FDDF30}"/>
              </a:ext>
            </a:extLst>
          </p:cNvPr>
          <p:cNvPicPr>
            <a:picLocks noChangeAspect="1"/>
          </p:cNvPicPr>
          <p:nvPr/>
        </p:nvPicPr>
        <p:blipFill>
          <a:blip r:embed="rId7"/>
          <a:srcRect/>
          <a:stretch>
            <a:fillRect/>
          </a:stretch>
        </p:blipFill>
        <p:spPr>
          <a:xfrm>
            <a:off x="1059644" y="1284909"/>
            <a:ext cx="5817191" cy="581719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F8F8F8"/>
            </a:solidFill>
            <a:prstDash val="solid"/>
            <a:headEnd type="none" w="sm" len="sm"/>
            <a:tailEnd type="none" w="sm" len="sm"/>
          </a:ln>
        </p:spPr>
        <p:txBody>
          <a:bodyPr/>
          <a:lstStyle/>
          <a:p>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06035" y="1028700"/>
            <a:ext cx="382562" cy="340002"/>
          </a:xfrm>
          <a:prstGeom prst="rect">
            <a:avLst/>
          </a:prstGeom>
        </p:spPr>
      </p:pic>
      <p:sp>
        <p:nvSpPr>
          <p:cNvPr id="4" name="TextBox 4"/>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1B502"/>
                </a:solidFill>
                <a:latin typeface="Public Sans"/>
              </a:rPr>
              <a:t>25</a:t>
            </a:r>
          </a:p>
        </p:txBody>
      </p:sp>
      <p:sp>
        <p:nvSpPr>
          <p:cNvPr id="5" name="TextBox 5"/>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1B502"/>
                </a:solidFill>
                <a:latin typeface="Public Sans"/>
              </a:rPr>
              <a:t>-</a:t>
            </a:r>
          </a:p>
        </p:txBody>
      </p:sp>
      <p:sp>
        <p:nvSpPr>
          <p:cNvPr id="6" name="TextBox 6"/>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1B502"/>
                </a:solidFill>
                <a:latin typeface="Public Sans"/>
              </a:rPr>
              <a:t>24</a:t>
            </a:r>
          </a:p>
        </p:txBody>
      </p:sp>
      <p:pic>
        <p:nvPicPr>
          <p:cNvPr id="7" name="Picture 7"/>
          <p:cNvPicPr>
            <a:picLocks noChangeAspect="1"/>
          </p:cNvPicPr>
          <p:nvPr/>
        </p:nvPicPr>
        <p:blipFill>
          <a:blip r:embed="rId4"/>
          <a:srcRect t="35150" b="17438"/>
          <a:stretch>
            <a:fillRect/>
          </a:stretch>
        </p:blipFill>
        <p:spPr>
          <a:xfrm>
            <a:off x="0" y="6166821"/>
            <a:ext cx="16892587" cy="4120179"/>
          </a:xfrm>
          <a:prstGeom prst="rect">
            <a:avLst/>
          </a:prstGeom>
        </p:spPr>
      </p:pic>
      <p:sp>
        <p:nvSpPr>
          <p:cNvPr id="8" name="TextBox 8"/>
          <p:cNvSpPr txBox="1"/>
          <p:nvPr/>
        </p:nvSpPr>
        <p:spPr>
          <a:xfrm>
            <a:off x="1470137" y="1517475"/>
            <a:ext cx="13952313" cy="1343025"/>
          </a:xfrm>
          <a:prstGeom prst="rect">
            <a:avLst/>
          </a:prstGeom>
        </p:spPr>
        <p:txBody>
          <a:bodyPr lIns="0" tIns="0" rIns="0" bIns="0" rtlCol="0" anchor="t">
            <a:spAutoFit/>
          </a:bodyPr>
          <a:lstStyle/>
          <a:p>
            <a:pPr algn="ctr">
              <a:lnSpc>
                <a:spcPts val="10559"/>
              </a:lnSpc>
            </a:pPr>
            <a:r>
              <a:rPr lang="en-US" sz="8799" dirty="0">
                <a:solidFill>
                  <a:srgbClr val="F1B502"/>
                </a:solidFill>
                <a:latin typeface="Inria Serif"/>
              </a:rPr>
              <a:t>Contact Information</a:t>
            </a:r>
          </a:p>
        </p:txBody>
      </p:sp>
      <p:sp>
        <p:nvSpPr>
          <p:cNvPr id="9" name="TextBox 9"/>
          <p:cNvSpPr txBox="1"/>
          <p:nvPr/>
        </p:nvSpPr>
        <p:spPr>
          <a:xfrm>
            <a:off x="1470137" y="3463113"/>
            <a:ext cx="13952313" cy="2472055"/>
          </a:xfrm>
          <a:prstGeom prst="rect">
            <a:avLst/>
          </a:prstGeom>
        </p:spPr>
        <p:txBody>
          <a:bodyPr lIns="0" tIns="0" rIns="0" bIns="0" rtlCol="0" anchor="t">
            <a:spAutoFit/>
          </a:bodyPr>
          <a:lstStyle/>
          <a:p>
            <a:pPr algn="ctr">
              <a:lnSpc>
                <a:spcPts val="3919"/>
              </a:lnSpc>
            </a:pPr>
            <a:r>
              <a:rPr lang="en-US" sz="2799" dirty="0">
                <a:solidFill>
                  <a:srgbClr val="F1B502"/>
                </a:solidFill>
                <a:latin typeface="Public Sans"/>
              </a:rPr>
              <a:t>CBTU _____ Chapter / INSERT NAME HERE - President</a:t>
            </a:r>
          </a:p>
          <a:p>
            <a:pPr algn="ctr">
              <a:lnSpc>
                <a:spcPts val="3919"/>
              </a:lnSpc>
            </a:pPr>
            <a:r>
              <a:rPr lang="en-US" sz="2799" dirty="0">
                <a:solidFill>
                  <a:srgbClr val="F1B502"/>
                </a:solidFill>
                <a:latin typeface="Public Sans"/>
              </a:rPr>
              <a:t>ADDRESS</a:t>
            </a:r>
          </a:p>
          <a:p>
            <a:pPr algn="ctr">
              <a:lnSpc>
                <a:spcPts val="3919"/>
              </a:lnSpc>
            </a:pPr>
            <a:r>
              <a:rPr lang="en-US" sz="2799" dirty="0">
                <a:solidFill>
                  <a:srgbClr val="F1B502"/>
                </a:solidFill>
                <a:latin typeface="Public Sans"/>
              </a:rPr>
              <a:t>Website:  / Facebook / Twitter: @</a:t>
            </a:r>
          </a:p>
          <a:p>
            <a:pPr algn="ctr">
              <a:lnSpc>
                <a:spcPts val="3919"/>
              </a:lnSpc>
            </a:pPr>
            <a:r>
              <a:rPr lang="en-US" sz="2799" dirty="0">
                <a:solidFill>
                  <a:srgbClr val="F1B502"/>
                </a:solidFill>
                <a:latin typeface="Public Sans"/>
              </a:rPr>
              <a:t>PHONE NUMBER</a:t>
            </a:r>
          </a:p>
          <a:p>
            <a:pPr algn="ctr">
              <a:lnSpc>
                <a:spcPts val="3919"/>
              </a:lnSpc>
            </a:pPr>
            <a:r>
              <a:rPr lang="en-US" sz="2799" dirty="0">
                <a:solidFill>
                  <a:srgbClr val="F1B502"/>
                </a:solidFill>
                <a:latin typeface="Public Sans"/>
              </a:rPr>
              <a:t>EMAIL</a:t>
            </a: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3925229" y="7319642"/>
            <a:ext cx="2967358" cy="296735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F8F8F8"/>
            </a:solidFill>
            <a:prstDash val="solid"/>
            <a:headEnd type="none" w="sm" len="sm"/>
            <a:tailEnd type="none" w="sm" len="sm"/>
          </a:ln>
        </p:spPr>
        <p:txBody>
          <a:bodyPr/>
          <a:lstStyle/>
          <a:p>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06035" y="1028700"/>
            <a:ext cx="382562" cy="340002"/>
          </a:xfrm>
          <a:prstGeom prst="rect">
            <a:avLst/>
          </a:prstGeom>
        </p:spPr>
      </p:pic>
      <p:sp>
        <p:nvSpPr>
          <p:cNvPr id="4" name="TextBox 4"/>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9CB08"/>
                </a:solidFill>
                <a:latin typeface="Public Sans"/>
              </a:rPr>
              <a:t>03</a:t>
            </a:r>
          </a:p>
        </p:txBody>
      </p:sp>
      <p:sp>
        <p:nvSpPr>
          <p:cNvPr id="5" name="TextBox 5"/>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04</a:t>
            </a:r>
          </a:p>
        </p:txBody>
      </p:sp>
      <p:sp>
        <p:nvSpPr>
          <p:cNvPr id="6" name="TextBox 6"/>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02</a:t>
            </a:r>
          </a:p>
        </p:txBody>
      </p:sp>
      <p:sp>
        <p:nvSpPr>
          <p:cNvPr id="7" name="TextBox 7"/>
          <p:cNvSpPr txBox="1"/>
          <p:nvPr/>
        </p:nvSpPr>
        <p:spPr>
          <a:xfrm>
            <a:off x="666134" y="2673344"/>
            <a:ext cx="10127991" cy="5164056"/>
          </a:xfrm>
          <a:prstGeom prst="rect">
            <a:avLst/>
          </a:prstGeom>
        </p:spPr>
        <p:txBody>
          <a:bodyPr lIns="0" tIns="0" rIns="0" bIns="0" rtlCol="0" anchor="t">
            <a:spAutoFit/>
          </a:bodyPr>
          <a:lstStyle/>
          <a:p>
            <a:pPr algn="just">
              <a:lnSpc>
                <a:spcPts val="5166"/>
              </a:lnSpc>
            </a:pPr>
            <a:r>
              <a:rPr lang="en-US" sz="3690">
                <a:solidFill>
                  <a:srgbClr val="F8F8F8"/>
                </a:solidFill>
                <a:latin typeface="Public Sans"/>
              </a:rPr>
              <a:t> CBTU seeks to fulfill the dream of those Black trade unionists, both living and deceased, who throughout this century have courageously and unremittingly struggled to build a national movement that would bring all our strengths and varied talents to bear to achieve economic, political, environmental and social justice for every American.</a:t>
            </a: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4269695" y="7678395"/>
            <a:ext cx="2608605" cy="2608605"/>
          </a:xfrm>
          <a:prstGeom prst="rect">
            <a:avLst/>
          </a:prstGeom>
        </p:spPr>
      </p:pic>
      <p:grpSp>
        <p:nvGrpSpPr>
          <p:cNvPr id="9" name="Group 9"/>
          <p:cNvGrpSpPr/>
          <p:nvPr/>
        </p:nvGrpSpPr>
        <p:grpSpPr>
          <a:xfrm>
            <a:off x="1470836" y="522335"/>
            <a:ext cx="7895188" cy="1352732"/>
            <a:chOff x="0" y="0"/>
            <a:chExt cx="18250533" cy="3126978"/>
          </a:xfrm>
        </p:grpSpPr>
        <p:sp>
          <p:nvSpPr>
            <p:cNvPr id="10" name="Freeform 10"/>
            <p:cNvSpPr/>
            <p:nvPr/>
          </p:nvSpPr>
          <p:spPr>
            <a:xfrm>
              <a:off x="0" y="0"/>
              <a:ext cx="18250533" cy="3126978"/>
            </a:xfrm>
            <a:custGeom>
              <a:avLst/>
              <a:gdLst/>
              <a:ahLst/>
              <a:cxnLst/>
              <a:rect l="l" t="t" r="r" b="b"/>
              <a:pathLst>
                <a:path w="18250533" h="3126978">
                  <a:moveTo>
                    <a:pt x="0" y="0"/>
                  </a:moveTo>
                  <a:lnTo>
                    <a:pt x="0" y="3126978"/>
                  </a:lnTo>
                  <a:lnTo>
                    <a:pt x="18250533" y="3126978"/>
                  </a:lnTo>
                  <a:lnTo>
                    <a:pt x="18250533" y="0"/>
                  </a:lnTo>
                  <a:lnTo>
                    <a:pt x="0" y="0"/>
                  </a:lnTo>
                  <a:close/>
                  <a:moveTo>
                    <a:pt x="18189573" y="3066018"/>
                  </a:moveTo>
                  <a:lnTo>
                    <a:pt x="59690" y="3066018"/>
                  </a:lnTo>
                  <a:lnTo>
                    <a:pt x="59690" y="59690"/>
                  </a:lnTo>
                  <a:lnTo>
                    <a:pt x="18189573" y="59690"/>
                  </a:lnTo>
                  <a:lnTo>
                    <a:pt x="18189573" y="3066018"/>
                  </a:lnTo>
                  <a:close/>
                </a:path>
              </a:pathLst>
            </a:custGeom>
            <a:solidFill>
              <a:srgbClr val="F8F8F8"/>
            </a:solidFill>
          </p:spPr>
          <p:txBody>
            <a:bodyPr/>
            <a:lstStyle/>
            <a:p>
              <a:endParaRPr lang="en-US"/>
            </a:p>
          </p:txBody>
        </p:sp>
      </p:grpSp>
      <p:sp>
        <p:nvSpPr>
          <p:cNvPr id="11" name="TextBox 11"/>
          <p:cNvSpPr txBox="1"/>
          <p:nvPr/>
        </p:nvSpPr>
        <p:spPr>
          <a:xfrm>
            <a:off x="1624016" y="712926"/>
            <a:ext cx="7588829" cy="971550"/>
          </a:xfrm>
          <a:prstGeom prst="rect">
            <a:avLst/>
          </a:prstGeom>
        </p:spPr>
        <p:txBody>
          <a:bodyPr lIns="0" tIns="0" rIns="0" bIns="0" rtlCol="0" anchor="t">
            <a:spAutoFit/>
          </a:bodyPr>
          <a:lstStyle/>
          <a:p>
            <a:pPr algn="ctr">
              <a:lnSpc>
                <a:spcPts val="7679"/>
              </a:lnSpc>
            </a:pPr>
            <a:r>
              <a:rPr lang="en-US" sz="6399">
                <a:solidFill>
                  <a:srgbClr val="F9CB08"/>
                </a:solidFill>
                <a:latin typeface="Inria Serif"/>
              </a:rPr>
              <a:t>Mission</a:t>
            </a:r>
          </a:p>
        </p:txBody>
      </p:sp>
      <p:sp>
        <p:nvSpPr>
          <p:cNvPr id="12" name="AutoShape 12"/>
          <p:cNvSpPr/>
          <p:nvPr/>
        </p:nvSpPr>
        <p:spPr>
          <a:xfrm rot="5399999">
            <a:off x="8179324" y="9100300"/>
            <a:ext cx="2354350" cy="0"/>
          </a:xfrm>
          <a:prstGeom prst="line">
            <a:avLst/>
          </a:prstGeom>
          <a:ln w="19050" cap="rnd">
            <a:solidFill>
              <a:srgbClr val="F8F8F8"/>
            </a:solidFill>
            <a:prstDash val="solid"/>
            <a:headEnd type="none" w="sm" len="sm"/>
            <a:tailEnd type="none" w="sm" len="sm"/>
          </a:ln>
        </p:spPr>
        <p:txBody>
          <a:bodyPr/>
          <a:lstStyle/>
          <a:p>
            <a:endParaRPr lang="en-US"/>
          </a:p>
        </p:txBody>
      </p:sp>
      <p:pic>
        <p:nvPicPr>
          <p:cNvPr id="13" name="Picture 13"/>
          <p:cNvPicPr>
            <a:picLocks noChangeAspect="1"/>
          </p:cNvPicPr>
          <p:nvPr/>
        </p:nvPicPr>
        <p:blipFill>
          <a:blip r:embed="rId6">
            <a:alphaModFix amt="94000"/>
          </a:blip>
          <a:srcRect l="20592" t="8459" r="16829" b="6026"/>
          <a:stretch>
            <a:fillRect/>
          </a:stretch>
        </p:blipFill>
        <p:spPr>
          <a:xfrm>
            <a:off x="11580224" y="2630322"/>
            <a:ext cx="6208373" cy="53023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F8F8F8"/>
            </a:solidFill>
            <a:prstDash val="solid"/>
            <a:headEnd type="none" w="sm" len="sm"/>
            <a:tailEnd type="none" w="sm" len="sm"/>
          </a:ln>
        </p:spPr>
        <p:txBody>
          <a:bodyPr/>
          <a:lstStyle/>
          <a:p>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06035" y="1028700"/>
            <a:ext cx="382562" cy="340002"/>
          </a:xfrm>
          <a:prstGeom prst="rect">
            <a:avLst/>
          </a:prstGeom>
        </p:spPr>
      </p:pic>
      <p:grpSp>
        <p:nvGrpSpPr>
          <p:cNvPr id="4" name="Group 4"/>
          <p:cNvGrpSpPr/>
          <p:nvPr/>
        </p:nvGrpSpPr>
        <p:grpSpPr>
          <a:xfrm>
            <a:off x="2071469" y="161743"/>
            <a:ext cx="11508116" cy="1352732"/>
            <a:chOff x="0" y="0"/>
            <a:chExt cx="26602186" cy="3126978"/>
          </a:xfrm>
        </p:grpSpPr>
        <p:sp>
          <p:nvSpPr>
            <p:cNvPr id="5" name="Freeform 5"/>
            <p:cNvSpPr/>
            <p:nvPr/>
          </p:nvSpPr>
          <p:spPr>
            <a:xfrm>
              <a:off x="0" y="0"/>
              <a:ext cx="26602187" cy="3126978"/>
            </a:xfrm>
            <a:custGeom>
              <a:avLst/>
              <a:gdLst/>
              <a:ahLst/>
              <a:cxnLst/>
              <a:rect l="l" t="t" r="r" b="b"/>
              <a:pathLst>
                <a:path w="26602187" h="3126978">
                  <a:moveTo>
                    <a:pt x="0" y="0"/>
                  </a:moveTo>
                  <a:lnTo>
                    <a:pt x="0" y="3126978"/>
                  </a:lnTo>
                  <a:lnTo>
                    <a:pt x="26602187" y="3126978"/>
                  </a:lnTo>
                  <a:lnTo>
                    <a:pt x="26602187" y="0"/>
                  </a:lnTo>
                  <a:lnTo>
                    <a:pt x="0" y="0"/>
                  </a:lnTo>
                  <a:close/>
                  <a:moveTo>
                    <a:pt x="26541226" y="3066018"/>
                  </a:moveTo>
                  <a:lnTo>
                    <a:pt x="59690" y="3066018"/>
                  </a:lnTo>
                  <a:lnTo>
                    <a:pt x="59690" y="59690"/>
                  </a:lnTo>
                  <a:lnTo>
                    <a:pt x="26541226" y="59690"/>
                  </a:lnTo>
                  <a:lnTo>
                    <a:pt x="26541226" y="3066018"/>
                  </a:lnTo>
                  <a:close/>
                </a:path>
              </a:pathLst>
            </a:custGeom>
            <a:solidFill>
              <a:srgbClr val="F8F8F8"/>
            </a:solidFill>
          </p:spPr>
          <p:txBody>
            <a:bodyPr/>
            <a:lstStyle/>
            <a:p>
              <a:endParaRPr lang="en-US"/>
            </a:p>
          </p:txBody>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4428700" y="7837400"/>
            <a:ext cx="2449600" cy="2449600"/>
          </a:xfrm>
          <a:prstGeom prst="rect">
            <a:avLst/>
          </a:prstGeom>
        </p:spPr>
      </p:pic>
      <p:pic>
        <p:nvPicPr>
          <p:cNvPr id="7" name="Picture 7"/>
          <p:cNvPicPr>
            <a:picLocks noChangeAspect="1"/>
          </p:cNvPicPr>
          <p:nvPr/>
        </p:nvPicPr>
        <p:blipFill>
          <a:blip r:embed="rId6" cstate="email">
            <a:alphaModFix amt="98000"/>
            <a:extLst>
              <a:ext uri="{28A0092B-C50C-407E-A947-70E740481C1C}">
                <a14:useLocalDpi xmlns:a14="http://schemas.microsoft.com/office/drawing/2010/main"/>
              </a:ext>
            </a:extLst>
          </a:blip>
          <a:srcRect/>
          <a:stretch>
            <a:fillRect/>
          </a:stretch>
        </p:blipFill>
        <p:spPr>
          <a:xfrm>
            <a:off x="4486167" y="1724419"/>
            <a:ext cx="6926534" cy="8435830"/>
          </a:xfrm>
          <a:prstGeom prst="rect">
            <a:avLst/>
          </a:prstGeom>
        </p:spPr>
      </p:pic>
      <p:sp>
        <p:nvSpPr>
          <p:cNvPr id="8" name="TextBox 8"/>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9CB08"/>
                </a:solidFill>
                <a:latin typeface="Public Sans"/>
              </a:rPr>
              <a:t>04</a:t>
            </a:r>
          </a:p>
        </p:txBody>
      </p:sp>
      <p:sp>
        <p:nvSpPr>
          <p:cNvPr id="9" name="TextBox 9"/>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05</a:t>
            </a:r>
          </a:p>
        </p:txBody>
      </p:sp>
      <p:sp>
        <p:nvSpPr>
          <p:cNvPr id="10" name="TextBox 10"/>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03</a:t>
            </a:r>
          </a:p>
        </p:txBody>
      </p:sp>
      <p:sp>
        <p:nvSpPr>
          <p:cNvPr id="11" name="TextBox 11"/>
          <p:cNvSpPr txBox="1"/>
          <p:nvPr/>
        </p:nvSpPr>
        <p:spPr>
          <a:xfrm>
            <a:off x="1414291" y="352334"/>
            <a:ext cx="13400000" cy="971550"/>
          </a:xfrm>
          <a:prstGeom prst="rect">
            <a:avLst/>
          </a:prstGeom>
        </p:spPr>
        <p:txBody>
          <a:bodyPr lIns="0" tIns="0" rIns="0" bIns="0" rtlCol="0" anchor="t">
            <a:spAutoFit/>
          </a:bodyPr>
          <a:lstStyle/>
          <a:p>
            <a:pPr algn="ctr">
              <a:lnSpc>
                <a:spcPts val="7679"/>
              </a:lnSpc>
            </a:pPr>
            <a:r>
              <a:rPr lang="en-US" sz="6399">
                <a:solidFill>
                  <a:srgbClr val="F1B502"/>
                </a:solidFill>
                <a:latin typeface="Inria Serif"/>
              </a:rPr>
              <a:t>CBTU's Founders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F8F8F8"/>
            </a:solidFill>
            <a:prstDash val="solid"/>
            <a:headEnd type="none" w="sm" len="sm"/>
            <a:tailEnd type="none" w="sm" len="sm"/>
          </a:ln>
        </p:spPr>
        <p:txBody>
          <a:bodyPr/>
          <a:lstStyle/>
          <a:p>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06035" y="1028700"/>
            <a:ext cx="382562" cy="340002"/>
          </a:xfrm>
          <a:prstGeom prst="rect">
            <a:avLst/>
          </a:prstGeom>
        </p:spPr>
      </p:pic>
      <p:grpSp>
        <p:nvGrpSpPr>
          <p:cNvPr id="4" name="Group 4"/>
          <p:cNvGrpSpPr/>
          <p:nvPr/>
        </p:nvGrpSpPr>
        <p:grpSpPr>
          <a:xfrm>
            <a:off x="2071469" y="161743"/>
            <a:ext cx="11508116" cy="1352732"/>
            <a:chOff x="0" y="0"/>
            <a:chExt cx="26602186" cy="3126978"/>
          </a:xfrm>
        </p:grpSpPr>
        <p:sp>
          <p:nvSpPr>
            <p:cNvPr id="5" name="Freeform 5"/>
            <p:cNvSpPr/>
            <p:nvPr/>
          </p:nvSpPr>
          <p:spPr>
            <a:xfrm>
              <a:off x="0" y="0"/>
              <a:ext cx="26602187" cy="3126978"/>
            </a:xfrm>
            <a:custGeom>
              <a:avLst/>
              <a:gdLst/>
              <a:ahLst/>
              <a:cxnLst/>
              <a:rect l="l" t="t" r="r" b="b"/>
              <a:pathLst>
                <a:path w="26602187" h="3126978">
                  <a:moveTo>
                    <a:pt x="0" y="0"/>
                  </a:moveTo>
                  <a:lnTo>
                    <a:pt x="0" y="3126978"/>
                  </a:lnTo>
                  <a:lnTo>
                    <a:pt x="26602187" y="3126978"/>
                  </a:lnTo>
                  <a:lnTo>
                    <a:pt x="26602187" y="0"/>
                  </a:lnTo>
                  <a:lnTo>
                    <a:pt x="0" y="0"/>
                  </a:lnTo>
                  <a:close/>
                  <a:moveTo>
                    <a:pt x="26541226" y="3066018"/>
                  </a:moveTo>
                  <a:lnTo>
                    <a:pt x="59690" y="3066018"/>
                  </a:lnTo>
                  <a:lnTo>
                    <a:pt x="59690" y="59690"/>
                  </a:lnTo>
                  <a:lnTo>
                    <a:pt x="26541226" y="59690"/>
                  </a:lnTo>
                  <a:lnTo>
                    <a:pt x="26541226" y="3066018"/>
                  </a:lnTo>
                  <a:close/>
                </a:path>
              </a:pathLst>
            </a:custGeom>
            <a:solidFill>
              <a:srgbClr val="F8F8F8"/>
            </a:solidFill>
          </p:spPr>
          <p:txBody>
            <a:bodyPr/>
            <a:lstStyle/>
            <a:p>
              <a:endParaRPr lang="en-US"/>
            </a:p>
          </p:txBody>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4428700" y="7837400"/>
            <a:ext cx="2449600" cy="2449600"/>
          </a:xfrm>
          <a:prstGeom prst="rect">
            <a:avLst/>
          </a:prstGeom>
        </p:spPr>
      </p:pic>
      <p:pic>
        <p:nvPicPr>
          <p:cNvPr id="7" name="Picture 7"/>
          <p:cNvPicPr>
            <a:picLocks noChangeAspect="1"/>
          </p:cNvPicPr>
          <p:nvPr/>
        </p:nvPicPr>
        <p:blipFill>
          <a:blip r:embed="rId6" cstate="email">
            <a:alphaModFix amt="84000"/>
            <a:extLst>
              <a:ext uri="{28A0092B-C50C-407E-A947-70E740481C1C}">
                <a14:useLocalDpi xmlns:a14="http://schemas.microsoft.com/office/drawing/2010/main"/>
              </a:ext>
            </a:extLst>
          </a:blip>
          <a:srcRect t="6592" b="2054"/>
          <a:stretch>
            <a:fillRect/>
          </a:stretch>
        </p:blipFill>
        <p:spPr>
          <a:xfrm>
            <a:off x="2064434" y="7837400"/>
            <a:ext cx="1909867" cy="2617079"/>
          </a:xfrm>
          <a:prstGeom prst="rect">
            <a:avLst/>
          </a:prstGeom>
        </p:spPr>
      </p:pic>
      <p:pic>
        <p:nvPicPr>
          <p:cNvPr id="8" name="Picture 8"/>
          <p:cNvPicPr>
            <a:picLocks noChangeAspect="1"/>
          </p:cNvPicPr>
          <p:nvPr/>
        </p:nvPicPr>
        <p:blipFill>
          <a:blip r:embed="rId7">
            <a:alphaModFix amt="89000"/>
          </a:blip>
          <a:srcRect/>
          <a:stretch>
            <a:fillRect/>
          </a:stretch>
        </p:blipFill>
        <p:spPr>
          <a:xfrm>
            <a:off x="10337995" y="7686986"/>
            <a:ext cx="2075227" cy="2594034"/>
          </a:xfrm>
          <a:prstGeom prst="rect">
            <a:avLst/>
          </a:prstGeom>
        </p:spPr>
      </p:pic>
      <p:pic>
        <p:nvPicPr>
          <p:cNvPr id="9" name="Picture 9"/>
          <p:cNvPicPr>
            <a:picLocks noChangeAspect="1"/>
          </p:cNvPicPr>
          <p:nvPr/>
        </p:nvPicPr>
        <p:blipFill>
          <a:blip r:embed="rId8" cstate="email">
            <a:extLst>
              <a:ext uri="{28A0092B-C50C-407E-A947-70E740481C1C}">
                <a14:useLocalDpi xmlns:a14="http://schemas.microsoft.com/office/drawing/2010/main"/>
              </a:ext>
            </a:extLst>
          </a:blip>
          <a:srcRect l="13217" r="19435"/>
          <a:stretch>
            <a:fillRect/>
          </a:stretch>
        </p:blipFill>
        <p:spPr>
          <a:xfrm>
            <a:off x="3974302" y="7837400"/>
            <a:ext cx="2224990" cy="2462234"/>
          </a:xfrm>
          <a:prstGeom prst="rect">
            <a:avLst/>
          </a:prstGeom>
        </p:spPr>
      </p:pic>
      <p:pic>
        <p:nvPicPr>
          <p:cNvPr id="10" name="Picture 10"/>
          <p:cNvPicPr>
            <a:picLocks noChangeAspect="1"/>
          </p:cNvPicPr>
          <p:nvPr/>
        </p:nvPicPr>
        <p:blipFill>
          <a:blip r:embed="rId9" cstate="email">
            <a:extLst>
              <a:ext uri="{28A0092B-C50C-407E-A947-70E740481C1C}">
                <a14:useLocalDpi xmlns:a14="http://schemas.microsoft.com/office/drawing/2010/main"/>
              </a:ext>
            </a:extLst>
          </a:blip>
          <a:srcRect l="12715" t="14096" r="15440" b="11407"/>
          <a:stretch>
            <a:fillRect/>
          </a:stretch>
        </p:blipFill>
        <p:spPr>
          <a:xfrm>
            <a:off x="6126007" y="7837400"/>
            <a:ext cx="1988284" cy="2462234"/>
          </a:xfrm>
          <a:prstGeom prst="rect">
            <a:avLst/>
          </a:prstGeom>
        </p:spPr>
      </p:pic>
      <p:pic>
        <p:nvPicPr>
          <p:cNvPr id="11" name="Picture 11"/>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8114291" y="7698371"/>
            <a:ext cx="2223704" cy="2582649"/>
          </a:xfrm>
          <a:prstGeom prst="rect">
            <a:avLst/>
          </a:prstGeom>
        </p:spPr>
      </p:pic>
      <p:pic>
        <p:nvPicPr>
          <p:cNvPr id="12" name="Picture 12"/>
          <p:cNvPicPr>
            <a:picLocks noChangeAspect="1"/>
          </p:cNvPicPr>
          <p:nvPr/>
        </p:nvPicPr>
        <p:blipFill>
          <a:blip r:embed="rId11" cstate="email">
            <a:alphaModFix amt="93000"/>
            <a:extLst>
              <a:ext uri="{28A0092B-C50C-407E-A947-70E740481C1C}">
                <a14:useLocalDpi xmlns:a14="http://schemas.microsoft.com/office/drawing/2010/main"/>
              </a:ext>
            </a:extLst>
          </a:blip>
          <a:srcRect t="2043" b="913"/>
          <a:stretch>
            <a:fillRect/>
          </a:stretch>
        </p:blipFill>
        <p:spPr>
          <a:xfrm>
            <a:off x="12413222" y="7613451"/>
            <a:ext cx="2053406" cy="2752488"/>
          </a:xfrm>
          <a:prstGeom prst="rect">
            <a:avLst/>
          </a:prstGeom>
        </p:spPr>
      </p:pic>
      <p:pic>
        <p:nvPicPr>
          <p:cNvPr id="13" name="Picture 13"/>
          <p:cNvPicPr>
            <a:picLocks noChangeAspect="1"/>
          </p:cNvPicPr>
          <p:nvPr/>
        </p:nvPicPr>
        <p:blipFill>
          <a:blip r:embed="rId12" cstate="email">
            <a:extLst>
              <a:ext uri="{28A0092B-C50C-407E-A947-70E740481C1C}">
                <a14:useLocalDpi xmlns:a14="http://schemas.microsoft.com/office/drawing/2010/main"/>
              </a:ext>
            </a:extLst>
          </a:blip>
          <a:srcRect l="3523" t="4302" r="14937"/>
          <a:stretch>
            <a:fillRect/>
          </a:stretch>
        </p:blipFill>
        <p:spPr>
          <a:xfrm>
            <a:off x="12208082" y="5143500"/>
            <a:ext cx="2258546" cy="2693900"/>
          </a:xfrm>
          <a:prstGeom prst="rect">
            <a:avLst/>
          </a:prstGeom>
        </p:spPr>
      </p:pic>
      <p:pic>
        <p:nvPicPr>
          <p:cNvPr id="14" name="Picture 14"/>
          <p:cNvPicPr>
            <a:picLocks noChangeAspect="1"/>
          </p:cNvPicPr>
          <p:nvPr/>
        </p:nvPicPr>
        <p:blipFill>
          <a:blip r:embed="rId13"/>
          <a:srcRect l="9426" r="9426"/>
          <a:stretch>
            <a:fillRect/>
          </a:stretch>
        </p:blipFill>
        <p:spPr>
          <a:xfrm>
            <a:off x="3974302" y="5492488"/>
            <a:ext cx="2833533" cy="2344912"/>
          </a:xfrm>
          <a:prstGeom prst="rect">
            <a:avLst/>
          </a:prstGeom>
        </p:spPr>
      </p:pic>
      <p:pic>
        <p:nvPicPr>
          <p:cNvPr id="15" name="Picture 15"/>
          <p:cNvPicPr>
            <a:picLocks noChangeAspect="1"/>
          </p:cNvPicPr>
          <p:nvPr/>
        </p:nvPicPr>
        <p:blipFill>
          <a:blip r:embed="rId14"/>
          <a:srcRect l="10426" t="1304" r="9430" b="5929"/>
          <a:stretch>
            <a:fillRect/>
          </a:stretch>
        </p:blipFill>
        <p:spPr>
          <a:xfrm>
            <a:off x="14428700" y="5143500"/>
            <a:ext cx="2482937" cy="3769214"/>
          </a:xfrm>
          <a:prstGeom prst="rect">
            <a:avLst/>
          </a:prstGeom>
        </p:spPr>
      </p:pic>
      <p:pic>
        <p:nvPicPr>
          <p:cNvPr id="16" name="Picture 16"/>
          <p:cNvPicPr>
            <a:picLocks noChangeAspect="1"/>
          </p:cNvPicPr>
          <p:nvPr/>
        </p:nvPicPr>
        <p:blipFill>
          <a:blip r:embed="rId15"/>
          <a:srcRect t="12865" b="14549"/>
          <a:stretch>
            <a:fillRect/>
          </a:stretch>
        </p:blipFill>
        <p:spPr>
          <a:xfrm>
            <a:off x="6807835" y="5492488"/>
            <a:ext cx="2336165" cy="2344912"/>
          </a:xfrm>
          <a:prstGeom prst="rect">
            <a:avLst/>
          </a:prstGeom>
        </p:spPr>
      </p:pic>
      <p:pic>
        <p:nvPicPr>
          <p:cNvPr id="17" name="Picture 17"/>
          <p:cNvPicPr>
            <a:picLocks noChangeAspect="1"/>
          </p:cNvPicPr>
          <p:nvPr/>
        </p:nvPicPr>
        <p:blipFill>
          <a:blip r:embed="rId16" cstate="email">
            <a:extLst>
              <a:ext uri="{28A0092B-C50C-407E-A947-70E740481C1C}">
                <a14:useLocalDpi xmlns:a14="http://schemas.microsoft.com/office/drawing/2010/main"/>
              </a:ext>
            </a:extLst>
          </a:blip>
          <a:srcRect t="19057" b="13236"/>
          <a:stretch>
            <a:fillRect/>
          </a:stretch>
        </p:blipFill>
        <p:spPr>
          <a:xfrm>
            <a:off x="9144000" y="5492488"/>
            <a:ext cx="3064082" cy="2344912"/>
          </a:xfrm>
          <a:prstGeom prst="rect">
            <a:avLst/>
          </a:prstGeom>
        </p:spPr>
      </p:pic>
      <p:pic>
        <p:nvPicPr>
          <p:cNvPr id="18" name="Picture 18"/>
          <p:cNvPicPr>
            <a:picLocks noChangeAspect="1"/>
          </p:cNvPicPr>
          <p:nvPr/>
        </p:nvPicPr>
        <p:blipFill>
          <a:blip r:embed="rId17" cstate="email">
            <a:extLst>
              <a:ext uri="{28A0092B-C50C-407E-A947-70E740481C1C}">
                <a14:useLocalDpi xmlns:a14="http://schemas.microsoft.com/office/drawing/2010/main"/>
              </a:ext>
            </a:extLst>
          </a:blip>
          <a:srcRect l="31305" t="5204" r="28723" b="18853"/>
          <a:stretch>
            <a:fillRect/>
          </a:stretch>
        </p:blipFill>
        <p:spPr>
          <a:xfrm>
            <a:off x="14466628" y="7837400"/>
            <a:ext cx="2449600" cy="2617079"/>
          </a:xfrm>
          <a:prstGeom prst="rect">
            <a:avLst/>
          </a:prstGeom>
        </p:spPr>
      </p:pic>
      <p:sp>
        <p:nvSpPr>
          <p:cNvPr id="19" name="TextBox 19"/>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9CB08"/>
                </a:solidFill>
                <a:latin typeface="Public Sans"/>
              </a:rPr>
              <a:t>05</a:t>
            </a:r>
          </a:p>
        </p:txBody>
      </p:sp>
      <p:sp>
        <p:nvSpPr>
          <p:cNvPr id="20" name="TextBox 20"/>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06</a:t>
            </a:r>
          </a:p>
        </p:txBody>
      </p:sp>
      <p:sp>
        <p:nvSpPr>
          <p:cNvPr id="21" name="TextBox 21"/>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04</a:t>
            </a:r>
          </a:p>
        </p:txBody>
      </p:sp>
      <p:sp>
        <p:nvSpPr>
          <p:cNvPr id="22" name="TextBox 22"/>
          <p:cNvSpPr txBox="1"/>
          <p:nvPr/>
        </p:nvSpPr>
        <p:spPr>
          <a:xfrm>
            <a:off x="1414291" y="352334"/>
            <a:ext cx="13400000" cy="971550"/>
          </a:xfrm>
          <a:prstGeom prst="rect">
            <a:avLst/>
          </a:prstGeom>
        </p:spPr>
        <p:txBody>
          <a:bodyPr lIns="0" tIns="0" rIns="0" bIns="0" rtlCol="0" anchor="t">
            <a:spAutoFit/>
          </a:bodyPr>
          <a:lstStyle/>
          <a:p>
            <a:pPr algn="ctr">
              <a:lnSpc>
                <a:spcPts val="7679"/>
              </a:lnSpc>
            </a:pPr>
            <a:r>
              <a:rPr lang="en-US" sz="6399">
                <a:solidFill>
                  <a:srgbClr val="F1B502"/>
                </a:solidFill>
                <a:latin typeface="Inria Serif"/>
              </a:rPr>
              <a:t>CBTU's Founding Members</a:t>
            </a:r>
          </a:p>
        </p:txBody>
      </p:sp>
      <p:sp>
        <p:nvSpPr>
          <p:cNvPr id="23" name="TextBox 23"/>
          <p:cNvSpPr txBox="1"/>
          <p:nvPr/>
        </p:nvSpPr>
        <p:spPr>
          <a:xfrm>
            <a:off x="0" y="1696706"/>
            <a:ext cx="5447485" cy="5205336"/>
          </a:xfrm>
          <a:prstGeom prst="rect">
            <a:avLst/>
          </a:prstGeom>
        </p:spPr>
        <p:txBody>
          <a:bodyPr lIns="0" tIns="0" rIns="0" bIns="0" rtlCol="0" anchor="t">
            <a:spAutoFit/>
          </a:bodyPr>
          <a:lstStyle/>
          <a:p>
            <a:pPr marL="536469" lvl="1" indent="-268234" algn="just">
              <a:lnSpc>
                <a:spcPts val="3478"/>
              </a:lnSpc>
              <a:buFont typeface="Arial"/>
              <a:buChar char="•"/>
            </a:pPr>
            <a:r>
              <a:rPr lang="en-US" sz="2484" dirty="0">
                <a:solidFill>
                  <a:srgbClr val="F8F8F8"/>
                </a:solidFill>
                <a:latin typeface="Public Sans Bold"/>
              </a:rPr>
              <a:t>WILLIAM LUCY, </a:t>
            </a:r>
            <a:r>
              <a:rPr lang="en-US" sz="2484" dirty="0">
                <a:solidFill>
                  <a:srgbClr val="F9CB08"/>
                </a:solidFill>
                <a:latin typeface="Public Sans Bold"/>
              </a:rPr>
              <a:t>AFSCME</a:t>
            </a:r>
            <a:r>
              <a:rPr lang="en-US" sz="2484" dirty="0">
                <a:solidFill>
                  <a:schemeClr val="bg1"/>
                </a:solidFill>
                <a:latin typeface="Public Sans Bold"/>
              </a:rPr>
              <a:t>*</a:t>
            </a:r>
          </a:p>
          <a:p>
            <a:pPr marL="536469" lvl="1" indent="-268234" algn="just">
              <a:lnSpc>
                <a:spcPts val="3478"/>
              </a:lnSpc>
              <a:buFont typeface="Arial"/>
              <a:buChar char="•"/>
            </a:pPr>
            <a:r>
              <a:rPr lang="en-US" sz="2484" dirty="0">
                <a:solidFill>
                  <a:srgbClr val="F8F8F8"/>
                </a:solidFill>
                <a:latin typeface="Arimo Bold"/>
              </a:rPr>
              <a:t>CHA</a:t>
            </a:r>
            <a:r>
              <a:rPr lang="en-US" sz="2484" dirty="0">
                <a:solidFill>
                  <a:srgbClr val="F8F8F8"/>
                </a:solidFill>
                <a:latin typeface="Public Sans Bold"/>
              </a:rPr>
              <a:t>RLES HAYES, </a:t>
            </a:r>
            <a:r>
              <a:rPr lang="en-US" sz="2484" dirty="0">
                <a:solidFill>
                  <a:srgbClr val="F9CB08"/>
                </a:solidFill>
                <a:latin typeface="Public Sans Bold"/>
              </a:rPr>
              <a:t>UFCW</a:t>
            </a:r>
            <a:r>
              <a:rPr lang="en-US" sz="2484" dirty="0">
                <a:solidFill>
                  <a:srgbClr val="F8F8F8"/>
                </a:solidFill>
                <a:latin typeface="Public Sans Bold"/>
              </a:rPr>
              <a:t>*</a:t>
            </a:r>
          </a:p>
          <a:p>
            <a:pPr marL="536469" lvl="1" indent="-268234" algn="just">
              <a:lnSpc>
                <a:spcPts val="3478"/>
              </a:lnSpc>
              <a:buFont typeface="Arial"/>
              <a:buChar char="•"/>
            </a:pPr>
            <a:r>
              <a:rPr lang="en-US" sz="2484" dirty="0">
                <a:solidFill>
                  <a:srgbClr val="F8F8F8"/>
                </a:solidFill>
                <a:latin typeface="Public Sans Bold"/>
              </a:rPr>
              <a:t>NELSON "JACK" EDWARDS, </a:t>
            </a:r>
            <a:r>
              <a:rPr lang="en-US" sz="2484" dirty="0">
                <a:solidFill>
                  <a:srgbClr val="F9CB08"/>
                </a:solidFill>
                <a:latin typeface="Public Sans Bold"/>
              </a:rPr>
              <a:t>UAW</a:t>
            </a:r>
            <a:r>
              <a:rPr lang="en-US" sz="2484" dirty="0">
                <a:solidFill>
                  <a:srgbClr val="F8F8F8"/>
                </a:solidFill>
                <a:latin typeface="Public Sans Bold"/>
              </a:rPr>
              <a:t>*</a:t>
            </a:r>
          </a:p>
          <a:p>
            <a:pPr marL="536469" lvl="1" indent="-268234" algn="just">
              <a:lnSpc>
                <a:spcPts val="3478"/>
              </a:lnSpc>
              <a:buFont typeface="Arial"/>
              <a:buChar char="•"/>
            </a:pPr>
            <a:r>
              <a:rPr lang="en-US" sz="2484" dirty="0">
                <a:solidFill>
                  <a:srgbClr val="F8F8F8"/>
                </a:solidFill>
                <a:latin typeface="Public Sans Bold"/>
              </a:rPr>
              <a:t>CLEVELAND ROBINSON, </a:t>
            </a:r>
            <a:r>
              <a:rPr lang="en-US" sz="2484" dirty="0">
                <a:solidFill>
                  <a:srgbClr val="F9CB08"/>
                </a:solidFill>
                <a:latin typeface="Public Sans Bold"/>
              </a:rPr>
              <a:t>UAW</a:t>
            </a:r>
            <a:r>
              <a:rPr lang="en-US" sz="2484" dirty="0">
                <a:solidFill>
                  <a:srgbClr val="F8F8F8"/>
                </a:solidFill>
                <a:latin typeface="Public Sans Bold"/>
              </a:rPr>
              <a:t>*</a:t>
            </a:r>
          </a:p>
          <a:p>
            <a:pPr marL="536469" lvl="1" indent="-268234" algn="just">
              <a:lnSpc>
                <a:spcPts val="3478"/>
              </a:lnSpc>
              <a:buFont typeface="Arial"/>
              <a:buChar char="•"/>
            </a:pPr>
            <a:r>
              <a:rPr lang="en-US" sz="2484" dirty="0">
                <a:solidFill>
                  <a:srgbClr val="F8F8F8"/>
                </a:solidFill>
                <a:latin typeface="Public Sans Bold"/>
              </a:rPr>
              <a:t>WILLIAM SIMONS, </a:t>
            </a:r>
            <a:r>
              <a:rPr lang="en-US" sz="2484" dirty="0">
                <a:solidFill>
                  <a:srgbClr val="F9CB08"/>
                </a:solidFill>
                <a:latin typeface="Public Sans Bold"/>
              </a:rPr>
              <a:t>AFT</a:t>
            </a:r>
            <a:r>
              <a:rPr lang="en-US" sz="2484" dirty="0">
                <a:solidFill>
                  <a:srgbClr val="F8F8F8"/>
                </a:solidFill>
                <a:latin typeface="Public Sans Bold"/>
              </a:rPr>
              <a:t>*</a:t>
            </a:r>
          </a:p>
          <a:p>
            <a:pPr marL="536469" lvl="1" indent="-268234">
              <a:lnSpc>
                <a:spcPts val="3478"/>
              </a:lnSpc>
              <a:buFont typeface="Arial"/>
              <a:buChar char="•"/>
            </a:pPr>
            <a:r>
              <a:rPr lang="en-US" sz="2484" dirty="0">
                <a:solidFill>
                  <a:srgbClr val="F8F8F8"/>
                </a:solidFill>
                <a:latin typeface="Public Sans Bold"/>
              </a:rPr>
              <a:t>ALZADA CLARK, </a:t>
            </a:r>
            <a:r>
              <a:rPr lang="en-US" sz="2484" dirty="0">
                <a:solidFill>
                  <a:srgbClr val="F9CB08"/>
                </a:solidFill>
                <a:latin typeface="Public Sans Bold"/>
              </a:rPr>
              <a:t>UFW</a:t>
            </a:r>
            <a:r>
              <a:rPr lang="en-US" sz="2484" dirty="0">
                <a:solidFill>
                  <a:srgbClr val="F8F8F8"/>
                </a:solidFill>
                <a:latin typeface="Public Sans Bold"/>
              </a:rPr>
              <a:t>*</a:t>
            </a:r>
          </a:p>
          <a:p>
            <a:pPr marL="536469" lvl="1" indent="-268234" algn="just">
              <a:lnSpc>
                <a:spcPts val="3478"/>
              </a:lnSpc>
              <a:buFont typeface="Arial"/>
              <a:buChar char="•"/>
            </a:pPr>
            <a:r>
              <a:rPr lang="en-US" sz="2484" dirty="0">
                <a:solidFill>
                  <a:srgbClr val="F8F8F8"/>
                </a:solidFill>
                <a:latin typeface="Public Sans Bold"/>
              </a:rPr>
              <a:t>ISOM CLEMONS,</a:t>
            </a:r>
            <a:r>
              <a:rPr lang="en-US" sz="2484" dirty="0">
                <a:solidFill>
                  <a:srgbClr val="F9CB08"/>
                </a:solidFill>
                <a:latin typeface="Public Sans Bold"/>
              </a:rPr>
              <a:t> I</a:t>
            </a:r>
            <a:r>
              <a:rPr lang="en-US" sz="2484" dirty="0">
                <a:solidFill>
                  <a:srgbClr val="F9CB08"/>
                </a:solidFill>
                <a:latin typeface="Arimo Bold"/>
              </a:rPr>
              <a:t>LA</a:t>
            </a:r>
            <a:r>
              <a:rPr lang="en-US" sz="2484" dirty="0">
                <a:solidFill>
                  <a:srgbClr val="F8F8F8"/>
                </a:solidFill>
                <a:latin typeface="Arimo Bold"/>
              </a:rPr>
              <a:t>*</a:t>
            </a:r>
          </a:p>
          <a:p>
            <a:pPr marL="536469" lvl="1" indent="-268234" algn="just">
              <a:lnSpc>
                <a:spcPts val="3478"/>
              </a:lnSpc>
              <a:buFont typeface="Arial"/>
              <a:buChar char="•"/>
            </a:pPr>
            <a:r>
              <a:rPr lang="en-US" sz="2484" dirty="0">
                <a:solidFill>
                  <a:srgbClr val="F8F8F8"/>
                </a:solidFill>
                <a:latin typeface="Arimo Bold"/>
              </a:rPr>
              <a:t>LEVI DANIEL, </a:t>
            </a:r>
            <a:r>
              <a:rPr lang="en-US" sz="2484" dirty="0">
                <a:solidFill>
                  <a:srgbClr val="F9CB08"/>
                </a:solidFill>
                <a:latin typeface="Arimo Bold"/>
              </a:rPr>
              <a:t>UMWA</a:t>
            </a:r>
            <a:r>
              <a:rPr lang="en-US" sz="2484" dirty="0">
                <a:solidFill>
                  <a:srgbClr val="F8F8F8"/>
                </a:solidFill>
                <a:latin typeface="Arimo Bold"/>
              </a:rPr>
              <a:t>*</a:t>
            </a:r>
          </a:p>
          <a:p>
            <a:pPr marL="536469" lvl="1" indent="-268234" algn="just">
              <a:lnSpc>
                <a:spcPts val="3478"/>
              </a:lnSpc>
              <a:buFont typeface="Arial"/>
              <a:buChar char="•"/>
            </a:pPr>
            <a:r>
              <a:rPr lang="en-US" sz="2484" dirty="0">
                <a:solidFill>
                  <a:srgbClr val="F8F8F8"/>
                </a:solidFill>
                <a:latin typeface="Arimo Bold"/>
              </a:rPr>
              <a:t>OLA KENNEDY, </a:t>
            </a:r>
            <a:r>
              <a:rPr lang="en-US" sz="2484" dirty="0">
                <a:solidFill>
                  <a:srgbClr val="F9CB08"/>
                </a:solidFill>
                <a:latin typeface="Arimo Bold"/>
              </a:rPr>
              <a:t>USW</a:t>
            </a:r>
            <a:r>
              <a:rPr lang="en-US" sz="2484" dirty="0">
                <a:solidFill>
                  <a:srgbClr val="F8F8F8"/>
                </a:solidFill>
                <a:latin typeface="Arimo Bold"/>
              </a:rPr>
              <a:t>*</a:t>
            </a:r>
          </a:p>
          <a:p>
            <a:pPr algn="just">
              <a:lnSpc>
                <a:spcPts val="3622"/>
              </a:lnSpc>
            </a:pPr>
            <a:endParaRPr lang="en-US" sz="2484" dirty="0">
              <a:solidFill>
                <a:srgbClr val="F8F8F8"/>
              </a:solidFill>
              <a:latin typeface="Arimo Bold"/>
            </a:endParaRPr>
          </a:p>
          <a:p>
            <a:pPr algn="ctr">
              <a:lnSpc>
                <a:spcPts val="1915"/>
              </a:lnSpc>
            </a:pPr>
            <a:endParaRPr lang="en-US" sz="2484" dirty="0">
              <a:solidFill>
                <a:srgbClr val="F8F8F8"/>
              </a:solidFill>
              <a:latin typeface="Arimo Bold"/>
            </a:endParaRPr>
          </a:p>
        </p:txBody>
      </p:sp>
      <p:sp>
        <p:nvSpPr>
          <p:cNvPr id="24" name="TextBox 24"/>
          <p:cNvSpPr txBox="1"/>
          <p:nvPr/>
        </p:nvSpPr>
        <p:spPr>
          <a:xfrm>
            <a:off x="5494280" y="1682298"/>
            <a:ext cx="6193631" cy="4287136"/>
          </a:xfrm>
          <a:prstGeom prst="rect">
            <a:avLst/>
          </a:prstGeom>
        </p:spPr>
        <p:txBody>
          <a:bodyPr lIns="0" tIns="0" rIns="0" bIns="0" rtlCol="0" anchor="t">
            <a:spAutoFit/>
          </a:bodyPr>
          <a:lstStyle/>
          <a:p>
            <a:pPr marL="569319" lvl="1" indent="-284659" algn="just">
              <a:lnSpc>
                <a:spcPts val="3691"/>
              </a:lnSpc>
              <a:buFont typeface="Arial"/>
              <a:buChar char="•"/>
            </a:pPr>
            <a:r>
              <a:rPr lang="en-US" sz="2636" dirty="0">
                <a:solidFill>
                  <a:srgbClr val="F8F8F8"/>
                </a:solidFill>
                <a:latin typeface="Public Sans Bold"/>
              </a:rPr>
              <a:t>GIDEON PARHAM, </a:t>
            </a:r>
            <a:r>
              <a:rPr lang="en-US" sz="2636" dirty="0">
                <a:solidFill>
                  <a:srgbClr val="F9CB08"/>
                </a:solidFill>
                <a:latin typeface="Public Sans Bold"/>
              </a:rPr>
              <a:t>TEAMSTERS</a:t>
            </a:r>
            <a:r>
              <a:rPr lang="en-US" sz="2636" dirty="0">
                <a:solidFill>
                  <a:srgbClr val="F8F8F8"/>
                </a:solidFill>
                <a:latin typeface="Public Sans Bold"/>
              </a:rPr>
              <a:t> *</a:t>
            </a:r>
          </a:p>
          <a:p>
            <a:pPr marL="569319" lvl="1" indent="-284659" algn="just">
              <a:lnSpc>
                <a:spcPts val="3691"/>
              </a:lnSpc>
              <a:buFont typeface="Arial"/>
              <a:buChar char="•"/>
            </a:pPr>
            <a:r>
              <a:rPr lang="en-US" sz="2636" dirty="0">
                <a:solidFill>
                  <a:srgbClr val="F8F8F8"/>
                </a:solidFill>
                <a:latin typeface="Public Sans Bold"/>
              </a:rPr>
              <a:t>LILLIAN ROBERTS, </a:t>
            </a:r>
            <a:r>
              <a:rPr lang="en-US" sz="2636" dirty="0">
                <a:solidFill>
                  <a:srgbClr val="F9CB08"/>
                </a:solidFill>
                <a:latin typeface="Public Sans Bold"/>
              </a:rPr>
              <a:t>AFSCME</a:t>
            </a:r>
          </a:p>
          <a:p>
            <a:pPr marL="569319" lvl="1" indent="-284659" algn="just">
              <a:lnSpc>
                <a:spcPts val="3691"/>
              </a:lnSpc>
              <a:buFont typeface="Arial"/>
              <a:buChar char="•"/>
            </a:pPr>
            <a:r>
              <a:rPr lang="en-US" sz="2636" dirty="0">
                <a:solidFill>
                  <a:srgbClr val="F8F8F8"/>
                </a:solidFill>
                <a:latin typeface="Public Sans Bold"/>
              </a:rPr>
              <a:t>DENNIS SERRETTE,</a:t>
            </a:r>
            <a:r>
              <a:rPr lang="en-US" sz="2636" dirty="0">
                <a:solidFill>
                  <a:srgbClr val="F9CB08"/>
                </a:solidFill>
                <a:latin typeface="Public Sans Bold"/>
              </a:rPr>
              <a:t> CWA</a:t>
            </a:r>
            <a:r>
              <a:rPr lang="en-US" sz="2636" dirty="0">
                <a:solidFill>
                  <a:srgbClr val="F8F8F8"/>
                </a:solidFill>
                <a:latin typeface="Public Sans Bold"/>
              </a:rPr>
              <a:t>*</a:t>
            </a:r>
            <a:endParaRPr lang="en-US" sz="2636" dirty="0">
              <a:solidFill>
                <a:srgbClr val="F9CB08"/>
              </a:solidFill>
              <a:latin typeface="Public Sans Bold"/>
            </a:endParaRPr>
          </a:p>
          <a:p>
            <a:pPr marL="569319" lvl="1" indent="-284659" algn="just">
              <a:lnSpc>
                <a:spcPts val="3691"/>
              </a:lnSpc>
              <a:buFont typeface="Arial"/>
              <a:buChar char="•"/>
            </a:pPr>
            <a:r>
              <a:rPr lang="en-US" sz="2636" dirty="0">
                <a:solidFill>
                  <a:srgbClr val="F8F8F8"/>
                </a:solidFill>
                <a:latin typeface="Public Sans Bold"/>
              </a:rPr>
              <a:t>HORACE SHEFFIELD,</a:t>
            </a:r>
            <a:r>
              <a:rPr lang="en-US" sz="2636" dirty="0">
                <a:solidFill>
                  <a:srgbClr val="F9CB08"/>
                </a:solidFill>
                <a:latin typeface="Public Sans Bold"/>
              </a:rPr>
              <a:t> UAW</a:t>
            </a:r>
            <a:r>
              <a:rPr lang="en-US" sz="2636" dirty="0">
                <a:solidFill>
                  <a:srgbClr val="F8F8F8"/>
                </a:solidFill>
                <a:latin typeface="Public Sans Bold"/>
              </a:rPr>
              <a:t>*</a:t>
            </a:r>
          </a:p>
          <a:p>
            <a:pPr marL="569319" lvl="1" indent="-284659" algn="just">
              <a:lnSpc>
                <a:spcPts val="3691"/>
              </a:lnSpc>
              <a:buFont typeface="Arial"/>
              <a:buChar char="•"/>
            </a:pPr>
            <a:r>
              <a:rPr lang="en-US" sz="2636" dirty="0">
                <a:solidFill>
                  <a:srgbClr val="F8F8F8"/>
                </a:solidFill>
                <a:latin typeface="Public Sans Bold"/>
              </a:rPr>
              <a:t>ED TODD,</a:t>
            </a:r>
            <a:r>
              <a:rPr lang="en-US" sz="2636" dirty="0">
                <a:solidFill>
                  <a:srgbClr val="F9CB08"/>
                </a:solidFill>
                <a:latin typeface="Public Sans Bold"/>
              </a:rPr>
              <a:t> TEXTILE WORKERS</a:t>
            </a:r>
            <a:r>
              <a:rPr lang="en-US" sz="2636" dirty="0">
                <a:solidFill>
                  <a:srgbClr val="F8F8F8"/>
                </a:solidFill>
                <a:latin typeface="Public Sans Bold"/>
              </a:rPr>
              <a:t>*</a:t>
            </a:r>
          </a:p>
          <a:p>
            <a:pPr marL="569319" lvl="1" indent="-284659" algn="just">
              <a:lnSpc>
                <a:spcPts val="3691"/>
              </a:lnSpc>
              <a:buFont typeface="Arial"/>
              <a:buChar char="•"/>
            </a:pPr>
            <a:r>
              <a:rPr lang="en-US" sz="2636" dirty="0">
                <a:solidFill>
                  <a:srgbClr val="F8F8F8"/>
                </a:solidFill>
                <a:latin typeface="Public Sans Bold"/>
              </a:rPr>
              <a:t>AGNES WILLIS, </a:t>
            </a:r>
            <a:r>
              <a:rPr lang="en-US" sz="2636" dirty="0">
                <a:solidFill>
                  <a:srgbClr val="F9CB08"/>
                </a:solidFill>
                <a:latin typeface="Public Sans Bold"/>
              </a:rPr>
              <a:t>IUEW</a:t>
            </a:r>
            <a:r>
              <a:rPr lang="en-US" sz="2636" dirty="0">
                <a:solidFill>
                  <a:srgbClr val="F8F8F8"/>
                </a:solidFill>
                <a:latin typeface="Public Sans Bold"/>
              </a:rPr>
              <a:t>*</a:t>
            </a:r>
          </a:p>
          <a:p>
            <a:pPr marL="569319" lvl="1" indent="-284659" algn="just">
              <a:lnSpc>
                <a:spcPts val="3691"/>
              </a:lnSpc>
              <a:buFont typeface="Arial"/>
              <a:buChar char="•"/>
            </a:pPr>
            <a:r>
              <a:rPr lang="en-US" sz="2636" dirty="0">
                <a:solidFill>
                  <a:srgbClr val="F8F8F8"/>
                </a:solidFill>
                <a:latin typeface="Public Sans Bold"/>
              </a:rPr>
              <a:t>ROBERT WILSON, </a:t>
            </a:r>
            <a:r>
              <a:rPr lang="en-US" sz="2636" dirty="0">
                <a:solidFill>
                  <a:srgbClr val="F9CB08"/>
                </a:solidFill>
                <a:latin typeface="Public Sans Bold"/>
              </a:rPr>
              <a:t>UFCW</a:t>
            </a:r>
            <a:r>
              <a:rPr lang="en-US" sz="2636" dirty="0">
                <a:solidFill>
                  <a:srgbClr val="F8F8F8"/>
                </a:solidFill>
                <a:latin typeface="Public Sans Bold"/>
              </a:rPr>
              <a:t>*</a:t>
            </a:r>
          </a:p>
          <a:p>
            <a:pPr marL="569319" lvl="1" indent="-284659" algn="just">
              <a:lnSpc>
                <a:spcPts val="3691"/>
              </a:lnSpc>
              <a:buFont typeface="Arial"/>
              <a:buChar char="•"/>
            </a:pPr>
            <a:r>
              <a:rPr lang="en-US" sz="2636" dirty="0">
                <a:solidFill>
                  <a:srgbClr val="F8F8F8"/>
                </a:solidFill>
                <a:latin typeface="Public Sans Bold"/>
              </a:rPr>
              <a:t>CONSTANCE WOODRUFF,</a:t>
            </a:r>
            <a:r>
              <a:rPr lang="en-US" sz="2636" dirty="0">
                <a:solidFill>
                  <a:srgbClr val="F9CB08"/>
                </a:solidFill>
                <a:latin typeface="Public Sans Bold"/>
              </a:rPr>
              <a:t> ILGWU</a:t>
            </a:r>
            <a:r>
              <a:rPr lang="en-US" sz="2636" dirty="0">
                <a:solidFill>
                  <a:srgbClr val="F8F8F8"/>
                </a:solidFill>
                <a:latin typeface="Public Sans Bold"/>
              </a:rPr>
              <a:t>*</a:t>
            </a:r>
          </a:p>
          <a:p>
            <a:pPr algn="just">
              <a:lnSpc>
                <a:spcPts val="4251"/>
              </a:lnSpc>
              <a:spcBef>
                <a:spcPct val="0"/>
              </a:spcBef>
            </a:pPr>
            <a:endParaRPr lang="en-US" sz="2636" dirty="0">
              <a:solidFill>
                <a:srgbClr val="F8F8F8"/>
              </a:solidFill>
              <a:latin typeface="Public Sans Bold"/>
            </a:endParaRPr>
          </a:p>
        </p:txBody>
      </p:sp>
      <p:sp>
        <p:nvSpPr>
          <p:cNvPr id="25" name="TextBox 25"/>
          <p:cNvSpPr txBox="1"/>
          <p:nvPr/>
        </p:nvSpPr>
        <p:spPr>
          <a:xfrm>
            <a:off x="11687613" y="1960585"/>
            <a:ext cx="6987103" cy="3201035"/>
          </a:xfrm>
          <a:prstGeom prst="rect">
            <a:avLst/>
          </a:prstGeom>
        </p:spPr>
        <p:txBody>
          <a:bodyPr lIns="0" tIns="0" rIns="0" bIns="0" rtlCol="0" anchor="t">
            <a:spAutoFit/>
          </a:bodyPr>
          <a:lstStyle/>
          <a:p>
            <a:pPr marL="561344" lvl="1" indent="-280672" algn="just">
              <a:lnSpc>
                <a:spcPts val="3640"/>
              </a:lnSpc>
              <a:buFont typeface="Arial"/>
              <a:buChar char="•"/>
            </a:pPr>
            <a:r>
              <a:rPr lang="en-US" sz="2600">
                <a:solidFill>
                  <a:srgbClr val="F8F8F8"/>
                </a:solidFill>
                <a:latin typeface="Public Sans Bold"/>
              </a:rPr>
              <a:t>ADDIE WYATT,</a:t>
            </a:r>
            <a:r>
              <a:rPr lang="en-US" sz="2600">
                <a:solidFill>
                  <a:srgbClr val="F9CB08"/>
                </a:solidFill>
                <a:latin typeface="Public Sans Bold"/>
              </a:rPr>
              <a:t> UFCW</a:t>
            </a:r>
            <a:r>
              <a:rPr lang="en-US" sz="2600">
                <a:solidFill>
                  <a:srgbClr val="F8F8F8"/>
                </a:solidFill>
                <a:latin typeface="Public Sans Bold"/>
              </a:rPr>
              <a:t>*</a:t>
            </a:r>
          </a:p>
          <a:p>
            <a:pPr marL="561344" lvl="1" indent="-280672" algn="just">
              <a:lnSpc>
                <a:spcPts val="3640"/>
              </a:lnSpc>
              <a:buFont typeface="Arial"/>
              <a:buChar char="•"/>
            </a:pPr>
            <a:r>
              <a:rPr lang="en-US" sz="2600">
                <a:solidFill>
                  <a:srgbClr val="F8F8F8"/>
                </a:solidFill>
                <a:latin typeface="Public Sans Bold"/>
              </a:rPr>
              <a:t>ROBERT SIMPSON, </a:t>
            </a:r>
            <a:r>
              <a:rPr lang="en-US" sz="2600">
                <a:solidFill>
                  <a:srgbClr val="F9CB08"/>
                </a:solidFill>
                <a:latin typeface="Public Sans Bold"/>
              </a:rPr>
              <a:t>TEAMSTERS</a:t>
            </a:r>
            <a:r>
              <a:rPr lang="en-US" sz="2600">
                <a:solidFill>
                  <a:srgbClr val="F8F8F8"/>
                </a:solidFill>
                <a:latin typeface="Public Sans Bold"/>
              </a:rPr>
              <a:t>*</a:t>
            </a:r>
          </a:p>
          <a:p>
            <a:pPr marL="561344" lvl="1" indent="-280672" algn="just">
              <a:lnSpc>
                <a:spcPts val="3640"/>
              </a:lnSpc>
              <a:buFont typeface="Arial"/>
              <a:buChar char="•"/>
            </a:pPr>
            <a:r>
              <a:rPr lang="en-US" sz="2600">
                <a:solidFill>
                  <a:srgbClr val="F8F8F8"/>
                </a:solidFill>
                <a:latin typeface="Public Sans Bold"/>
              </a:rPr>
              <a:t>LEONARD BALL, </a:t>
            </a:r>
            <a:r>
              <a:rPr lang="en-US" sz="2600">
                <a:solidFill>
                  <a:srgbClr val="F9CB08"/>
                </a:solidFill>
                <a:latin typeface="Public Sans Bold"/>
              </a:rPr>
              <a:t>AFSCME</a:t>
            </a:r>
            <a:r>
              <a:rPr lang="en-US" sz="2600">
                <a:solidFill>
                  <a:srgbClr val="F8F8F8"/>
                </a:solidFill>
                <a:latin typeface="Public Sans Bold"/>
              </a:rPr>
              <a:t>*</a:t>
            </a:r>
          </a:p>
          <a:p>
            <a:pPr marL="561344" lvl="1" indent="-280672" algn="just">
              <a:lnSpc>
                <a:spcPts val="3640"/>
              </a:lnSpc>
              <a:buFont typeface="Arial"/>
              <a:buChar char="•"/>
            </a:pPr>
            <a:r>
              <a:rPr lang="en-US" sz="2600">
                <a:solidFill>
                  <a:srgbClr val="F8F8F8"/>
                </a:solidFill>
                <a:latin typeface="Public Sans Bold"/>
              </a:rPr>
              <a:t>JIM BELL, </a:t>
            </a:r>
            <a:r>
              <a:rPr lang="en-US" sz="2600">
                <a:solidFill>
                  <a:srgbClr val="F9CB08"/>
                </a:solidFill>
                <a:latin typeface="Public Sans Bold"/>
              </a:rPr>
              <a:t>UAW</a:t>
            </a:r>
            <a:r>
              <a:rPr lang="en-US" sz="2600">
                <a:solidFill>
                  <a:srgbClr val="F8F8F8"/>
                </a:solidFill>
                <a:latin typeface="Public Sans Bold"/>
              </a:rPr>
              <a:t>*</a:t>
            </a:r>
          </a:p>
          <a:p>
            <a:pPr marL="561344" lvl="1" indent="-280672" algn="just">
              <a:lnSpc>
                <a:spcPts val="3640"/>
              </a:lnSpc>
              <a:buFont typeface="Arial"/>
              <a:buChar char="•"/>
            </a:pPr>
            <a:r>
              <a:rPr lang="en-US" sz="2600">
                <a:solidFill>
                  <a:srgbClr val="F8F8F8"/>
                </a:solidFill>
                <a:latin typeface="Public Sans Bold"/>
              </a:rPr>
              <a:t>JAMES DAVIS,</a:t>
            </a:r>
            <a:r>
              <a:rPr lang="en-US" sz="2600">
                <a:solidFill>
                  <a:srgbClr val="F9CB08"/>
                </a:solidFill>
                <a:latin typeface="Public Sans Bold"/>
              </a:rPr>
              <a:t> USW</a:t>
            </a:r>
            <a:r>
              <a:rPr lang="en-US" sz="2600">
                <a:solidFill>
                  <a:srgbClr val="FFFFFF"/>
                </a:solidFill>
                <a:latin typeface="Public Sans Bold"/>
              </a:rPr>
              <a:t>*</a:t>
            </a:r>
          </a:p>
          <a:p>
            <a:pPr marL="561344" lvl="1" indent="-280672" algn="just">
              <a:lnSpc>
                <a:spcPts val="3640"/>
              </a:lnSpc>
              <a:buFont typeface="Arial"/>
              <a:buChar char="•"/>
            </a:pPr>
            <a:r>
              <a:rPr lang="en-US" sz="2600">
                <a:solidFill>
                  <a:srgbClr val="F8F8F8"/>
                </a:solidFill>
                <a:latin typeface="Public Sans Bold"/>
              </a:rPr>
              <a:t>OLIVER MONTGOMERY,</a:t>
            </a:r>
            <a:r>
              <a:rPr lang="en-US" sz="2600">
                <a:solidFill>
                  <a:srgbClr val="F9CB08"/>
                </a:solidFill>
                <a:latin typeface="Public Sans Bold"/>
              </a:rPr>
              <a:t> USW</a:t>
            </a:r>
            <a:r>
              <a:rPr lang="en-US" sz="2600">
                <a:solidFill>
                  <a:srgbClr val="F8F8F8"/>
                </a:solidFill>
                <a:latin typeface="Public Sans Bold"/>
              </a:rPr>
              <a:t>*</a:t>
            </a:r>
          </a:p>
          <a:p>
            <a:pPr algn="just">
              <a:lnSpc>
                <a:spcPts val="3640"/>
              </a:lnSpc>
            </a:pPr>
            <a:endParaRPr lang="en-US" sz="2600">
              <a:solidFill>
                <a:srgbClr val="F8F8F8"/>
              </a:solidFill>
              <a:latin typeface="Public Sans Bold"/>
            </a:endParaRPr>
          </a:p>
        </p:txBody>
      </p:sp>
      <p:sp>
        <p:nvSpPr>
          <p:cNvPr id="26" name="TextBox 26"/>
          <p:cNvSpPr txBox="1"/>
          <p:nvPr/>
        </p:nvSpPr>
        <p:spPr>
          <a:xfrm>
            <a:off x="594024" y="6333440"/>
            <a:ext cx="1640532" cy="448310"/>
          </a:xfrm>
          <a:prstGeom prst="rect">
            <a:avLst/>
          </a:prstGeom>
        </p:spPr>
        <p:txBody>
          <a:bodyPr lIns="0" tIns="0" rIns="0" bIns="0" rtlCol="0" anchor="t">
            <a:spAutoFit/>
          </a:bodyPr>
          <a:lstStyle/>
          <a:p>
            <a:pPr algn="ctr">
              <a:lnSpc>
                <a:spcPts val="3640"/>
              </a:lnSpc>
            </a:pPr>
            <a:r>
              <a:rPr lang="en-US" sz="2600">
                <a:solidFill>
                  <a:srgbClr val="F8F8F8"/>
                </a:solidFill>
                <a:latin typeface="Open Sans Light"/>
              </a:rPr>
              <a:t>Deceased*</a:t>
            </a:r>
          </a:p>
        </p:txBody>
      </p:sp>
      <p:pic>
        <p:nvPicPr>
          <p:cNvPr id="27" name="Picture 27"/>
          <p:cNvPicPr>
            <a:picLocks noChangeAspect="1"/>
          </p:cNvPicPr>
          <p:nvPr/>
        </p:nvPicPr>
        <p:blipFill>
          <a:blip r:embed="rId18" cstate="email">
            <a:extLst>
              <a:ext uri="{28A0092B-C50C-407E-A947-70E740481C1C}">
                <a14:useLocalDpi xmlns:a14="http://schemas.microsoft.com/office/drawing/2010/main"/>
              </a:ext>
            </a:extLst>
          </a:blip>
          <a:srcRect l="26388" t="4557" r="10253" b="29346"/>
          <a:stretch>
            <a:fillRect/>
          </a:stretch>
        </p:blipFill>
        <p:spPr>
          <a:xfrm>
            <a:off x="-7034" y="7837400"/>
            <a:ext cx="2071469" cy="249052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7DCB718D-8CE4-0077-BF4E-F00FB9DBBB8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B4D08CDF-7695-E446-A85E-B14F96E884A1}"/>
              </a:ext>
            </a:extLst>
          </p:cNvPr>
          <p:cNvSpPr/>
          <p:nvPr/>
        </p:nvSpPr>
        <p:spPr>
          <a:xfrm rot="5400000">
            <a:off x="12355491" y="5171158"/>
            <a:ext cx="9432855" cy="39196"/>
          </a:xfrm>
          <a:prstGeom prst="line">
            <a:avLst/>
          </a:prstGeom>
          <a:ln w="19050" cap="rnd">
            <a:solidFill>
              <a:srgbClr val="F8F8F8"/>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3">
            <a:extLst>
              <a:ext uri="{FF2B5EF4-FFF2-40B4-BE49-F238E27FC236}">
                <a16:creationId xmlns:a16="http://schemas.microsoft.com/office/drawing/2014/main" id="{A03913BD-A937-E3DB-C212-0FFBF4644C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06035" y="1028700"/>
            <a:ext cx="382562" cy="340002"/>
          </a:xfrm>
          <a:prstGeom prst="rect">
            <a:avLst/>
          </a:prstGeom>
        </p:spPr>
      </p:pic>
      <p:pic>
        <p:nvPicPr>
          <p:cNvPr id="4" name="Picture 4">
            <a:extLst>
              <a:ext uri="{FF2B5EF4-FFF2-40B4-BE49-F238E27FC236}">
                <a16:creationId xmlns:a16="http://schemas.microsoft.com/office/drawing/2014/main" id="{F62115E7-1158-D5DF-DCD3-91A6E59EAA86}"/>
              </a:ext>
            </a:extLst>
          </p:cNvPr>
          <p:cNvPicPr>
            <a:picLocks noChangeAspect="1"/>
          </p:cNvPicPr>
          <p:nvPr/>
        </p:nvPicPr>
        <p:blipFill>
          <a:blip r:embed="rId4" cstate="email">
            <a:extLst>
              <a:ext uri="{28A0092B-C50C-407E-A947-70E740481C1C}">
                <a14:useLocalDpi xmlns:a14="http://schemas.microsoft.com/office/drawing/2010/main"/>
              </a:ext>
            </a:extLst>
          </a:blip>
          <a:srcRect t="1328" b="1328"/>
          <a:stretch>
            <a:fillRect/>
          </a:stretch>
        </p:blipFill>
        <p:spPr>
          <a:xfrm>
            <a:off x="1028700" y="2109366"/>
            <a:ext cx="2313864" cy="2252379"/>
          </a:xfrm>
          <a:prstGeom prst="rect">
            <a:avLst/>
          </a:prstGeom>
        </p:spPr>
      </p:pic>
      <p:sp>
        <p:nvSpPr>
          <p:cNvPr id="5" name="TextBox 5">
            <a:extLst>
              <a:ext uri="{FF2B5EF4-FFF2-40B4-BE49-F238E27FC236}">
                <a16:creationId xmlns:a16="http://schemas.microsoft.com/office/drawing/2014/main" id="{D63F784F-D426-BAA5-4B86-F01CA8A0E8EB}"/>
              </a:ext>
            </a:extLst>
          </p:cNvPr>
          <p:cNvSpPr txBox="1"/>
          <p:nvPr/>
        </p:nvSpPr>
        <p:spPr>
          <a:xfrm>
            <a:off x="17306925" y="8106525"/>
            <a:ext cx="580782" cy="547370"/>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0" normalizeH="0" baseline="0" noProof="0">
                <a:ln>
                  <a:noFill/>
                </a:ln>
                <a:solidFill>
                  <a:srgbClr val="F9CB08"/>
                </a:solidFill>
                <a:effectLst/>
                <a:uLnTx/>
                <a:uFillTx/>
                <a:latin typeface="Public Sans"/>
                <a:ea typeface="+mn-ea"/>
                <a:cs typeface="+mn-cs"/>
              </a:rPr>
              <a:t>06</a:t>
            </a:r>
          </a:p>
        </p:txBody>
      </p:sp>
      <p:sp>
        <p:nvSpPr>
          <p:cNvPr id="6" name="TextBox 6">
            <a:extLst>
              <a:ext uri="{FF2B5EF4-FFF2-40B4-BE49-F238E27FC236}">
                <a16:creationId xmlns:a16="http://schemas.microsoft.com/office/drawing/2014/main" id="{38188F15-9526-5587-585C-6AD2340087E5}"/>
              </a:ext>
            </a:extLst>
          </p:cNvPr>
          <p:cNvSpPr txBox="1"/>
          <p:nvPr/>
        </p:nvSpPr>
        <p:spPr>
          <a:xfrm>
            <a:off x="17306925" y="8951595"/>
            <a:ext cx="580782" cy="306705"/>
          </a:xfrm>
          <a:prstGeom prst="rect">
            <a:avLst/>
          </a:prstGeom>
        </p:spPr>
        <p:txBody>
          <a:bodyPr lIns="0" tIns="0" rIns="0" bIns="0" rtlCol="0" anchor="t">
            <a:spAutoFit/>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kumimoji="0" lang="en-US" sz="1800" b="0" i="0" u="none" strike="noStrike" kern="1200" cap="none" spc="0" normalizeH="0" baseline="0" noProof="0">
                <a:ln>
                  <a:noFill/>
                </a:ln>
                <a:solidFill>
                  <a:srgbClr val="F9CB08"/>
                </a:solidFill>
                <a:effectLst/>
                <a:uLnTx/>
                <a:uFillTx/>
                <a:latin typeface="Public Sans"/>
                <a:ea typeface="+mn-ea"/>
                <a:cs typeface="+mn-cs"/>
              </a:rPr>
              <a:t>07</a:t>
            </a:r>
          </a:p>
        </p:txBody>
      </p:sp>
      <p:sp>
        <p:nvSpPr>
          <p:cNvPr id="7" name="TextBox 7">
            <a:extLst>
              <a:ext uri="{FF2B5EF4-FFF2-40B4-BE49-F238E27FC236}">
                <a16:creationId xmlns:a16="http://schemas.microsoft.com/office/drawing/2014/main" id="{ACA6F289-7BAA-9CA0-E100-2AA6BBED99A7}"/>
              </a:ext>
            </a:extLst>
          </p:cNvPr>
          <p:cNvSpPr txBox="1"/>
          <p:nvPr/>
        </p:nvSpPr>
        <p:spPr>
          <a:xfrm>
            <a:off x="17306925" y="7530695"/>
            <a:ext cx="580782" cy="306705"/>
          </a:xfrm>
          <a:prstGeom prst="rect">
            <a:avLst/>
          </a:prstGeom>
        </p:spPr>
        <p:txBody>
          <a:bodyPr lIns="0" tIns="0" rIns="0" bIns="0" rtlCol="0" anchor="t">
            <a:spAutoFit/>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kumimoji="0" lang="en-US" sz="1800" b="0" i="0" u="none" strike="noStrike" kern="1200" cap="none" spc="0" normalizeH="0" baseline="0" noProof="0">
                <a:ln>
                  <a:noFill/>
                </a:ln>
                <a:solidFill>
                  <a:srgbClr val="F9CB08"/>
                </a:solidFill>
                <a:effectLst/>
                <a:uLnTx/>
                <a:uFillTx/>
                <a:latin typeface="Public Sans"/>
                <a:ea typeface="+mn-ea"/>
                <a:cs typeface="+mn-cs"/>
              </a:rPr>
              <a:t>05</a:t>
            </a:r>
          </a:p>
        </p:txBody>
      </p:sp>
      <p:sp>
        <p:nvSpPr>
          <p:cNvPr id="8" name="TextBox 8">
            <a:extLst>
              <a:ext uri="{FF2B5EF4-FFF2-40B4-BE49-F238E27FC236}">
                <a16:creationId xmlns:a16="http://schemas.microsoft.com/office/drawing/2014/main" id="{6C28C992-DD0C-05C4-45B9-698E2B9F7018}"/>
              </a:ext>
            </a:extLst>
          </p:cNvPr>
          <p:cNvSpPr txBox="1"/>
          <p:nvPr/>
        </p:nvSpPr>
        <p:spPr>
          <a:xfrm>
            <a:off x="2940275" y="216177"/>
            <a:ext cx="13952313" cy="1152525"/>
          </a:xfrm>
          <a:prstGeom prst="rect">
            <a:avLst/>
          </a:prstGeom>
        </p:spPr>
        <p:txBody>
          <a:bodyPr lIns="0" tIns="0" rIns="0" bIns="0" rtlCol="0" anchor="t">
            <a:spAutoFit/>
          </a:bodyPr>
          <a:lstStyle/>
          <a:p>
            <a:pPr marL="0" marR="0" lvl="0" indent="0" algn="l" defTabSz="914400" rtl="0" eaLnBrk="1" fontAlgn="auto" latinLnBrk="0" hangingPunct="1">
              <a:lnSpc>
                <a:spcPts val="9000"/>
              </a:lnSpc>
              <a:spcBef>
                <a:spcPts val="0"/>
              </a:spcBef>
              <a:spcAft>
                <a:spcPts val="0"/>
              </a:spcAft>
              <a:buClrTx/>
              <a:buSzTx/>
              <a:buFontTx/>
              <a:buNone/>
              <a:tabLst/>
              <a:defRPr/>
            </a:pPr>
            <a:r>
              <a:rPr kumimoji="0" lang="en-US" sz="7500" b="0" i="0" u="none" strike="noStrike" kern="1200" cap="none" spc="0" normalizeH="0" baseline="0" noProof="0">
                <a:ln>
                  <a:noFill/>
                </a:ln>
                <a:solidFill>
                  <a:srgbClr val="F1B502"/>
                </a:solidFill>
                <a:effectLst/>
                <a:uLnTx/>
                <a:uFillTx/>
                <a:latin typeface="Inria Serif"/>
                <a:ea typeface="+mn-ea"/>
                <a:cs typeface="+mn-cs"/>
              </a:rPr>
              <a:t>CBTU's Executive Council</a:t>
            </a:r>
          </a:p>
        </p:txBody>
      </p:sp>
      <p:pic>
        <p:nvPicPr>
          <p:cNvPr id="9" name="Picture 9">
            <a:extLst>
              <a:ext uri="{FF2B5EF4-FFF2-40B4-BE49-F238E27FC236}">
                <a16:creationId xmlns:a16="http://schemas.microsoft.com/office/drawing/2014/main" id="{F68678AC-BB5F-FF09-3F27-AC73798EDC56}"/>
              </a:ext>
            </a:extLst>
          </p:cNvPr>
          <p:cNvPicPr>
            <a:picLocks noChangeAspect="1"/>
          </p:cNvPicPr>
          <p:nvPr/>
        </p:nvPicPr>
        <p:blipFill>
          <a:blip r:embed="rId5"/>
          <a:srcRect t="7463" b="14100"/>
          <a:stretch>
            <a:fillRect/>
          </a:stretch>
        </p:blipFill>
        <p:spPr>
          <a:xfrm>
            <a:off x="10398006" y="2109366"/>
            <a:ext cx="2129581" cy="2118963"/>
          </a:xfrm>
          <a:prstGeom prst="rect">
            <a:avLst/>
          </a:prstGeom>
        </p:spPr>
      </p:pic>
      <p:pic>
        <p:nvPicPr>
          <p:cNvPr id="10" name="Picture 10">
            <a:extLst>
              <a:ext uri="{FF2B5EF4-FFF2-40B4-BE49-F238E27FC236}">
                <a16:creationId xmlns:a16="http://schemas.microsoft.com/office/drawing/2014/main" id="{E19B8864-0C38-CFBD-B75E-D602E14093CA}"/>
              </a:ext>
            </a:extLst>
          </p:cNvPr>
          <p:cNvPicPr>
            <a:picLocks noChangeAspect="1"/>
          </p:cNvPicPr>
          <p:nvPr/>
        </p:nvPicPr>
        <p:blipFill>
          <a:blip r:embed="rId6" cstate="email">
            <a:extLst>
              <a:ext uri="{28A0092B-C50C-407E-A947-70E740481C1C}">
                <a14:useLocalDpi xmlns:a14="http://schemas.microsoft.com/office/drawing/2010/main"/>
              </a:ext>
            </a:extLst>
          </a:blip>
          <a:srcRect l="2759" r="2759" b="2701"/>
          <a:stretch>
            <a:fillRect/>
          </a:stretch>
        </p:blipFill>
        <p:spPr>
          <a:xfrm>
            <a:off x="5978834" y="2109366"/>
            <a:ext cx="2187181" cy="2252379"/>
          </a:xfrm>
          <a:prstGeom prst="rect">
            <a:avLst/>
          </a:prstGeom>
        </p:spPr>
      </p:pic>
      <p:sp>
        <p:nvSpPr>
          <p:cNvPr id="11" name="TextBox 11">
            <a:extLst>
              <a:ext uri="{FF2B5EF4-FFF2-40B4-BE49-F238E27FC236}">
                <a16:creationId xmlns:a16="http://schemas.microsoft.com/office/drawing/2014/main" id="{49EF0556-F8E7-4743-25D1-3AB7390BDA03}"/>
              </a:ext>
            </a:extLst>
          </p:cNvPr>
          <p:cNvSpPr txBox="1"/>
          <p:nvPr/>
        </p:nvSpPr>
        <p:spPr>
          <a:xfrm>
            <a:off x="220491" y="4285545"/>
            <a:ext cx="5053756" cy="622935"/>
          </a:xfrm>
          <a:prstGeom prst="rect">
            <a:avLst/>
          </a:prstGeom>
        </p:spPr>
        <p:txBody>
          <a:bodyPr lIns="0" tIns="0" rIns="0" bIns="0" rtlCol="0" anchor="t">
            <a:spAutoFit/>
          </a:bodyPr>
          <a:lstStyle/>
          <a:p>
            <a:pPr marL="0" marR="0" lvl="0" indent="0" algn="l" defTabSz="914400" rtl="0" eaLnBrk="1" fontAlgn="auto" latinLnBrk="0" hangingPunct="1">
              <a:lnSpc>
                <a:spcPts val="5040"/>
              </a:lnSpc>
              <a:spcBef>
                <a:spcPts val="0"/>
              </a:spcBef>
              <a:spcAft>
                <a:spcPts val="0"/>
              </a:spcAft>
              <a:buClrTx/>
              <a:buSzTx/>
              <a:buFontTx/>
              <a:buNone/>
              <a:tabLst/>
              <a:defRPr/>
            </a:pPr>
            <a:r>
              <a:rPr kumimoji="0" lang="en-US" sz="3600" b="0" i="0" u="none" strike="noStrike" kern="1200" cap="none" spc="0" normalizeH="0" baseline="0" noProof="0">
                <a:ln>
                  <a:noFill/>
                </a:ln>
                <a:solidFill>
                  <a:srgbClr val="F8F8F8"/>
                </a:solidFill>
                <a:effectLst/>
                <a:uLnTx/>
                <a:uFillTx/>
                <a:latin typeface="Public Sans Thin"/>
                <a:ea typeface="+mn-ea"/>
                <a:cs typeface="+mn-cs"/>
              </a:rPr>
              <a:t>Rev. Terrence L. Melvin</a:t>
            </a:r>
          </a:p>
        </p:txBody>
      </p:sp>
      <p:sp>
        <p:nvSpPr>
          <p:cNvPr id="12" name="TextBox 12">
            <a:extLst>
              <a:ext uri="{FF2B5EF4-FFF2-40B4-BE49-F238E27FC236}">
                <a16:creationId xmlns:a16="http://schemas.microsoft.com/office/drawing/2014/main" id="{25D7E144-BBB6-9915-1F62-8A1D16317DF5}"/>
              </a:ext>
            </a:extLst>
          </p:cNvPr>
          <p:cNvSpPr txBox="1"/>
          <p:nvPr/>
        </p:nvSpPr>
        <p:spPr>
          <a:xfrm>
            <a:off x="577910" y="4756352"/>
            <a:ext cx="4460271" cy="490855"/>
          </a:xfrm>
          <a:prstGeom prst="rect">
            <a:avLst/>
          </a:prstGeom>
        </p:spPr>
        <p:txBody>
          <a:bodyPr lIns="0" tIns="0" rIns="0" bIns="0" rtlCol="0" anchor="t">
            <a:spAutoFit/>
          </a:bodyPr>
          <a:lstStyle/>
          <a:p>
            <a:pPr marL="0" marR="0" lvl="0" indent="0" algn="l" defTabSz="914400" rtl="0" eaLnBrk="1" fontAlgn="auto" latinLnBrk="0" hangingPunct="1">
              <a:lnSpc>
                <a:spcPts val="3919"/>
              </a:lnSpc>
              <a:spcBef>
                <a:spcPts val="0"/>
              </a:spcBef>
              <a:spcAft>
                <a:spcPts val="0"/>
              </a:spcAft>
              <a:buClrTx/>
              <a:buSzTx/>
              <a:buFontTx/>
              <a:buNone/>
              <a:tabLst/>
              <a:defRPr/>
            </a:pPr>
            <a:r>
              <a:rPr kumimoji="0" lang="en-US" sz="2799" b="0" i="0" u="none" strike="noStrike" kern="1200" cap="none" spc="0" normalizeH="0" baseline="0" noProof="0">
                <a:ln>
                  <a:noFill/>
                </a:ln>
                <a:solidFill>
                  <a:srgbClr val="F8F8F8"/>
                </a:solidFill>
                <a:effectLst/>
                <a:uLnTx/>
                <a:uFillTx/>
                <a:latin typeface="Public Sans"/>
                <a:ea typeface="+mn-ea"/>
                <a:cs typeface="+mn-cs"/>
              </a:rPr>
              <a:t>President, </a:t>
            </a:r>
            <a:r>
              <a:rPr kumimoji="0" lang="en-US" sz="2799" b="0" i="0" u="none" strike="noStrike" kern="1200" cap="none" spc="0" normalizeH="0" baseline="0" noProof="0">
                <a:ln>
                  <a:noFill/>
                </a:ln>
                <a:solidFill>
                  <a:srgbClr val="F9CB08"/>
                </a:solidFill>
                <a:effectLst/>
                <a:uLnTx/>
                <a:uFillTx/>
                <a:latin typeface="Public Sans"/>
                <a:ea typeface="+mn-ea"/>
                <a:cs typeface="+mn-cs"/>
              </a:rPr>
              <a:t>AFSCME</a:t>
            </a:r>
          </a:p>
        </p:txBody>
      </p:sp>
      <p:sp>
        <p:nvSpPr>
          <p:cNvPr id="13" name="TextBox 13">
            <a:extLst>
              <a:ext uri="{FF2B5EF4-FFF2-40B4-BE49-F238E27FC236}">
                <a16:creationId xmlns:a16="http://schemas.microsoft.com/office/drawing/2014/main" id="{69BD9132-E8FB-11F2-6A25-1862D8267687}"/>
              </a:ext>
            </a:extLst>
          </p:cNvPr>
          <p:cNvSpPr txBox="1"/>
          <p:nvPr/>
        </p:nvSpPr>
        <p:spPr>
          <a:xfrm>
            <a:off x="220491" y="1438275"/>
            <a:ext cx="13952313" cy="507365"/>
          </a:xfrm>
          <a:prstGeom prst="rect">
            <a:avLst/>
          </a:prstGeom>
        </p:spPr>
        <p:txBody>
          <a:bodyPr lIns="0" tIns="0" rIns="0" bIns="0" rtlCol="0" anchor="t">
            <a:spAutoFit/>
          </a:bodyPr>
          <a:lstStyle/>
          <a:p>
            <a:pPr marL="0" marR="0" lvl="0" indent="0" algn="l" defTabSz="914400" rtl="0" eaLnBrk="1" fontAlgn="auto" latinLnBrk="0" hangingPunct="1">
              <a:lnSpc>
                <a:spcPts val="4059"/>
              </a:lnSpc>
              <a:spcBef>
                <a:spcPts val="0"/>
              </a:spcBef>
              <a:spcAft>
                <a:spcPts val="0"/>
              </a:spcAft>
              <a:buClrTx/>
              <a:buSzTx/>
              <a:buFontTx/>
              <a:buNone/>
              <a:tabLst/>
              <a:defRPr/>
            </a:pPr>
            <a:r>
              <a:rPr kumimoji="0" lang="en-US" sz="2899" b="0" i="0" u="none" strike="noStrike" kern="1200" cap="none" spc="0" normalizeH="0" baseline="0" noProof="0">
                <a:ln>
                  <a:noFill/>
                </a:ln>
                <a:solidFill>
                  <a:srgbClr val="F8F8F8"/>
                </a:solidFill>
                <a:effectLst/>
                <a:uLnTx/>
                <a:uFillTx/>
                <a:latin typeface="Public Sans"/>
                <a:ea typeface="+mn-ea"/>
                <a:cs typeface="+mn-cs"/>
              </a:rPr>
              <a:t>The International Leadership of The Coalition of Black Trade Unionist</a:t>
            </a:r>
          </a:p>
        </p:txBody>
      </p:sp>
      <p:sp>
        <p:nvSpPr>
          <p:cNvPr id="14" name="TextBox 14">
            <a:extLst>
              <a:ext uri="{FF2B5EF4-FFF2-40B4-BE49-F238E27FC236}">
                <a16:creationId xmlns:a16="http://schemas.microsoft.com/office/drawing/2014/main" id="{8B40630B-4768-567C-589E-1B28D59ED0D1}"/>
              </a:ext>
            </a:extLst>
          </p:cNvPr>
          <p:cNvSpPr txBox="1"/>
          <p:nvPr/>
        </p:nvSpPr>
        <p:spPr>
          <a:xfrm>
            <a:off x="5556715" y="4295070"/>
            <a:ext cx="4460271" cy="547370"/>
          </a:xfrm>
          <a:prstGeom prst="rect">
            <a:avLst/>
          </a:prstGeom>
        </p:spPr>
        <p:txBody>
          <a:bodyPr lIns="0" tIns="0" rIns="0" bIns="0" rtlCol="0" anchor="t">
            <a:spAutoFit/>
          </a:bodyPr>
          <a:lstStyle/>
          <a:p>
            <a:pPr marL="0" marR="0" lvl="0" indent="0" algn="l"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0" normalizeH="0" baseline="0" noProof="0">
                <a:ln>
                  <a:noFill/>
                </a:ln>
                <a:solidFill>
                  <a:srgbClr val="F8F8F8"/>
                </a:solidFill>
                <a:effectLst/>
                <a:uLnTx/>
                <a:uFillTx/>
                <a:latin typeface="Public Sans Thin"/>
                <a:ea typeface="+mn-ea"/>
                <a:cs typeface="+mn-cs"/>
              </a:rPr>
              <a:t>Anthony Harmon</a:t>
            </a:r>
          </a:p>
        </p:txBody>
      </p:sp>
      <p:sp>
        <p:nvSpPr>
          <p:cNvPr id="15" name="TextBox 15">
            <a:extLst>
              <a:ext uri="{FF2B5EF4-FFF2-40B4-BE49-F238E27FC236}">
                <a16:creationId xmlns:a16="http://schemas.microsoft.com/office/drawing/2014/main" id="{68921BDA-2BA3-3EA8-9129-507CC6462869}"/>
              </a:ext>
            </a:extLst>
          </p:cNvPr>
          <p:cNvSpPr txBox="1"/>
          <p:nvPr/>
        </p:nvSpPr>
        <p:spPr>
          <a:xfrm rot="-60000">
            <a:off x="5040960" y="4814659"/>
            <a:ext cx="4460271" cy="490855"/>
          </a:xfrm>
          <a:prstGeom prst="rect">
            <a:avLst/>
          </a:prstGeom>
        </p:spPr>
        <p:txBody>
          <a:bodyPr lIns="0" tIns="0" rIns="0" bIns="0" rtlCol="0" anchor="t">
            <a:spAutoFit/>
          </a:bodyPr>
          <a:lstStyle/>
          <a:p>
            <a:pPr marL="0" marR="0" lvl="0" indent="0" algn="l" defTabSz="914400" rtl="0" eaLnBrk="1" fontAlgn="auto" latinLnBrk="0" hangingPunct="1">
              <a:lnSpc>
                <a:spcPts val="3919"/>
              </a:lnSpc>
              <a:spcBef>
                <a:spcPts val="0"/>
              </a:spcBef>
              <a:spcAft>
                <a:spcPts val="0"/>
              </a:spcAft>
              <a:buClrTx/>
              <a:buSzTx/>
              <a:buFontTx/>
              <a:buNone/>
              <a:tabLst/>
              <a:defRPr/>
            </a:pPr>
            <a:r>
              <a:rPr kumimoji="0" lang="en-US" sz="2799" b="0" i="0" u="none" strike="noStrike" kern="1200" cap="none" spc="0" normalizeH="0" baseline="0" noProof="0">
                <a:ln>
                  <a:noFill/>
                </a:ln>
                <a:solidFill>
                  <a:srgbClr val="F8F8F8"/>
                </a:solidFill>
                <a:effectLst/>
                <a:uLnTx/>
                <a:uFillTx/>
                <a:latin typeface="Public Sans"/>
                <a:ea typeface="+mn-ea"/>
                <a:cs typeface="+mn-cs"/>
              </a:rPr>
              <a:t>Exec. Vice President, </a:t>
            </a:r>
            <a:r>
              <a:rPr kumimoji="0" lang="en-US" sz="2799" b="0" i="0" u="none" strike="noStrike" kern="1200" cap="none" spc="0" normalizeH="0" baseline="0" noProof="0">
                <a:ln>
                  <a:noFill/>
                </a:ln>
                <a:solidFill>
                  <a:srgbClr val="F9CB08"/>
                </a:solidFill>
                <a:effectLst/>
                <a:uLnTx/>
                <a:uFillTx/>
                <a:latin typeface="Public Sans"/>
                <a:ea typeface="+mn-ea"/>
                <a:cs typeface="+mn-cs"/>
              </a:rPr>
              <a:t>AFT</a:t>
            </a:r>
          </a:p>
        </p:txBody>
      </p:sp>
      <p:sp>
        <p:nvSpPr>
          <p:cNvPr id="16" name="TextBox 16">
            <a:extLst>
              <a:ext uri="{FF2B5EF4-FFF2-40B4-BE49-F238E27FC236}">
                <a16:creationId xmlns:a16="http://schemas.microsoft.com/office/drawing/2014/main" id="{E3676F51-3223-8542-94CD-85F2AFC62417}"/>
              </a:ext>
            </a:extLst>
          </p:cNvPr>
          <p:cNvSpPr txBox="1"/>
          <p:nvPr/>
        </p:nvSpPr>
        <p:spPr>
          <a:xfrm>
            <a:off x="10351620" y="4152130"/>
            <a:ext cx="4351934" cy="533081"/>
          </a:xfrm>
          <a:prstGeom prst="rect">
            <a:avLst/>
          </a:prstGeom>
        </p:spPr>
        <p:txBody>
          <a:bodyPr lIns="0" tIns="0" rIns="0" bIns="0" rtlCol="0" anchor="t">
            <a:spAutoFit/>
          </a:bodyPr>
          <a:lstStyle/>
          <a:p>
            <a:pPr marL="0" marR="0" lvl="0" indent="0" algn="l" defTabSz="914400" rtl="0" eaLnBrk="1" fontAlgn="auto" latinLnBrk="0" hangingPunct="1">
              <a:lnSpc>
                <a:spcPts val="4217"/>
              </a:lnSpc>
              <a:spcBef>
                <a:spcPts val="0"/>
              </a:spcBef>
              <a:spcAft>
                <a:spcPts val="0"/>
              </a:spcAft>
              <a:buClrTx/>
              <a:buSzTx/>
              <a:buFontTx/>
              <a:buNone/>
              <a:tabLst/>
              <a:defRPr/>
            </a:pPr>
            <a:r>
              <a:rPr kumimoji="0" lang="en-US" sz="3012" b="0" i="0" u="none" strike="noStrike" kern="1200" cap="none" spc="0" normalizeH="0" baseline="0" noProof="0">
                <a:ln>
                  <a:noFill/>
                </a:ln>
                <a:solidFill>
                  <a:srgbClr val="F8F8F8"/>
                </a:solidFill>
                <a:effectLst/>
                <a:uLnTx/>
                <a:uFillTx/>
                <a:latin typeface="Public Sans Thin"/>
                <a:ea typeface="+mn-ea"/>
                <a:cs typeface="+mn-cs"/>
              </a:rPr>
              <a:t>Clayola Brown</a:t>
            </a:r>
          </a:p>
        </p:txBody>
      </p:sp>
      <p:sp>
        <p:nvSpPr>
          <p:cNvPr id="17" name="TextBox 17">
            <a:extLst>
              <a:ext uri="{FF2B5EF4-FFF2-40B4-BE49-F238E27FC236}">
                <a16:creationId xmlns:a16="http://schemas.microsoft.com/office/drawing/2014/main" id="{1EF77B72-37DE-ADF0-5E74-6F21DC95576E}"/>
              </a:ext>
            </a:extLst>
          </p:cNvPr>
          <p:cNvSpPr txBox="1"/>
          <p:nvPr/>
        </p:nvSpPr>
        <p:spPr>
          <a:xfrm>
            <a:off x="9261462" y="4562043"/>
            <a:ext cx="4460271" cy="986155"/>
          </a:xfrm>
          <a:prstGeom prst="rect">
            <a:avLst/>
          </a:prstGeom>
        </p:spPr>
        <p:txBody>
          <a:bodyPr lIns="0" tIns="0" rIns="0" bIns="0" rtlCol="0" anchor="t">
            <a:spAutoFit/>
          </a:bodyPr>
          <a:lstStyle/>
          <a:p>
            <a:pPr marL="0" marR="0" lvl="0" indent="0" algn="ctr" defTabSz="914400" rtl="0" eaLnBrk="1" fontAlgn="auto" latinLnBrk="0" hangingPunct="1">
              <a:lnSpc>
                <a:spcPts val="3919"/>
              </a:lnSpc>
              <a:spcBef>
                <a:spcPts val="0"/>
              </a:spcBef>
              <a:spcAft>
                <a:spcPts val="0"/>
              </a:spcAft>
              <a:buClrTx/>
              <a:buSzTx/>
              <a:buFontTx/>
              <a:buNone/>
              <a:tabLst/>
              <a:defRPr/>
            </a:pPr>
            <a:r>
              <a:rPr kumimoji="0" lang="en-US" sz="2799" b="0" i="0" u="none" strike="noStrike" kern="1200" cap="none" spc="0" normalizeH="0" baseline="0" noProof="0">
                <a:ln>
                  <a:noFill/>
                </a:ln>
                <a:solidFill>
                  <a:srgbClr val="F8F8F8"/>
                </a:solidFill>
                <a:effectLst/>
                <a:uLnTx/>
                <a:uFillTx/>
                <a:latin typeface="Public Sans"/>
                <a:ea typeface="+mn-ea"/>
                <a:cs typeface="+mn-cs"/>
              </a:rPr>
              <a:t>1st Vice President</a:t>
            </a:r>
          </a:p>
          <a:p>
            <a:pPr marL="0" marR="0" lvl="0" indent="0" algn="ctr" defTabSz="914400" rtl="0" eaLnBrk="1" fontAlgn="auto" latinLnBrk="0" hangingPunct="1">
              <a:lnSpc>
                <a:spcPts val="3919"/>
              </a:lnSpc>
              <a:spcBef>
                <a:spcPts val="0"/>
              </a:spcBef>
              <a:spcAft>
                <a:spcPts val="0"/>
              </a:spcAft>
              <a:buClrTx/>
              <a:buSzTx/>
              <a:buFontTx/>
              <a:buNone/>
              <a:tabLst/>
              <a:defRPr/>
            </a:pPr>
            <a:r>
              <a:rPr kumimoji="0" lang="en-US" sz="2799" b="0" i="0" u="none" strike="noStrike" kern="1200" cap="none" spc="0" normalizeH="0" baseline="0" noProof="0">
                <a:ln>
                  <a:noFill/>
                </a:ln>
                <a:solidFill>
                  <a:srgbClr val="F9CB08"/>
                </a:solidFill>
                <a:effectLst/>
                <a:uLnTx/>
                <a:uFillTx/>
                <a:latin typeface="Public Sans"/>
                <a:ea typeface="+mn-ea"/>
                <a:cs typeface="+mn-cs"/>
              </a:rPr>
              <a:t>Workers United/SEIU</a:t>
            </a:r>
          </a:p>
        </p:txBody>
      </p:sp>
      <p:pic>
        <p:nvPicPr>
          <p:cNvPr id="18" name="Picture 18">
            <a:extLst>
              <a:ext uri="{FF2B5EF4-FFF2-40B4-BE49-F238E27FC236}">
                <a16:creationId xmlns:a16="http://schemas.microsoft.com/office/drawing/2014/main" id="{91964A90-8E75-6135-3F8A-ACD2900B00FF}"/>
              </a:ext>
            </a:extLst>
          </p:cNvPr>
          <p:cNvPicPr>
            <a:picLocks noChangeAspect="1"/>
          </p:cNvPicPr>
          <p:nvPr/>
        </p:nvPicPr>
        <p:blipFill>
          <a:blip r:embed="rId7" cstate="email">
            <a:extLst>
              <a:ext uri="{28A0092B-C50C-407E-A947-70E740481C1C}">
                <a14:useLocalDpi xmlns:a14="http://schemas.microsoft.com/office/drawing/2010/main"/>
              </a:ext>
            </a:extLst>
          </a:blip>
          <a:srcRect t="5096" b="11718"/>
          <a:stretch>
            <a:fillRect/>
          </a:stretch>
        </p:blipFill>
        <p:spPr>
          <a:xfrm>
            <a:off x="14446304" y="2109366"/>
            <a:ext cx="2191486" cy="2252379"/>
          </a:xfrm>
          <a:prstGeom prst="rect">
            <a:avLst/>
          </a:prstGeom>
        </p:spPr>
      </p:pic>
      <p:sp>
        <p:nvSpPr>
          <p:cNvPr id="19" name="TextBox 19">
            <a:extLst>
              <a:ext uri="{FF2B5EF4-FFF2-40B4-BE49-F238E27FC236}">
                <a16:creationId xmlns:a16="http://schemas.microsoft.com/office/drawing/2014/main" id="{CAA3AE33-1DCA-7461-1D8D-611707B4AC44}"/>
              </a:ext>
            </a:extLst>
          </p:cNvPr>
          <p:cNvSpPr txBox="1"/>
          <p:nvPr/>
        </p:nvSpPr>
        <p:spPr>
          <a:xfrm>
            <a:off x="13427436" y="4243972"/>
            <a:ext cx="4460271" cy="533400"/>
          </a:xfrm>
          <a:prstGeom prst="rect">
            <a:avLst/>
          </a:prstGeom>
        </p:spPr>
        <p:txBody>
          <a:bodyPr lIns="0" tIns="0" rIns="0" bIns="0" rtlCol="0" anchor="t">
            <a:spAutoFit/>
          </a:bodyPr>
          <a:lstStyle/>
          <a:p>
            <a:pPr marL="0" marR="0" lvl="0" indent="0" algn="ct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F8F8F8"/>
                </a:solidFill>
                <a:effectLst/>
                <a:uLnTx/>
                <a:uFillTx/>
                <a:latin typeface="Public Sans Thin"/>
                <a:ea typeface="+mn-ea"/>
                <a:cs typeface="+mn-cs"/>
              </a:rPr>
              <a:t>Lew Moye</a:t>
            </a:r>
          </a:p>
        </p:txBody>
      </p:sp>
      <p:sp>
        <p:nvSpPr>
          <p:cNvPr id="20" name="TextBox 20">
            <a:extLst>
              <a:ext uri="{FF2B5EF4-FFF2-40B4-BE49-F238E27FC236}">
                <a16:creationId xmlns:a16="http://schemas.microsoft.com/office/drawing/2014/main" id="{59E447A3-5121-206A-AAB6-89DBDCE556A6}"/>
              </a:ext>
            </a:extLst>
          </p:cNvPr>
          <p:cNvSpPr txBox="1"/>
          <p:nvPr/>
        </p:nvSpPr>
        <p:spPr>
          <a:xfrm>
            <a:off x="13228507" y="4720221"/>
            <a:ext cx="4460271" cy="941070"/>
          </a:xfrm>
          <a:prstGeom prst="rect">
            <a:avLst/>
          </a:prstGeom>
        </p:spPr>
        <p:txBody>
          <a:bodyPr lIns="0" tIns="0" rIns="0" bIns="0" rtlCol="0" anchor="t">
            <a:spAutoFit/>
          </a:bodyPr>
          <a:lstStyle/>
          <a:p>
            <a:pPr marL="0" marR="0" lvl="0" indent="0" algn="ctr" defTabSz="914400" rtl="0" eaLnBrk="1" fontAlgn="auto" latinLnBrk="0" hangingPunct="1">
              <a:lnSpc>
                <a:spcPts val="3779"/>
              </a:lnSpc>
              <a:spcBef>
                <a:spcPts val="0"/>
              </a:spcBef>
              <a:spcAft>
                <a:spcPts val="0"/>
              </a:spcAft>
              <a:buClrTx/>
              <a:buSzTx/>
              <a:buFontTx/>
              <a:buNone/>
              <a:tabLst/>
              <a:defRPr/>
            </a:pPr>
            <a:r>
              <a:rPr kumimoji="0" lang="en-US" sz="2700" b="0" i="0" u="none" strike="noStrike" kern="1200" cap="none" spc="0" normalizeH="0" baseline="0" noProof="0">
                <a:ln>
                  <a:noFill/>
                </a:ln>
                <a:solidFill>
                  <a:srgbClr val="F8F8F8"/>
                </a:solidFill>
                <a:effectLst/>
                <a:uLnTx/>
                <a:uFillTx/>
                <a:latin typeface="Public Sans"/>
                <a:ea typeface="+mn-ea"/>
                <a:cs typeface="+mn-cs"/>
              </a:rPr>
              <a:t>2nd Vice President </a:t>
            </a:r>
          </a:p>
          <a:p>
            <a:pPr marL="0" marR="0" lvl="0" indent="0" algn="ctr" defTabSz="914400" rtl="0" eaLnBrk="1" fontAlgn="auto" latinLnBrk="0" hangingPunct="1">
              <a:lnSpc>
                <a:spcPts val="3779"/>
              </a:lnSpc>
              <a:spcBef>
                <a:spcPts val="0"/>
              </a:spcBef>
              <a:spcAft>
                <a:spcPts val="0"/>
              </a:spcAft>
              <a:buClrTx/>
              <a:buSzTx/>
              <a:buFontTx/>
              <a:buNone/>
              <a:tabLst/>
              <a:defRPr/>
            </a:pPr>
            <a:r>
              <a:rPr kumimoji="0" lang="en-US" sz="2700" b="0" i="0" u="none" strike="noStrike" kern="1200" cap="none" spc="0" normalizeH="0" baseline="0" noProof="0">
                <a:ln>
                  <a:noFill/>
                </a:ln>
                <a:solidFill>
                  <a:srgbClr val="F9CB08"/>
                </a:solidFill>
                <a:effectLst/>
                <a:uLnTx/>
                <a:uFillTx/>
                <a:latin typeface="Public Sans"/>
                <a:ea typeface="+mn-ea"/>
                <a:cs typeface="+mn-cs"/>
              </a:rPr>
              <a:t>UAW</a:t>
            </a:r>
          </a:p>
        </p:txBody>
      </p:sp>
      <p:pic>
        <p:nvPicPr>
          <p:cNvPr id="21" name="Picture 21">
            <a:extLst>
              <a:ext uri="{FF2B5EF4-FFF2-40B4-BE49-F238E27FC236}">
                <a16:creationId xmlns:a16="http://schemas.microsoft.com/office/drawing/2014/main" id="{15E5AF75-7A3C-4AD0-F12F-3CBFBBD8576D}"/>
              </a:ext>
            </a:extLst>
          </p:cNvPr>
          <p:cNvPicPr>
            <a:picLocks noChangeAspect="1"/>
          </p:cNvPicPr>
          <p:nvPr/>
        </p:nvPicPr>
        <p:blipFill>
          <a:blip r:embed="rId8" cstate="email">
            <a:extLst>
              <a:ext uri="{28A0092B-C50C-407E-A947-70E740481C1C}">
                <a14:useLocalDpi xmlns:a14="http://schemas.microsoft.com/office/drawing/2010/main"/>
              </a:ext>
            </a:extLst>
          </a:blip>
          <a:srcRect l="9609" t="3528" r="27893" b="30360"/>
          <a:stretch>
            <a:fillRect/>
          </a:stretch>
        </p:blipFill>
        <p:spPr>
          <a:xfrm>
            <a:off x="975123" y="6025328"/>
            <a:ext cx="2287886" cy="2388220"/>
          </a:xfrm>
          <a:prstGeom prst="rect">
            <a:avLst/>
          </a:prstGeom>
        </p:spPr>
      </p:pic>
      <p:pic>
        <p:nvPicPr>
          <p:cNvPr id="22" name="Picture 22">
            <a:extLst>
              <a:ext uri="{FF2B5EF4-FFF2-40B4-BE49-F238E27FC236}">
                <a16:creationId xmlns:a16="http://schemas.microsoft.com/office/drawing/2014/main" id="{79CE8397-F486-D7DC-57FF-90B9752844D1}"/>
              </a:ext>
            </a:extLst>
          </p:cNvPr>
          <p:cNvPicPr>
            <a:picLocks noChangeAspect="1"/>
          </p:cNvPicPr>
          <p:nvPr/>
        </p:nvPicPr>
        <p:blipFill>
          <a:blip r:embed="rId9" cstate="email">
            <a:alphaModFix amt="92000"/>
            <a:extLst>
              <a:ext uri="{28A0092B-C50C-407E-A947-70E740481C1C}">
                <a14:useLocalDpi xmlns:a14="http://schemas.microsoft.com/office/drawing/2010/main"/>
              </a:ext>
            </a:extLst>
          </a:blip>
          <a:srcRect t="5674" b="15673"/>
          <a:stretch>
            <a:fillRect/>
          </a:stretch>
        </p:blipFill>
        <p:spPr>
          <a:xfrm>
            <a:off x="5631666" y="6025328"/>
            <a:ext cx="2534350" cy="2411902"/>
          </a:xfrm>
          <a:prstGeom prst="rect">
            <a:avLst/>
          </a:prstGeom>
        </p:spPr>
      </p:pic>
      <p:pic>
        <p:nvPicPr>
          <p:cNvPr id="23" name="Picture 23">
            <a:extLst>
              <a:ext uri="{FF2B5EF4-FFF2-40B4-BE49-F238E27FC236}">
                <a16:creationId xmlns:a16="http://schemas.microsoft.com/office/drawing/2014/main" id="{E3E32DFB-CA20-A9A6-59C0-9FEEAFDAAA65}"/>
              </a:ext>
            </a:extLst>
          </p:cNvPr>
          <p:cNvPicPr>
            <a:picLocks noChangeAspect="1"/>
          </p:cNvPicPr>
          <p:nvPr/>
        </p:nvPicPr>
        <p:blipFill>
          <a:blip r:embed="rId10" cstate="email">
            <a:extLst>
              <a:ext uri="{28A0092B-C50C-407E-A947-70E740481C1C}">
                <a14:useLocalDpi xmlns:a14="http://schemas.microsoft.com/office/drawing/2010/main"/>
              </a:ext>
            </a:extLst>
          </a:blip>
          <a:srcRect l="4658" r="4658"/>
          <a:stretch>
            <a:fillRect/>
          </a:stretch>
        </p:blipFill>
        <p:spPr>
          <a:xfrm>
            <a:off x="10101264" y="6025328"/>
            <a:ext cx="2187181" cy="2411902"/>
          </a:xfrm>
          <a:prstGeom prst="rect">
            <a:avLst/>
          </a:prstGeom>
        </p:spPr>
      </p:pic>
      <p:pic>
        <p:nvPicPr>
          <p:cNvPr id="24" name="Picture 24">
            <a:extLst>
              <a:ext uri="{FF2B5EF4-FFF2-40B4-BE49-F238E27FC236}">
                <a16:creationId xmlns:a16="http://schemas.microsoft.com/office/drawing/2014/main" id="{1ABEB774-84B7-E164-103B-28440CB37D9F}"/>
              </a:ext>
            </a:extLst>
          </p:cNvPr>
          <p:cNvPicPr>
            <a:picLocks noChangeAspect="1"/>
          </p:cNvPicPr>
          <p:nvPr/>
        </p:nvPicPr>
        <p:blipFill>
          <a:blip r:embed="rId11" cstate="email">
            <a:extLst>
              <a:ext uri="{28A0092B-C50C-407E-A947-70E740481C1C}">
                <a14:useLocalDpi xmlns:a14="http://schemas.microsoft.com/office/drawing/2010/main"/>
              </a:ext>
            </a:extLst>
          </a:blip>
          <a:srcRect t="13196" b="13196"/>
          <a:stretch/>
        </p:blipFill>
        <p:spPr>
          <a:xfrm>
            <a:off x="13721733" y="6025328"/>
            <a:ext cx="2464987" cy="2268046"/>
          </a:xfrm>
          <a:prstGeom prst="rect">
            <a:avLst/>
          </a:prstGeom>
        </p:spPr>
      </p:pic>
      <p:sp>
        <p:nvSpPr>
          <p:cNvPr id="25" name="TextBox 25">
            <a:extLst>
              <a:ext uri="{FF2B5EF4-FFF2-40B4-BE49-F238E27FC236}">
                <a16:creationId xmlns:a16="http://schemas.microsoft.com/office/drawing/2014/main" id="{20D4D55A-A283-F1D9-C8CA-38113B38EB8B}"/>
              </a:ext>
            </a:extLst>
          </p:cNvPr>
          <p:cNvSpPr txBox="1"/>
          <p:nvPr/>
        </p:nvSpPr>
        <p:spPr>
          <a:xfrm>
            <a:off x="577910" y="8359776"/>
            <a:ext cx="5053756" cy="547370"/>
          </a:xfrm>
          <a:prstGeom prst="rect">
            <a:avLst/>
          </a:prstGeom>
        </p:spPr>
        <p:txBody>
          <a:bodyPr lIns="0" tIns="0" rIns="0" bIns="0" rtlCol="0" anchor="t">
            <a:spAutoFit/>
          </a:bodyPr>
          <a:lstStyle/>
          <a:p>
            <a:pPr marL="0" marR="0" lvl="0" indent="0" algn="l"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0" normalizeH="0" baseline="0" noProof="0">
                <a:ln>
                  <a:noFill/>
                </a:ln>
                <a:solidFill>
                  <a:srgbClr val="F8F8F8"/>
                </a:solidFill>
                <a:effectLst/>
                <a:uLnTx/>
                <a:uFillTx/>
                <a:latin typeface="Public Sans Thin"/>
                <a:ea typeface="+mn-ea"/>
                <a:cs typeface="+mn-cs"/>
              </a:rPr>
              <a:t>Yolanda McClean</a:t>
            </a:r>
          </a:p>
        </p:txBody>
      </p:sp>
      <p:sp>
        <p:nvSpPr>
          <p:cNvPr id="26" name="TextBox 26">
            <a:extLst>
              <a:ext uri="{FF2B5EF4-FFF2-40B4-BE49-F238E27FC236}">
                <a16:creationId xmlns:a16="http://schemas.microsoft.com/office/drawing/2014/main" id="{60555360-394A-714C-57AA-781D5DAD2A41}"/>
              </a:ext>
            </a:extLst>
          </p:cNvPr>
          <p:cNvSpPr txBox="1"/>
          <p:nvPr/>
        </p:nvSpPr>
        <p:spPr>
          <a:xfrm>
            <a:off x="4207706" y="8370555"/>
            <a:ext cx="5053756" cy="547370"/>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0" normalizeH="0" baseline="0" noProof="0">
                <a:ln>
                  <a:noFill/>
                </a:ln>
                <a:solidFill>
                  <a:srgbClr val="F8F8F8"/>
                </a:solidFill>
                <a:effectLst/>
                <a:uLnTx/>
                <a:uFillTx/>
                <a:latin typeface="Public Sans Thin"/>
                <a:ea typeface="+mn-ea"/>
                <a:cs typeface="+mn-cs"/>
              </a:rPr>
              <a:t>Faith Morris</a:t>
            </a:r>
          </a:p>
        </p:txBody>
      </p:sp>
      <p:sp>
        <p:nvSpPr>
          <p:cNvPr id="27" name="TextBox 27">
            <a:extLst>
              <a:ext uri="{FF2B5EF4-FFF2-40B4-BE49-F238E27FC236}">
                <a16:creationId xmlns:a16="http://schemas.microsoft.com/office/drawing/2014/main" id="{E46BB46C-2C8C-6EE2-E785-4DC028819587}"/>
              </a:ext>
            </a:extLst>
          </p:cNvPr>
          <p:cNvSpPr txBox="1"/>
          <p:nvPr/>
        </p:nvSpPr>
        <p:spPr>
          <a:xfrm>
            <a:off x="8667976" y="8370555"/>
            <a:ext cx="5053756" cy="547370"/>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8F8F8"/>
                </a:solidFill>
                <a:effectLst/>
                <a:uLnTx/>
                <a:uFillTx/>
                <a:latin typeface="Public Sans Thin"/>
                <a:ea typeface="+mn-ea"/>
                <a:cs typeface="+mn-cs"/>
              </a:rPr>
              <a:t>Wayne Blanchard</a:t>
            </a:r>
          </a:p>
        </p:txBody>
      </p:sp>
      <p:sp>
        <p:nvSpPr>
          <p:cNvPr id="28" name="TextBox 28">
            <a:extLst>
              <a:ext uri="{FF2B5EF4-FFF2-40B4-BE49-F238E27FC236}">
                <a16:creationId xmlns:a16="http://schemas.microsoft.com/office/drawing/2014/main" id="{213026D3-C66B-7F99-088C-0FA9A5B2CF4B}"/>
              </a:ext>
            </a:extLst>
          </p:cNvPr>
          <p:cNvSpPr txBox="1"/>
          <p:nvPr/>
        </p:nvSpPr>
        <p:spPr>
          <a:xfrm>
            <a:off x="12427348" y="8274685"/>
            <a:ext cx="5053756" cy="547370"/>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8F8F8"/>
                </a:solidFill>
                <a:effectLst/>
                <a:uLnTx/>
                <a:uFillTx/>
                <a:latin typeface="Public Sans Thin"/>
                <a:ea typeface="+mn-ea"/>
                <a:cs typeface="+mn-cs"/>
              </a:rPr>
              <a:t>Cherika</a:t>
            </a:r>
            <a:r>
              <a:rPr kumimoji="0" lang="en-US" sz="3200" b="0" i="0" u="none" strike="noStrike" kern="1200" cap="none" spc="0" normalizeH="0" baseline="0" noProof="0" dirty="0">
                <a:ln>
                  <a:noFill/>
                </a:ln>
                <a:solidFill>
                  <a:srgbClr val="F8F8F8"/>
                </a:solidFill>
                <a:effectLst/>
                <a:uLnTx/>
                <a:uFillTx/>
                <a:latin typeface="Public Sans Thin"/>
                <a:ea typeface="+mn-ea"/>
                <a:cs typeface="+mn-cs"/>
              </a:rPr>
              <a:t> Carter</a:t>
            </a:r>
          </a:p>
        </p:txBody>
      </p:sp>
      <p:sp>
        <p:nvSpPr>
          <p:cNvPr id="29" name="TextBox 29">
            <a:extLst>
              <a:ext uri="{FF2B5EF4-FFF2-40B4-BE49-F238E27FC236}">
                <a16:creationId xmlns:a16="http://schemas.microsoft.com/office/drawing/2014/main" id="{19B2A26F-46F4-4751-7980-D2493CC3A573}"/>
              </a:ext>
            </a:extLst>
          </p:cNvPr>
          <p:cNvSpPr txBox="1"/>
          <p:nvPr/>
        </p:nvSpPr>
        <p:spPr>
          <a:xfrm>
            <a:off x="12846654" y="8816975"/>
            <a:ext cx="4460271" cy="1038225"/>
          </a:xfrm>
          <a:prstGeom prst="rect">
            <a:avLst/>
          </a:prstGeom>
        </p:spPr>
        <p:txBody>
          <a:bodyPr lIns="0" tIns="0" rIns="0" bIns="0" rtlCol="0" anchor="t">
            <a:spAutoFit/>
          </a:bodyPr>
          <a:lstStyle/>
          <a:p>
            <a:pPr marL="0" marR="0" lvl="0" indent="0" algn="ctr" defTabSz="914400" rtl="0" eaLnBrk="1" fontAlgn="auto" latinLnBrk="0" hangingPunct="1">
              <a:lnSpc>
                <a:spcPts val="4199"/>
              </a:lnSpc>
              <a:spcBef>
                <a:spcPts val="0"/>
              </a:spcBef>
              <a:spcAft>
                <a:spcPts val="0"/>
              </a:spcAft>
              <a:buClrTx/>
              <a:buSzTx/>
              <a:buFontTx/>
              <a:buNone/>
              <a:tabLst/>
              <a:defRPr/>
            </a:pPr>
            <a:r>
              <a:rPr kumimoji="0" lang="en-US" sz="2999" b="0" i="0" u="none" strike="noStrike" kern="1200" cap="none" spc="0" normalizeH="0" baseline="0" noProof="0" dirty="0">
                <a:ln>
                  <a:noFill/>
                </a:ln>
                <a:solidFill>
                  <a:srgbClr val="F8F8F8"/>
                </a:solidFill>
                <a:effectLst/>
                <a:uLnTx/>
                <a:uFillTx/>
                <a:latin typeface="Public Sans"/>
                <a:ea typeface="+mn-ea"/>
                <a:cs typeface="+mn-cs"/>
              </a:rPr>
              <a:t>Corresponding </a:t>
            </a:r>
          </a:p>
          <a:p>
            <a:pPr marL="0" marR="0" lvl="0" indent="0" algn="ctr" defTabSz="914400" rtl="0" eaLnBrk="1" fontAlgn="auto" latinLnBrk="0" hangingPunct="1">
              <a:lnSpc>
                <a:spcPts val="4199"/>
              </a:lnSpc>
              <a:spcBef>
                <a:spcPts val="0"/>
              </a:spcBef>
              <a:spcAft>
                <a:spcPts val="0"/>
              </a:spcAft>
              <a:buClrTx/>
              <a:buSzTx/>
              <a:buFontTx/>
              <a:buNone/>
              <a:tabLst/>
              <a:defRPr/>
            </a:pPr>
            <a:r>
              <a:rPr kumimoji="0" lang="en-US" sz="2999" b="0" i="0" u="none" strike="noStrike" kern="1200" cap="none" spc="0" normalizeH="0" baseline="0" noProof="0" dirty="0">
                <a:ln>
                  <a:noFill/>
                </a:ln>
                <a:solidFill>
                  <a:srgbClr val="F8F8F8"/>
                </a:solidFill>
                <a:effectLst/>
                <a:uLnTx/>
                <a:uFillTx/>
                <a:latin typeface="Public Sans"/>
                <a:ea typeface="+mn-ea"/>
                <a:cs typeface="+mn-cs"/>
              </a:rPr>
              <a:t>Secretary, </a:t>
            </a:r>
            <a:r>
              <a:rPr kumimoji="0" lang="en-US" sz="2999" b="0" i="0" u="none" strike="noStrike" kern="1200" cap="none" spc="0" normalizeH="0" baseline="0" noProof="0" dirty="0">
                <a:ln>
                  <a:noFill/>
                </a:ln>
                <a:solidFill>
                  <a:srgbClr val="F9CB08"/>
                </a:solidFill>
                <a:effectLst/>
                <a:uLnTx/>
                <a:uFillTx/>
                <a:latin typeface="Public Sans"/>
                <a:ea typeface="+mn-ea"/>
                <a:cs typeface="+mn-cs"/>
              </a:rPr>
              <a:t>OPEIU</a:t>
            </a:r>
          </a:p>
        </p:txBody>
      </p:sp>
      <p:sp>
        <p:nvSpPr>
          <p:cNvPr id="30" name="TextBox 30">
            <a:extLst>
              <a:ext uri="{FF2B5EF4-FFF2-40B4-BE49-F238E27FC236}">
                <a16:creationId xmlns:a16="http://schemas.microsoft.com/office/drawing/2014/main" id="{EC109890-CB89-8F1F-9A74-BA10B0A578B5}"/>
              </a:ext>
            </a:extLst>
          </p:cNvPr>
          <p:cNvSpPr txBox="1"/>
          <p:nvPr/>
        </p:nvSpPr>
        <p:spPr>
          <a:xfrm>
            <a:off x="8964719" y="8816975"/>
            <a:ext cx="4460271" cy="490855"/>
          </a:xfrm>
          <a:prstGeom prst="rect">
            <a:avLst/>
          </a:prstGeom>
        </p:spPr>
        <p:txBody>
          <a:bodyPr lIns="0" tIns="0" rIns="0" bIns="0" rtlCol="0" anchor="t">
            <a:spAutoFit/>
          </a:bodyPr>
          <a:lstStyle/>
          <a:p>
            <a:pPr marL="0" marR="0" lvl="0" indent="0" algn="ctr" defTabSz="914400" rtl="0" eaLnBrk="1" fontAlgn="auto" latinLnBrk="0" hangingPunct="1">
              <a:lnSpc>
                <a:spcPts val="3919"/>
              </a:lnSpc>
              <a:spcBef>
                <a:spcPts val="0"/>
              </a:spcBef>
              <a:spcAft>
                <a:spcPts val="0"/>
              </a:spcAft>
              <a:buClrTx/>
              <a:buSzTx/>
              <a:buFontTx/>
              <a:buNone/>
              <a:tabLst/>
              <a:defRPr/>
            </a:pPr>
            <a:r>
              <a:rPr kumimoji="0" lang="en-US" sz="2799" b="0" i="0" u="none" strike="noStrike" kern="1200" cap="none" spc="0" normalizeH="0" baseline="0" noProof="0" dirty="0">
                <a:ln>
                  <a:noFill/>
                </a:ln>
                <a:solidFill>
                  <a:srgbClr val="F8F8F8"/>
                </a:solidFill>
                <a:effectLst/>
                <a:uLnTx/>
                <a:uFillTx/>
                <a:latin typeface="Public Sans"/>
                <a:ea typeface="+mn-ea"/>
                <a:cs typeface="+mn-cs"/>
              </a:rPr>
              <a:t>Recording Secretary, </a:t>
            </a:r>
            <a:r>
              <a:rPr kumimoji="0" lang="en-US" sz="2799" b="0" i="0" u="none" strike="noStrike" kern="1200" cap="none" spc="0" normalizeH="0" baseline="0" noProof="0" dirty="0">
                <a:ln>
                  <a:noFill/>
                </a:ln>
                <a:solidFill>
                  <a:srgbClr val="F9CB08"/>
                </a:solidFill>
                <a:effectLst/>
                <a:uLnTx/>
                <a:uFillTx/>
                <a:latin typeface="Public Sans"/>
                <a:ea typeface="+mn-ea"/>
                <a:cs typeface="+mn-cs"/>
              </a:rPr>
              <a:t>UAW</a:t>
            </a:r>
          </a:p>
        </p:txBody>
      </p:sp>
      <p:sp>
        <p:nvSpPr>
          <p:cNvPr id="31" name="TextBox 31">
            <a:extLst>
              <a:ext uri="{FF2B5EF4-FFF2-40B4-BE49-F238E27FC236}">
                <a16:creationId xmlns:a16="http://schemas.microsoft.com/office/drawing/2014/main" id="{5F11CFF5-D07D-1D86-A56A-BFE7E53035C0}"/>
              </a:ext>
            </a:extLst>
          </p:cNvPr>
          <p:cNvSpPr txBox="1"/>
          <p:nvPr/>
        </p:nvSpPr>
        <p:spPr>
          <a:xfrm>
            <a:off x="4504448" y="8816975"/>
            <a:ext cx="4460271" cy="490855"/>
          </a:xfrm>
          <a:prstGeom prst="rect">
            <a:avLst/>
          </a:prstGeom>
        </p:spPr>
        <p:txBody>
          <a:bodyPr lIns="0" tIns="0" rIns="0" bIns="0" rtlCol="0" anchor="t">
            <a:spAutoFit/>
          </a:bodyPr>
          <a:lstStyle/>
          <a:p>
            <a:pPr marL="0" marR="0" lvl="0" indent="0" algn="ctr" defTabSz="914400" rtl="0" eaLnBrk="1" fontAlgn="auto" latinLnBrk="0" hangingPunct="1">
              <a:lnSpc>
                <a:spcPts val="3919"/>
              </a:lnSpc>
              <a:spcBef>
                <a:spcPts val="0"/>
              </a:spcBef>
              <a:spcAft>
                <a:spcPts val="0"/>
              </a:spcAft>
              <a:buClrTx/>
              <a:buSzTx/>
              <a:buFontTx/>
              <a:buNone/>
              <a:tabLst/>
              <a:defRPr/>
            </a:pPr>
            <a:r>
              <a:rPr kumimoji="0" lang="en-US" sz="2799" b="0" i="0" u="none" strike="noStrike" kern="1200" cap="none" spc="0" normalizeH="0" baseline="0" noProof="0">
                <a:ln>
                  <a:noFill/>
                </a:ln>
                <a:solidFill>
                  <a:srgbClr val="F8F8F8"/>
                </a:solidFill>
                <a:effectLst/>
                <a:uLnTx/>
                <a:uFillTx/>
                <a:latin typeface="Public Sans"/>
                <a:ea typeface="+mn-ea"/>
                <a:cs typeface="+mn-cs"/>
              </a:rPr>
              <a:t>Treasurer, </a:t>
            </a:r>
            <a:r>
              <a:rPr kumimoji="0" lang="en-US" sz="2799" b="0" i="0" u="none" strike="noStrike" kern="1200" cap="none" spc="0" normalizeH="0" baseline="0" noProof="0">
                <a:ln>
                  <a:noFill/>
                </a:ln>
                <a:solidFill>
                  <a:srgbClr val="F9CB08"/>
                </a:solidFill>
                <a:effectLst/>
                <a:uLnTx/>
                <a:uFillTx/>
                <a:latin typeface="Public Sans"/>
                <a:ea typeface="+mn-ea"/>
                <a:cs typeface="+mn-cs"/>
              </a:rPr>
              <a:t>AFSCME</a:t>
            </a:r>
          </a:p>
        </p:txBody>
      </p:sp>
      <p:sp>
        <p:nvSpPr>
          <p:cNvPr id="32" name="TextBox 32">
            <a:extLst>
              <a:ext uri="{FF2B5EF4-FFF2-40B4-BE49-F238E27FC236}">
                <a16:creationId xmlns:a16="http://schemas.microsoft.com/office/drawing/2014/main" id="{4A359467-D8FE-1918-A7F1-D532AEA92EEC}"/>
              </a:ext>
            </a:extLst>
          </p:cNvPr>
          <p:cNvSpPr txBox="1"/>
          <p:nvPr/>
        </p:nvSpPr>
        <p:spPr>
          <a:xfrm>
            <a:off x="382019" y="8816975"/>
            <a:ext cx="4460271" cy="490855"/>
          </a:xfrm>
          <a:prstGeom prst="rect">
            <a:avLst/>
          </a:prstGeom>
        </p:spPr>
        <p:txBody>
          <a:bodyPr lIns="0" tIns="0" rIns="0" bIns="0" rtlCol="0" anchor="t">
            <a:spAutoFit/>
          </a:bodyPr>
          <a:lstStyle/>
          <a:p>
            <a:pPr marL="0" marR="0" lvl="0" indent="0" algn="l" defTabSz="914400" rtl="0" eaLnBrk="1" fontAlgn="auto" latinLnBrk="0" hangingPunct="1">
              <a:lnSpc>
                <a:spcPts val="3919"/>
              </a:lnSpc>
              <a:spcBef>
                <a:spcPts val="0"/>
              </a:spcBef>
              <a:spcAft>
                <a:spcPts val="0"/>
              </a:spcAft>
              <a:buClrTx/>
              <a:buSzTx/>
              <a:buFontTx/>
              <a:buNone/>
              <a:tabLst/>
              <a:defRPr/>
            </a:pPr>
            <a:r>
              <a:rPr kumimoji="0" lang="en-US" sz="2799" b="0" i="0" u="none" strike="noStrike" kern="1200" cap="none" spc="0" normalizeH="0" baseline="0" noProof="0">
                <a:ln>
                  <a:noFill/>
                </a:ln>
                <a:solidFill>
                  <a:srgbClr val="F8F8F8"/>
                </a:solidFill>
                <a:effectLst/>
                <a:uLnTx/>
                <a:uFillTx/>
                <a:latin typeface="Public Sans"/>
                <a:ea typeface="+mn-ea"/>
                <a:cs typeface="+mn-cs"/>
              </a:rPr>
              <a:t>3rd Vice President, </a:t>
            </a:r>
            <a:r>
              <a:rPr kumimoji="0" lang="en-US" sz="2799" b="0" i="0" u="none" strike="noStrike" kern="1200" cap="none" spc="0" normalizeH="0" baseline="0" noProof="0">
                <a:ln>
                  <a:noFill/>
                </a:ln>
                <a:solidFill>
                  <a:srgbClr val="F9CB08"/>
                </a:solidFill>
                <a:effectLst/>
                <a:uLnTx/>
                <a:uFillTx/>
                <a:latin typeface="Public Sans"/>
                <a:ea typeface="+mn-ea"/>
                <a:cs typeface="+mn-cs"/>
              </a:rPr>
              <a:t>CUPE</a:t>
            </a:r>
          </a:p>
        </p:txBody>
      </p:sp>
    </p:spTree>
    <p:extLst>
      <p:ext uri="{BB962C8B-B14F-4D97-AF65-F5344CB8AC3E}">
        <p14:creationId xmlns:p14="http://schemas.microsoft.com/office/powerpoint/2010/main" val="3734035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F8F8F8"/>
            </a:solidFill>
            <a:prstDash val="solid"/>
            <a:headEnd type="none" w="sm" len="sm"/>
            <a:tailEnd type="none" w="sm" len="sm"/>
          </a:ln>
        </p:spPr>
        <p:txBody>
          <a:bodyPr/>
          <a:lstStyle/>
          <a:p>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06035" y="1028700"/>
            <a:ext cx="382562" cy="340002"/>
          </a:xfrm>
          <a:prstGeom prst="rect">
            <a:avLst/>
          </a:prstGeom>
        </p:spPr>
      </p:pic>
      <p:sp>
        <p:nvSpPr>
          <p:cNvPr id="4" name="TextBox 4"/>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9CB08"/>
                </a:solidFill>
                <a:latin typeface="Public Sans"/>
              </a:rPr>
              <a:t>07</a:t>
            </a:r>
          </a:p>
        </p:txBody>
      </p:sp>
      <p:sp>
        <p:nvSpPr>
          <p:cNvPr id="5" name="TextBox 5"/>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08</a:t>
            </a:r>
          </a:p>
        </p:txBody>
      </p:sp>
      <p:sp>
        <p:nvSpPr>
          <p:cNvPr id="6" name="TextBox 6"/>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06</a:t>
            </a:r>
          </a:p>
        </p:txBody>
      </p:sp>
      <p:sp>
        <p:nvSpPr>
          <p:cNvPr id="7" name="TextBox 7"/>
          <p:cNvSpPr txBox="1"/>
          <p:nvPr/>
        </p:nvSpPr>
        <p:spPr>
          <a:xfrm>
            <a:off x="2940275" y="216177"/>
            <a:ext cx="13952313" cy="1152525"/>
          </a:xfrm>
          <a:prstGeom prst="rect">
            <a:avLst/>
          </a:prstGeom>
        </p:spPr>
        <p:txBody>
          <a:bodyPr lIns="0" tIns="0" rIns="0" bIns="0" rtlCol="0" anchor="t">
            <a:spAutoFit/>
          </a:bodyPr>
          <a:lstStyle/>
          <a:p>
            <a:pPr>
              <a:lnSpc>
                <a:spcPts val="9000"/>
              </a:lnSpc>
            </a:pPr>
            <a:r>
              <a:rPr lang="en-US" sz="7500">
                <a:solidFill>
                  <a:srgbClr val="F1B502"/>
                </a:solidFill>
                <a:latin typeface="Inria Serif"/>
              </a:rPr>
              <a:t>CBTU's Executive Council</a:t>
            </a:r>
          </a:p>
        </p:txBody>
      </p:sp>
      <p:sp>
        <p:nvSpPr>
          <p:cNvPr id="8" name="TextBox 8"/>
          <p:cNvSpPr txBox="1"/>
          <p:nvPr/>
        </p:nvSpPr>
        <p:spPr>
          <a:xfrm>
            <a:off x="730525" y="2917940"/>
            <a:ext cx="6659028" cy="721995"/>
          </a:xfrm>
          <a:prstGeom prst="rect">
            <a:avLst/>
          </a:prstGeom>
        </p:spPr>
        <p:txBody>
          <a:bodyPr lIns="0" tIns="0" rIns="0" bIns="0" rtlCol="0" anchor="t">
            <a:spAutoFit/>
          </a:bodyPr>
          <a:lstStyle/>
          <a:p>
            <a:pPr>
              <a:lnSpc>
                <a:spcPts val="5879"/>
              </a:lnSpc>
            </a:pPr>
            <a:r>
              <a:rPr lang="en-US" sz="4199" u="sng">
                <a:solidFill>
                  <a:srgbClr val="F8F8F8"/>
                </a:solidFill>
                <a:latin typeface="Public Sans Bold"/>
              </a:rPr>
              <a:t>Trustees:</a:t>
            </a:r>
          </a:p>
        </p:txBody>
      </p:sp>
      <p:sp>
        <p:nvSpPr>
          <p:cNvPr id="9" name="TextBox 9"/>
          <p:cNvSpPr txBox="1"/>
          <p:nvPr/>
        </p:nvSpPr>
        <p:spPr>
          <a:xfrm>
            <a:off x="413397" y="1302027"/>
            <a:ext cx="13952313" cy="514350"/>
          </a:xfrm>
          <a:prstGeom prst="rect">
            <a:avLst/>
          </a:prstGeom>
        </p:spPr>
        <p:txBody>
          <a:bodyPr lIns="0" tIns="0" rIns="0" bIns="0" rtlCol="0" anchor="t">
            <a:spAutoFit/>
          </a:bodyPr>
          <a:lstStyle/>
          <a:p>
            <a:pPr>
              <a:lnSpc>
                <a:spcPts val="4199"/>
              </a:lnSpc>
            </a:pPr>
            <a:r>
              <a:rPr lang="en-US" sz="2999">
                <a:solidFill>
                  <a:srgbClr val="F8F8F8"/>
                </a:solidFill>
                <a:latin typeface="Public Sans"/>
              </a:rPr>
              <a:t>The International Leadership of The Coalition of Black Trade Unionist cont.</a:t>
            </a: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8185835" y="5262730"/>
            <a:ext cx="835959" cy="835959"/>
          </a:xfrm>
          <a:prstGeom prst="rect">
            <a:avLst/>
          </a:prstGeom>
        </p:spPr>
      </p:pic>
      <p:sp>
        <p:nvSpPr>
          <p:cNvPr id="11" name="TextBox 11"/>
          <p:cNvSpPr txBox="1"/>
          <p:nvPr/>
        </p:nvSpPr>
        <p:spPr>
          <a:xfrm>
            <a:off x="699147" y="3563735"/>
            <a:ext cx="7707013" cy="5090160"/>
          </a:xfrm>
          <a:prstGeom prst="rect">
            <a:avLst/>
          </a:prstGeom>
        </p:spPr>
        <p:txBody>
          <a:bodyPr lIns="0" tIns="0" rIns="0" bIns="0" rtlCol="0" anchor="t">
            <a:spAutoFit/>
          </a:bodyPr>
          <a:lstStyle/>
          <a:p>
            <a:pPr>
              <a:lnSpc>
                <a:spcPts val="5040"/>
              </a:lnSpc>
            </a:pPr>
            <a:r>
              <a:rPr lang="en-US" sz="3600" dirty="0">
                <a:solidFill>
                  <a:srgbClr val="F8F8F8"/>
                </a:solidFill>
                <a:latin typeface="Public Sans Thin Bold"/>
              </a:rPr>
              <a:t>CLAUDE CUMMINGS JR.</a:t>
            </a:r>
            <a:r>
              <a:rPr lang="en-US" sz="3600" dirty="0">
                <a:solidFill>
                  <a:srgbClr val="F8F8F8"/>
                </a:solidFill>
                <a:latin typeface="Public Sans Thin"/>
              </a:rPr>
              <a:t>, </a:t>
            </a:r>
            <a:r>
              <a:rPr lang="en-US" sz="3600" dirty="0">
                <a:solidFill>
                  <a:srgbClr val="F9CB08"/>
                </a:solidFill>
                <a:latin typeface="Public Sans Thin Bold"/>
              </a:rPr>
              <a:t>CWA</a:t>
            </a:r>
          </a:p>
          <a:p>
            <a:pPr>
              <a:lnSpc>
                <a:spcPts val="5040"/>
              </a:lnSpc>
            </a:pPr>
            <a:r>
              <a:rPr lang="en-US" sz="3600" dirty="0">
                <a:solidFill>
                  <a:srgbClr val="F8F8F8"/>
                </a:solidFill>
                <a:latin typeface="Public Sans Thin Bold"/>
              </a:rPr>
              <a:t>ELIZABETH "LIZ" POWELL, </a:t>
            </a:r>
            <a:r>
              <a:rPr lang="en-US" sz="3600" dirty="0">
                <a:solidFill>
                  <a:srgbClr val="F9CB08"/>
                </a:solidFill>
                <a:latin typeface="Public Sans Thin Bold"/>
              </a:rPr>
              <a:t>APWU</a:t>
            </a:r>
          </a:p>
          <a:p>
            <a:pPr>
              <a:lnSpc>
                <a:spcPts val="5040"/>
              </a:lnSpc>
            </a:pPr>
            <a:r>
              <a:rPr lang="en-US" sz="3600" dirty="0">
                <a:solidFill>
                  <a:srgbClr val="F8F8F8"/>
                </a:solidFill>
                <a:latin typeface="Public Sans Thin Bold"/>
              </a:rPr>
              <a:t>GEORGE GRESHAM, </a:t>
            </a:r>
            <a:r>
              <a:rPr lang="en-US" sz="3600" dirty="0">
                <a:solidFill>
                  <a:srgbClr val="F9CB08"/>
                </a:solidFill>
                <a:latin typeface="Public Sans Thin Bold"/>
              </a:rPr>
              <a:t>SEIU</a:t>
            </a:r>
          </a:p>
          <a:p>
            <a:pPr>
              <a:lnSpc>
                <a:spcPts val="5040"/>
              </a:lnSpc>
            </a:pPr>
            <a:r>
              <a:rPr lang="en-US" sz="3600" dirty="0">
                <a:solidFill>
                  <a:srgbClr val="F8F8F8"/>
                </a:solidFill>
                <a:latin typeface="Public Sans Thin Bold"/>
              </a:rPr>
              <a:t>BECKY PRINGLE, </a:t>
            </a:r>
            <a:r>
              <a:rPr lang="en-US" sz="3600" dirty="0">
                <a:solidFill>
                  <a:srgbClr val="F9CB08"/>
                </a:solidFill>
                <a:latin typeface="Public Sans Thin Bold"/>
              </a:rPr>
              <a:t>NEA</a:t>
            </a:r>
          </a:p>
          <a:p>
            <a:pPr>
              <a:lnSpc>
                <a:spcPts val="5040"/>
              </a:lnSpc>
            </a:pPr>
            <a:r>
              <a:rPr lang="en-US" sz="3600" dirty="0">
                <a:solidFill>
                  <a:srgbClr val="F8F8F8"/>
                </a:solidFill>
                <a:latin typeface="Public Sans Thin Bold"/>
              </a:rPr>
              <a:t>KENNETH RILEY,</a:t>
            </a:r>
            <a:r>
              <a:rPr lang="en-US" sz="3600" dirty="0">
                <a:solidFill>
                  <a:srgbClr val="F9CB08"/>
                </a:solidFill>
                <a:latin typeface="Public Sans Thin Bold"/>
              </a:rPr>
              <a:t> ILA</a:t>
            </a:r>
          </a:p>
          <a:p>
            <a:pPr>
              <a:lnSpc>
                <a:spcPts val="5040"/>
              </a:lnSpc>
            </a:pPr>
            <a:r>
              <a:rPr lang="en-US" sz="3600" dirty="0">
                <a:solidFill>
                  <a:srgbClr val="F8F8F8"/>
                </a:solidFill>
                <a:latin typeface="Public Sans Thin Bold"/>
              </a:rPr>
              <a:t>DR. LORRETTA JOHNSON, </a:t>
            </a:r>
            <a:r>
              <a:rPr lang="en-US" sz="3600" dirty="0">
                <a:solidFill>
                  <a:srgbClr val="F9CB08"/>
                </a:solidFill>
                <a:latin typeface="Public Sans Thin Bold"/>
              </a:rPr>
              <a:t>AFT</a:t>
            </a:r>
          </a:p>
          <a:p>
            <a:pPr>
              <a:lnSpc>
                <a:spcPts val="5040"/>
              </a:lnSpc>
            </a:pPr>
            <a:r>
              <a:rPr lang="en-US" sz="3600" dirty="0">
                <a:solidFill>
                  <a:srgbClr val="F8F8F8"/>
                </a:solidFill>
                <a:latin typeface="Public Sans Thin Bold"/>
              </a:rPr>
              <a:t>FRED REDMOND, </a:t>
            </a:r>
            <a:r>
              <a:rPr lang="en-US" sz="3600" dirty="0">
                <a:solidFill>
                  <a:srgbClr val="F9CB08"/>
                </a:solidFill>
                <a:latin typeface="Public Sans Thin Bold"/>
              </a:rPr>
              <a:t>USW</a:t>
            </a:r>
          </a:p>
          <a:p>
            <a:pPr>
              <a:lnSpc>
                <a:spcPts val="5040"/>
              </a:lnSpc>
            </a:pPr>
            <a:r>
              <a:rPr lang="en-US" sz="3600" dirty="0">
                <a:solidFill>
                  <a:srgbClr val="F8F8F8"/>
                </a:solidFill>
                <a:latin typeface="Public Sans Thin Bold"/>
              </a:rPr>
              <a:t>SHANNA PEEKS, </a:t>
            </a:r>
            <a:r>
              <a:rPr lang="en-US" sz="3600" dirty="0">
                <a:solidFill>
                  <a:srgbClr val="F9CB08"/>
                </a:solidFill>
                <a:latin typeface="Public Sans Thin Bold"/>
              </a:rPr>
              <a:t>UMWA</a:t>
            </a:r>
          </a:p>
        </p:txBody>
      </p:sp>
      <p:sp>
        <p:nvSpPr>
          <p:cNvPr id="12" name="TextBox 12"/>
          <p:cNvSpPr txBox="1"/>
          <p:nvPr/>
        </p:nvSpPr>
        <p:spPr>
          <a:xfrm>
            <a:off x="9631422" y="2431981"/>
            <a:ext cx="7080052" cy="6590665"/>
          </a:xfrm>
          <a:prstGeom prst="rect">
            <a:avLst/>
          </a:prstGeom>
        </p:spPr>
        <p:txBody>
          <a:bodyPr lIns="0" tIns="0" rIns="0" bIns="0" rtlCol="0" anchor="t">
            <a:spAutoFit/>
          </a:bodyPr>
          <a:lstStyle/>
          <a:p>
            <a:pPr algn="ctr">
              <a:lnSpc>
                <a:spcPts val="4759"/>
              </a:lnSpc>
              <a:spcBef>
                <a:spcPct val="0"/>
              </a:spcBef>
            </a:pPr>
            <a:r>
              <a:rPr lang="en-US" sz="3399">
                <a:solidFill>
                  <a:srgbClr val="FFFFFF"/>
                </a:solidFill>
                <a:latin typeface="Public Sans"/>
              </a:rPr>
              <a:t>WILLIAM "BILL" LUCY </a:t>
            </a:r>
          </a:p>
          <a:p>
            <a:pPr algn="ctr">
              <a:lnSpc>
                <a:spcPts val="4759"/>
              </a:lnSpc>
              <a:spcBef>
                <a:spcPct val="0"/>
              </a:spcBef>
            </a:pPr>
            <a:r>
              <a:rPr lang="en-US" sz="3399">
                <a:solidFill>
                  <a:srgbClr val="FFFFFF"/>
                </a:solidFill>
                <a:latin typeface="Public Sans"/>
              </a:rPr>
              <a:t>PRESIDENT EMERITUS</a:t>
            </a:r>
          </a:p>
          <a:p>
            <a:pPr algn="ctr">
              <a:lnSpc>
                <a:spcPts val="4759"/>
              </a:lnSpc>
              <a:spcBef>
                <a:spcPct val="0"/>
              </a:spcBef>
            </a:pPr>
            <a:r>
              <a:rPr lang="en-US" sz="3399">
                <a:solidFill>
                  <a:srgbClr val="F9CB08"/>
                </a:solidFill>
                <a:latin typeface="Public Sans"/>
              </a:rPr>
              <a:t>AFSCME</a:t>
            </a:r>
          </a:p>
          <a:p>
            <a:pPr algn="ctr">
              <a:lnSpc>
                <a:spcPts val="4759"/>
              </a:lnSpc>
              <a:spcBef>
                <a:spcPct val="0"/>
              </a:spcBef>
            </a:pPr>
            <a:endParaRPr lang="en-US" sz="3399">
              <a:solidFill>
                <a:srgbClr val="F9CB08"/>
              </a:solidFill>
              <a:latin typeface="Public Sans"/>
            </a:endParaRPr>
          </a:p>
          <a:p>
            <a:pPr algn="ctr">
              <a:lnSpc>
                <a:spcPts val="4759"/>
              </a:lnSpc>
              <a:spcBef>
                <a:spcPct val="0"/>
              </a:spcBef>
            </a:pPr>
            <a:r>
              <a:rPr lang="en-US" sz="3399">
                <a:solidFill>
                  <a:srgbClr val="FFFFFF"/>
                </a:solidFill>
                <a:latin typeface="Public Sans"/>
              </a:rPr>
              <a:t>WILLIE L. BAKER JR.</a:t>
            </a:r>
          </a:p>
          <a:p>
            <a:pPr algn="ctr">
              <a:lnSpc>
                <a:spcPts val="4759"/>
              </a:lnSpc>
              <a:spcBef>
                <a:spcPct val="0"/>
              </a:spcBef>
            </a:pPr>
            <a:r>
              <a:rPr lang="en-US" sz="3399">
                <a:solidFill>
                  <a:srgbClr val="FFFFFF"/>
                </a:solidFill>
                <a:latin typeface="Public Sans"/>
              </a:rPr>
              <a:t>EXEC. VICE PRESIDENT EMERITUS</a:t>
            </a:r>
          </a:p>
          <a:p>
            <a:pPr algn="ctr">
              <a:lnSpc>
                <a:spcPts val="4759"/>
              </a:lnSpc>
              <a:spcBef>
                <a:spcPct val="0"/>
              </a:spcBef>
            </a:pPr>
            <a:r>
              <a:rPr lang="en-US" sz="3399">
                <a:solidFill>
                  <a:srgbClr val="F9CB08"/>
                </a:solidFill>
                <a:latin typeface="Public Sans"/>
              </a:rPr>
              <a:t>UFCW</a:t>
            </a:r>
          </a:p>
          <a:p>
            <a:pPr algn="ctr">
              <a:lnSpc>
                <a:spcPts val="4759"/>
              </a:lnSpc>
              <a:spcBef>
                <a:spcPct val="0"/>
              </a:spcBef>
            </a:pPr>
            <a:endParaRPr lang="en-US" sz="3399">
              <a:solidFill>
                <a:srgbClr val="F9CB08"/>
              </a:solidFill>
              <a:latin typeface="Public Sans"/>
            </a:endParaRPr>
          </a:p>
          <a:p>
            <a:pPr algn="ctr">
              <a:lnSpc>
                <a:spcPts val="4759"/>
              </a:lnSpc>
              <a:spcBef>
                <a:spcPct val="0"/>
              </a:spcBef>
            </a:pPr>
            <a:r>
              <a:rPr lang="en-US" sz="3399">
                <a:solidFill>
                  <a:srgbClr val="FFFFFF"/>
                </a:solidFill>
                <a:latin typeface="Public Sans"/>
              </a:rPr>
              <a:t>GWEND JOHNSON</a:t>
            </a:r>
          </a:p>
          <a:p>
            <a:pPr algn="ctr">
              <a:lnSpc>
                <a:spcPts val="4759"/>
              </a:lnSpc>
              <a:spcBef>
                <a:spcPct val="0"/>
              </a:spcBef>
            </a:pPr>
            <a:r>
              <a:rPr lang="en-US" sz="3399">
                <a:solidFill>
                  <a:srgbClr val="FFFFFF"/>
                </a:solidFill>
                <a:latin typeface="Public Sans"/>
              </a:rPr>
              <a:t>TREASURER EMERITUS</a:t>
            </a:r>
          </a:p>
          <a:p>
            <a:pPr algn="ctr">
              <a:lnSpc>
                <a:spcPts val="4759"/>
              </a:lnSpc>
              <a:spcBef>
                <a:spcPct val="0"/>
              </a:spcBef>
            </a:pPr>
            <a:r>
              <a:rPr lang="en-US" sz="3399">
                <a:solidFill>
                  <a:srgbClr val="F9CB08"/>
                </a:solidFill>
                <a:latin typeface="Public Sans"/>
              </a:rPr>
              <a:t>CWA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F8F8F8"/>
            </a:solidFill>
            <a:prstDash val="solid"/>
            <a:headEnd type="none" w="sm" len="sm"/>
            <a:tailEnd type="none" w="sm" len="sm"/>
          </a:ln>
        </p:spPr>
        <p:txBody>
          <a:bodyPr/>
          <a:lstStyle/>
          <a:p>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06035" y="1028700"/>
            <a:ext cx="382562" cy="340002"/>
          </a:xfrm>
          <a:prstGeom prst="rect">
            <a:avLst/>
          </a:prstGeom>
        </p:spPr>
      </p:pic>
      <p:pic>
        <p:nvPicPr>
          <p:cNvPr id="4" name="Picture 4"/>
          <p:cNvPicPr>
            <a:picLocks noChangeAspect="1"/>
          </p:cNvPicPr>
          <p:nvPr/>
        </p:nvPicPr>
        <p:blipFill>
          <a:blip r:embed="rId4"/>
          <a:srcRect l="21638" r="21957"/>
          <a:stretch>
            <a:fillRect/>
          </a:stretch>
        </p:blipFill>
        <p:spPr>
          <a:xfrm>
            <a:off x="381000" y="1028700"/>
            <a:ext cx="6718843" cy="822960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4369072" y="7624309"/>
            <a:ext cx="2730772" cy="2730772"/>
          </a:xfrm>
          <a:prstGeom prst="rect">
            <a:avLst/>
          </a:prstGeom>
        </p:spPr>
      </p:pic>
      <p:sp>
        <p:nvSpPr>
          <p:cNvPr id="6" name="TextBox 6"/>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9CB08"/>
                </a:solidFill>
                <a:latin typeface="Public Sans"/>
              </a:rPr>
              <a:t>08</a:t>
            </a:r>
          </a:p>
        </p:txBody>
      </p:sp>
      <p:sp>
        <p:nvSpPr>
          <p:cNvPr id="7" name="TextBox 7"/>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09</a:t>
            </a:r>
          </a:p>
        </p:txBody>
      </p:sp>
      <p:sp>
        <p:nvSpPr>
          <p:cNvPr id="8" name="TextBox 8"/>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08</a:t>
            </a:r>
          </a:p>
        </p:txBody>
      </p:sp>
      <p:sp>
        <p:nvSpPr>
          <p:cNvPr id="9" name="TextBox 9"/>
          <p:cNvSpPr txBox="1"/>
          <p:nvPr/>
        </p:nvSpPr>
        <p:spPr>
          <a:xfrm>
            <a:off x="7921057" y="601028"/>
            <a:ext cx="8894507" cy="2676525"/>
          </a:xfrm>
          <a:prstGeom prst="rect">
            <a:avLst/>
          </a:prstGeom>
        </p:spPr>
        <p:txBody>
          <a:bodyPr lIns="0" tIns="0" rIns="0" bIns="0" rtlCol="0" anchor="t">
            <a:spAutoFit/>
          </a:bodyPr>
          <a:lstStyle/>
          <a:p>
            <a:pPr>
              <a:lnSpc>
                <a:spcPts val="10559"/>
              </a:lnSpc>
            </a:pPr>
            <a:r>
              <a:rPr lang="en-US" sz="8799" dirty="0">
                <a:solidFill>
                  <a:srgbClr val="F8F8F8"/>
                </a:solidFill>
                <a:latin typeface="Inria Serif"/>
              </a:rPr>
              <a:t>Union Solidarity &amp; Greetings</a:t>
            </a:r>
          </a:p>
        </p:txBody>
      </p:sp>
      <p:sp>
        <p:nvSpPr>
          <p:cNvPr id="10" name="TextBox 10"/>
          <p:cNvSpPr txBox="1"/>
          <p:nvPr/>
        </p:nvSpPr>
        <p:spPr>
          <a:xfrm>
            <a:off x="7921057" y="3133890"/>
            <a:ext cx="9435550" cy="621709"/>
          </a:xfrm>
          <a:prstGeom prst="rect">
            <a:avLst/>
          </a:prstGeom>
        </p:spPr>
        <p:txBody>
          <a:bodyPr wrap="square" lIns="0" tIns="0" rIns="0" bIns="0" rtlCol="0" anchor="t">
            <a:spAutoFit/>
          </a:bodyPr>
          <a:lstStyle/>
          <a:p>
            <a:pPr>
              <a:lnSpc>
                <a:spcPts val="5319"/>
              </a:lnSpc>
            </a:pPr>
            <a:r>
              <a:rPr lang="en-US" sz="3799" dirty="0">
                <a:solidFill>
                  <a:srgbClr val="F8F8F8"/>
                </a:solidFill>
                <a:latin typeface="Public Sans Thin"/>
              </a:rPr>
              <a:t>from the  CBTU</a:t>
            </a:r>
            <a:r>
              <a:rPr lang="en-US" sz="3799" dirty="0">
                <a:solidFill>
                  <a:srgbClr val="F9CB08"/>
                </a:solidFill>
                <a:latin typeface="Public Sans Thin"/>
              </a:rPr>
              <a:t> ______ </a:t>
            </a:r>
            <a:r>
              <a:rPr lang="en-US" sz="3799" dirty="0">
                <a:solidFill>
                  <a:srgbClr val="F8F8F8"/>
                </a:solidFill>
                <a:latin typeface="Public Sans Thin"/>
              </a:rPr>
              <a:t>Chapter!</a:t>
            </a:r>
          </a:p>
        </p:txBody>
      </p:sp>
      <p:sp>
        <p:nvSpPr>
          <p:cNvPr id="11" name="TextBox 11"/>
          <p:cNvSpPr txBox="1"/>
          <p:nvPr/>
        </p:nvSpPr>
        <p:spPr>
          <a:xfrm>
            <a:off x="7477322" y="4704397"/>
            <a:ext cx="9781978" cy="4981575"/>
          </a:xfrm>
          <a:prstGeom prst="rect">
            <a:avLst/>
          </a:prstGeom>
        </p:spPr>
        <p:txBody>
          <a:bodyPr lIns="0" tIns="0" rIns="0" bIns="0" rtlCol="0" anchor="t">
            <a:spAutoFit/>
          </a:bodyPr>
          <a:lstStyle/>
          <a:p>
            <a:pPr>
              <a:lnSpc>
                <a:spcPts val="4479"/>
              </a:lnSpc>
            </a:pPr>
            <a:r>
              <a:rPr lang="en-US" sz="3199" dirty="0">
                <a:solidFill>
                  <a:srgbClr val="F8F8F8"/>
                </a:solidFill>
                <a:latin typeface="Public Sans"/>
              </a:rPr>
              <a:t>We are honored for your time and willingness to listen.</a:t>
            </a:r>
          </a:p>
          <a:p>
            <a:pPr>
              <a:lnSpc>
                <a:spcPts val="4479"/>
              </a:lnSpc>
            </a:pPr>
            <a:endParaRPr lang="en-US" sz="3199" dirty="0">
              <a:solidFill>
                <a:srgbClr val="F8F8F8"/>
              </a:solidFill>
              <a:latin typeface="Public Sans"/>
            </a:endParaRPr>
          </a:p>
          <a:p>
            <a:pPr>
              <a:lnSpc>
                <a:spcPts val="4479"/>
              </a:lnSpc>
            </a:pPr>
            <a:r>
              <a:rPr lang="en-US" sz="3199" dirty="0">
                <a:solidFill>
                  <a:srgbClr val="F8F8F8"/>
                </a:solidFill>
                <a:latin typeface="Public Sans"/>
              </a:rPr>
              <a:t> Spread the word to your members.</a:t>
            </a:r>
          </a:p>
          <a:p>
            <a:pPr>
              <a:lnSpc>
                <a:spcPts val="4479"/>
              </a:lnSpc>
            </a:pPr>
            <a:endParaRPr lang="en-US" sz="3199" dirty="0">
              <a:solidFill>
                <a:srgbClr val="F8F8F8"/>
              </a:solidFill>
              <a:latin typeface="Public Sans"/>
            </a:endParaRPr>
          </a:p>
          <a:p>
            <a:pPr>
              <a:lnSpc>
                <a:spcPts val="4479"/>
              </a:lnSpc>
            </a:pPr>
            <a:r>
              <a:rPr lang="en-US" sz="3199" dirty="0">
                <a:solidFill>
                  <a:srgbClr val="F8F8F8"/>
                </a:solidFill>
                <a:latin typeface="Public Sans"/>
              </a:rPr>
              <a:t>Sign up to become a CBTU Member TODAY!</a:t>
            </a:r>
          </a:p>
          <a:p>
            <a:pPr>
              <a:lnSpc>
                <a:spcPts val="4479"/>
              </a:lnSpc>
            </a:pPr>
            <a:endParaRPr lang="en-US" sz="3199" dirty="0">
              <a:solidFill>
                <a:srgbClr val="F8F8F8"/>
              </a:solidFill>
              <a:latin typeface="Public Sans"/>
            </a:endParaRPr>
          </a:p>
          <a:p>
            <a:pPr>
              <a:lnSpc>
                <a:spcPts val="4479"/>
              </a:lnSpc>
            </a:pPr>
            <a:r>
              <a:rPr lang="en-US" sz="3199" dirty="0">
                <a:solidFill>
                  <a:srgbClr val="F8F8F8"/>
                </a:solidFill>
                <a:latin typeface="Public Sans"/>
              </a:rPr>
              <a:t>Show </a:t>
            </a:r>
            <a:r>
              <a:rPr lang="en-US" sz="3199" dirty="0" err="1">
                <a:solidFill>
                  <a:srgbClr val="F8F8F8"/>
                </a:solidFill>
                <a:latin typeface="Public Sans"/>
              </a:rPr>
              <a:t>soldarity</a:t>
            </a:r>
            <a:r>
              <a:rPr lang="en-US" sz="3199" dirty="0">
                <a:solidFill>
                  <a:srgbClr val="F8F8F8"/>
                </a:solidFill>
                <a:latin typeface="Public Sans"/>
              </a:rPr>
              <a:t> and support. </a:t>
            </a:r>
          </a:p>
          <a:p>
            <a:pPr>
              <a:lnSpc>
                <a:spcPts val="3919"/>
              </a:lnSpc>
            </a:pPr>
            <a:endParaRPr lang="en-US" sz="3199" dirty="0">
              <a:solidFill>
                <a:srgbClr val="F8F8F8"/>
              </a:solidFill>
              <a:latin typeface="Public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F8F8F8"/>
            </a:solidFill>
            <a:prstDash val="solid"/>
            <a:headEnd type="none" w="sm" len="sm"/>
            <a:tailEnd type="none" w="sm" len="sm"/>
          </a:ln>
        </p:spPr>
        <p:txBody>
          <a:bodyPr/>
          <a:lstStyle/>
          <a:p>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06035" y="1028700"/>
            <a:ext cx="382562" cy="340002"/>
          </a:xfrm>
          <a:prstGeom prst="rect">
            <a:avLst/>
          </a:prstGeom>
        </p:spPr>
      </p:pic>
      <p:sp>
        <p:nvSpPr>
          <p:cNvPr id="4" name="TextBox 4"/>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9CB08"/>
                </a:solidFill>
                <a:latin typeface="Public Sans"/>
              </a:rPr>
              <a:t>09</a:t>
            </a:r>
          </a:p>
        </p:txBody>
      </p:sp>
      <p:sp>
        <p:nvSpPr>
          <p:cNvPr id="5" name="TextBox 5"/>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10</a:t>
            </a:r>
          </a:p>
        </p:txBody>
      </p:sp>
      <p:sp>
        <p:nvSpPr>
          <p:cNvPr id="6" name="TextBox 6"/>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9CB08"/>
                </a:solidFill>
                <a:latin typeface="Public Sans"/>
              </a:rPr>
              <a:t>08</a:t>
            </a:r>
          </a:p>
        </p:txBody>
      </p:sp>
      <p:sp>
        <p:nvSpPr>
          <p:cNvPr id="7" name="TextBox 7"/>
          <p:cNvSpPr txBox="1"/>
          <p:nvPr/>
        </p:nvSpPr>
        <p:spPr>
          <a:xfrm>
            <a:off x="692375" y="216177"/>
            <a:ext cx="16200213" cy="1023357"/>
          </a:xfrm>
          <a:prstGeom prst="rect">
            <a:avLst/>
          </a:prstGeom>
        </p:spPr>
        <p:txBody>
          <a:bodyPr lIns="0" tIns="0" rIns="0" bIns="0" rtlCol="0" anchor="t">
            <a:spAutoFit/>
          </a:bodyPr>
          <a:lstStyle/>
          <a:p>
            <a:pPr>
              <a:lnSpc>
                <a:spcPts val="8520"/>
              </a:lnSpc>
            </a:pPr>
            <a:r>
              <a:rPr lang="en-US" sz="6600" dirty="0">
                <a:solidFill>
                  <a:srgbClr val="F1B502"/>
                </a:solidFill>
                <a:latin typeface="Inria Serif"/>
              </a:rPr>
              <a:t>CBTU _____ Chapter Executive Board</a:t>
            </a:r>
          </a:p>
        </p:txBody>
      </p:sp>
      <p:sp>
        <p:nvSpPr>
          <p:cNvPr id="8" name="TextBox 8"/>
          <p:cNvSpPr txBox="1"/>
          <p:nvPr/>
        </p:nvSpPr>
        <p:spPr>
          <a:xfrm>
            <a:off x="1066800" y="1132727"/>
            <a:ext cx="13952313" cy="492379"/>
          </a:xfrm>
          <a:prstGeom prst="rect">
            <a:avLst/>
          </a:prstGeom>
        </p:spPr>
        <p:txBody>
          <a:bodyPr lIns="0" tIns="0" rIns="0" bIns="0" rtlCol="0" anchor="t">
            <a:spAutoFit/>
          </a:bodyPr>
          <a:lstStyle/>
          <a:p>
            <a:pPr algn="ctr">
              <a:lnSpc>
                <a:spcPts val="4199"/>
              </a:lnSpc>
            </a:pPr>
            <a:r>
              <a:rPr lang="en-US" sz="2999" u="sng" dirty="0">
                <a:solidFill>
                  <a:srgbClr val="F8F8F8"/>
                </a:solidFill>
                <a:latin typeface="Public Sans"/>
              </a:rPr>
              <a:t>The Local Chapter Leadership of The Coalition of Black Trade Unionists</a:t>
            </a: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8185835" y="5262730"/>
            <a:ext cx="835959" cy="835959"/>
          </a:xfrm>
          <a:prstGeom prst="rect">
            <a:avLst/>
          </a:prstGeom>
        </p:spPr>
      </p:pic>
      <p:sp>
        <p:nvSpPr>
          <p:cNvPr id="10" name="TextBox 10"/>
          <p:cNvSpPr txBox="1"/>
          <p:nvPr/>
        </p:nvSpPr>
        <p:spPr>
          <a:xfrm>
            <a:off x="9426606" y="1421075"/>
            <a:ext cx="6829910" cy="9555501"/>
          </a:xfrm>
          <a:prstGeom prst="rect">
            <a:avLst/>
          </a:prstGeom>
        </p:spPr>
        <p:txBody>
          <a:bodyPr lIns="0" tIns="0" rIns="0" bIns="0" rtlCol="0" anchor="t">
            <a:spAutoFit/>
          </a:bodyPr>
          <a:lstStyle/>
          <a:p>
            <a:pPr algn="ctr">
              <a:lnSpc>
                <a:spcPts val="3426"/>
              </a:lnSpc>
              <a:spcBef>
                <a:spcPct val="0"/>
              </a:spcBef>
            </a:pPr>
            <a:endParaRPr lang="en-US" sz="2447" dirty="0">
              <a:solidFill>
                <a:srgbClr val="F9CB08"/>
              </a:solidFill>
              <a:latin typeface="Public Sans"/>
            </a:endParaRPr>
          </a:p>
          <a:p>
            <a:pPr algn="ctr">
              <a:lnSpc>
                <a:spcPts val="3426"/>
              </a:lnSpc>
              <a:spcBef>
                <a:spcPct val="0"/>
              </a:spcBef>
            </a:pPr>
            <a:r>
              <a:rPr lang="en-US" sz="2447" dirty="0">
                <a:solidFill>
                  <a:srgbClr val="FFFFFF"/>
                </a:solidFill>
                <a:latin typeface="Public Sans"/>
              </a:rPr>
              <a:t>INSERT NAME HERE</a:t>
            </a:r>
          </a:p>
          <a:p>
            <a:pPr algn="ctr">
              <a:lnSpc>
                <a:spcPts val="3426"/>
              </a:lnSpc>
              <a:spcBef>
                <a:spcPct val="0"/>
              </a:spcBef>
            </a:pPr>
            <a:r>
              <a:rPr lang="en-US" sz="2447" dirty="0">
                <a:solidFill>
                  <a:srgbClr val="FFFFFF"/>
                </a:solidFill>
                <a:latin typeface="Public Sans"/>
              </a:rPr>
              <a:t>TRUSTEE</a:t>
            </a:r>
          </a:p>
          <a:p>
            <a:pPr algn="ctr">
              <a:lnSpc>
                <a:spcPts val="3426"/>
              </a:lnSpc>
              <a:spcBef>
                <a:spcPct val="0"/>
              </a:spcBef>
            </a:pPr>
            <a:r>
              <a:rPr lang="en-US" sz="2447" dirty="0">
                <a:solidFill>
                  <a:srgbClr val="F9CB08"/>
                </a:solidFill>
                <a:latin typeface="Public Sans"/>
              </a:rPr>
              <a:t>INSERT UNION LOCAL HERE</a:t>
            </a:r>
          </a:p>
          <a:p>
            <a:pPr algn="ctr">
              <a:lnSpc>
                <a:spcPts val="3426"/>
              </a:lnSpc>
              <a:spcBef>
                <a:spcPct val="0"/>
              </a:spcBef>
            </a:pPr>
            <a:endParaRPr lang="en-US" sz="2447" dirty="0">
              <a:solidFill>
                <a:srgbClr val="F9CB08"/>
              </a:solidFill>
              <a:latin typeface="Public Sans"/>
            </a:endParaRPr>
          </a:p>
          <a:p>
            <a:pPr algn="ctr">
              <a:lnSpc>
                <a:spcPts val="3426"/>
              </a:lnSpc>
              <a:spcBef>
                <a:spcPct val="0"/>
              </a:spcBef>
            </a:pPr>
            <a:r>
              <a:rPr lang="en-US" sz="2447" dirty="0">
                <a:solidFill>
                  <a:srgbClr val="FFFFFF"/>
                </a:solidFill>
                <a:latin typeface="Public Sans"/>
              </a:rPr>
              <a:t>INSERT NAME HERE</a:t>
            </a:r>
          </a:p>
          <a:p>
            <a:pPr algn="ctr">
              <a:lnSpc>
                <a:spcPts val="3426"/>
              </a:lnSpc>
              <a:spcBef>
                <a:spcPct val="0"/>
              </a:spcBef>
            </a:pPr>
            <a:r>
              <a:rPr lang="en-US" sz="2447" dirty="0">
                <a:solidFill>
                  <a:srgbClr val="FFFFFF"/>
                </a:solidFill>
                <a:latin typeface="Public Sans"/>
              </a:rPr>
              <a:t>TRUSTEE</a:t>
            </a:r>
          </a:p>
          <a:p>
            <a:pPr algn="ctr">
              <a:lnSpc>
                <a:spcPts val="3426"/>
              </a:lnSpc>
              <a:spcBef>
                <a:spcPct val="0"/>
              </a:spcBef>
            </a:pPr>
            <a:r>
              <a:rPr lang="en-US" sz="2447" dirty="0">
                <a:solidFill>
                  <a:srgbClr val="F9CB08"/>
                </a:solidFill>
                <a:latin typeface="Public Sans"/>
              </a:rPr>
              <a:t>INSERT UNION LOCAL HERE</a:t>
            </a:r>
          </a:p>
          <a:p>
            <a:pPr algn="ctr">
              <a:lnSpc>
                <a:spcPts val="3426"/>
              </a:lnSpc>
              <a:spcBef>
                <a:spcPct val="0"/>
              </a:spcBef>
            </a:pPr>
            <a:endParaRPr lang="en-US" sz="2447" dirty="0">
              <a:solidFill>
                <a:srgbClr val="F9CB08"/>
              </a:solidFill>
              <a:latin typeface="Public Sans"/>
            </a:endParaRPr>
          </a:p>
          <a:p>
            <a:pPr algn="ctr">
              <a:lnSpc>
                <a:spcPts val="3426"/>
              </a:lnSpc>
              <a:spcBef>
                <a:spcPct val="0"/>
              </a:spcBef>
            </a:pPr>
            <a:r>
              <a:rPr lang="en-US" sz="2447" dirty="0">
                <a:solidFill>
                  <a:srgbClr val="FFFFFF"/>
                </a:solidFill>
                <a:latin typeface="Public Sans"/>
              </a:rPr>
              <a:t>INSERT NAME HERE</a:t>
            </a:r>
          </a:p>
          <a:p>
            <a:pPr algn="ctr">
              <a:lnSpc>
                <a:spcPts val="3426"/>
              </a:lnSpc>
              <a:spcBef>
                <a:spcPct val="0"/>
              </a:spcBef>
            </a:pPr>
            <a:r>
              <a:rPr lang="en-US" sz="2447" dirty="0">
                <a:solidFill>
                  <a:srgbClr val="F8F8F8"/>
                </a:solidFill>
                <a:latin typeface="Public Sans"/>
              </a:rPr>
              <a:t>TRUSTEE</a:t>
            </a:r>
          </a:p>
          <a:p>
            <a:pPr algn="ctr">
              <a:lnSpc>
                <a:spcPts val="3426"/>
              </a:lnSpc>
              <a:spcBef>
                <a:spcPct val="0"/>
              </a:spcBef>
            </a:pPr>
            <a:r>
              <a:rPr lang="en-US" sz="2447" dirty="0">
                <a:solidFill>
                  <a:srgbClr val="F9CB08"/>
                </a:solidFill>
                <a:latin typeface="Public Sans"/>
              </a:rPr>
              <a:t>INSERT UNION LOCAL HERE</a:t>
            </a:r>
          </a:p>
          <a:p>
            <a:pPr algn="ctr">
              <a:lnSpc>
                <a:spcPts val="3426"/>
              </a:lnSpc>
              <a:spcBef>
                <a:spcPct val="0"/>
              </a:spcBef>
            </a:pPr>
            <a:endParaRPr lang="en-US" sz="2447" dirty="0">
              <a:solidFill>
                <a:srgbClr val="F9CB08"/>
              </a:solidFill>
              <a:latin typeface="Public Sans"/>
            </a:endParaRPr>
          </a:p>
          <a:p>
            <a:pPr algn="ctr">
              <a:lnSpc>
                <a:spcPts val="3426"/>
              </a:lnSpc>
              <a:spcBef>
                <a:spcPct val="0"/>
              </a:spcBef>
            </a:pPr>
            <a:r>
              <a:rPr lang="en-US" sz="2447" dirty="0">
                <a:solidFill>
                  <a:srgbClr val="FFFFFF"/>
                </a:solidFill>
                <a:latin typeface="Public Sans"/>
              </a:rPr>
              <a:t>INSERT NAME HERE</a:t>
            </a:r>
          </a:p>
          <a:p>
            <a:pPr algn="ctr">
              <a:lnSpc>
                <a:spcPts val="3426"/>
              </a:lnSpc>
              <a:spcBef>
                <a:spcPct val="0"/>
              </a:spcBef>
            </a:pPr>
            <a:r>
              <a:rPr lang="en-US" sz="2447" dirty="0">
                <a:solidFill>
                  <a:srgbClr val="FFFFFF"/>
                </a:solidFill>
                <a:latin typeface="Public Sans"/>
              </a:rPr>
              <a:t>SERGEANT-AT-ARMS</a:t>
            </a:r>
          </a:p>
          <a:p>
            <a:pPr algn="ctr">
              <a:lnSpc>
                <a:spcPts val="3426"/>
              </a:lnSpc>
              <a:spcBef>
                <a:spcPct val="0"/>
              </a:spcBef>
            </a:pPr>
            <a:r>
              <a:rPr lang="en-US" sz="2447" dirty="0">
                <a:solidFill>
                  <a:srgbClr val="F9CB08"/>
                </a:solidFill>
                <a:latin typeface="Public Sans"/>
              </a:rPr>
              <a:t>INSERT UNION LOCAL HERE</a:t>
            </a:r>
          </a:p>
          <a:p>
            <a:pPr algn="ctr">
              <a:lnSpc>
                <a:spcPts val="3426"/>
              </a:lnSpc>
              <a:spcBef>
                <a:spcPct val="0"/>
              </a:spcBef>
            </a:pPr>
            <a:endParaRPr lang="en-US" sz="2447" dirty="0">
              <a:solidFill>
                <a:srgbClr val="F9CB08"/>
              </a:solidFill>
              <a:latin typeface="Public Sans"/>
            </a:endParaRPr>
          </a:p>
          <a:p>
            <a:pPr algn="ctr">
              <a:lnSpc>
                <a:spcPts val="3426"/>
              </a:lnSpc>
              <a:spcBef>
                <a:spcPct val="0"/>
              </a:spcBef>
            </a:pPr>
            <a:r>
              <a:rPr lang="en-US" sz="2447" dirty="0">
                <a:solidFill>
                  <a:srgbClr val="FFFFFF"/>
                </a:solidFill>
                <a:latin typeface="Public Sans"/>
              </a:rPr>
              <a:t>INSERT NAME HERE</a:t>
            </a:r>
          </a:p>
          <a:p>
            <a:pPr algn="ctr">
              <a:lnSpc>
                <a:spcPts val="3426"/>
              </a:lnSpc>
              <a:spcBef>
                <a:spcPct val="0"/>
              </a:spcBef>
            </a:pPr>
            <a:r>
              <a:rPr lang="en-US" sz="2447" dirty="0">
                <a:solidFill>
                  <a:srgbClr val="FFFFFF"/>
                </a:solidFill>
                <a:latin typeface="Public Sans"/>
              </a:rPr>
              <a:t>PRESIDENT EMERITUS</a:t>
            </a:r>
          </a:p>
          <a:p>
            <a:pPr algn="ctr">
              <a:lnSpc>
                <a:spcPts val="3426"/>
              </a:lnSpc>
              <a:spcBef>
                <a:spcPct val="0"/>
              </a:spcBef>
            </a:pPr>
            <a:r>
              <a:rPr lang="en-US" sz="2447" dirty="0">
                <a:solidFill>
                  <a:srgbClr val="F9CB08"/>
                </a:solidFill>
                <a:latin typeface="Public Sans"/>
              </a:rPr>
              <a:t>INSERT UNION LOCAL HERE</a:t>
            </a:r>
          </a:p>
          <a:p>
            <a:pPr algn="ctr">
              <a:lnSpc>
                <a:spcPts val="3426"/>
              </a:lnSpc>
              <a:spcBef>
                <a:spcPct val="0"/>
              </a:spcBef>
            </a:pPr>
            <a:endParaRPr lang="en-US" sz="2447" dirty="0">
              <a:solidFill>
                <a:srgbClr val="F9CB08"/>
              </a:solidFill>
              <a:latin typeface="Public Sans"/>
            </a:endParaRPr>
          </a:p>
          <a:p>
            <a:pPr algn="ctr">
              <a:lnSpc>
                <a:spcPts val="3426"/>
              </a:lnSpc>
              <a:spcBef>
                <a:spcPct val="0"/>
              </a:spcBef>
            </a:pPr>
            <a:endParaRPr lang="en-US" sz="2447" dirty="0">
              <a:solidFill>
                <a:srgbClr val="F9CB08"/>
              </a:solidFill>
              <a:latin typeface="Public Sans"/>
            </a:endParaRPr>
          </a:p>
        </p:txBody>
      </p:sp>
      <p:sp>
        <p:nvSpPr>
          <p:cNvPr id="11" name="TextBox 11"/>
          <p:cNvSpPr txBox="1"/>
          <p:nvPr/>
        </p:nvSpPr>
        <p:spPr>
          <a:xfrm>
            <a:off x="852003" y="1756955"/>
            <a:ext cx="6829910" cy="8683467"/>
          </a:xfrm>
          <a:prstGeom prst="rect">
            <a:avLst/>
          </a:prstGeom>
        </p:spPr>
        <p:txBody>
          <a:bodyPr lIns="0" tIns="0" rIns="0" bIns="0" rtlCol="0" anchor="t">
            <a:spAutoFit/>
          </a:bodyPr>
          <a:lstStyle/>
          <a:p>
            <a:pPr algn="ctr">
              <a:lnSpc>
                <a:spcPts val="3426"/>
              </a:lnSpc>
              <a:spcBef>
                <a:spcPct val="0"/>
              </a:spcBef>
            </a:pPr>
            <a:r>
              <a:rPr lang="en-US" sz="2447" dirty="0">
                <a:solidFill>
                  <a:srgbClr val="FFFFFF"/>
                </a:solidFill>
                <a:latin typeface="Public Sans"/>
              </a:rPr>
              <a:t>INSERT NAME HERE</a:t>
            </a:r>
          </a:p>
          <a:p>
            <a:pPr algn="ctr">
              <a:lnSpc>
                <a:spcPts val="3426"/>
              </a:lnSpc>
              <a:spcBef>
                <a:spcPct val="0"/>
              </a:spcBef>
            </a:pPr>
            <a:r>
              <a:rPr lang="en-US" sz="2447" dirty="0">
                <a:solidFill>
                  <a:srgbClr val="FFFFFF"/>
                </a:solidFill>
                <a:latin typeface="Public Sans"/>
              </a:rPr>
              <a:t>PRESIDENT </a:t>
            </a:r>
          </a:p>
          <a:p>
            <a:pPr algn="ctr">
              <a:lnSpc>
                <a:spcPts val="3426"/>
              </a:lnSpc>
              <a:spcBef>
                <a:spcPct val="0"/>
              </a:spcBef>
            </a:pPr>
            <a:r>
              <a:rPr lang="en-US" sz="2447" dirty="0">
                <a:solidFill>
                  <a:srgbClr val="F9CB08"/>
                </a:solidFill>
                <a:latin typeface="Public Sans"/>
              </a:rPr>
              <a:t>INSERT UNION LOCAL HERE</a:t>
            </a:r>
          </a:p>
          <a:p>
            <a:pPr algn="ctr">
              <a:lnSpc>
                <a:spcPts val="3426"/>
              </a:lnSpc>
              <a:spcBef>
                <a:spcPct val="0"/>
              </a:spcBef>
            </a:pPr>
            <a:endParaRPr lang="en-US" sz="2447" dirty="0">
              <a:solidFill>
                <a:srgbClr val="F9CB08"/>
              </a:solidFill>
              <a:latin typeface="Public Sans"/>
            </a:endParaRPr>
          </a:p>
          <a:p>
            <a:pPr algn="ctr">
              <a:lnSpc>
                <a:spcPts val="3426"/>
              </a:lnSpc>
              <a:spcBef>
                <a:spcPct val="0"/>
              </a:spcBef>
            </a:pPr>
            <a:r>
              <a:rPr lang="en-US" sz="2447" dirty="0">
                <a:solidFill>
                  <a:srgbClr val="FFFFFF"/>
                </a:solidFill>
                <a:latin typeface="Public Sans"/>
              </a:rPr>
              <a:t>INSERT NAME HERE</a:t>
            </a:r>
          </a:p>
          <a:p>
            <a:pPr algn="ctr">
              <a:lnSpc>
                <a:spcPts val="3426"/>
              </a:lnSpc>
              <a:spcBef>
                <a:spcPct val="0"/>
              </a:spcBef>
            </a:pPr>
            <a:r>
              <a:rPr lang="en-US" sz="2447" dirty="0">
                <a:solidFill>
                  <a:srgbClr val="FFFFFF"/>
                </a:solidFill>
                <a:latin typeface="Public Sans"/>
              </a:rPr>
              <a:t>VICE PRESIDENT </a:t>
            </a:r>
          </a:p>
          <a:p>
            <a:pPr algn="ctr">
              <a:lnSpc>
                <a:spcPts val="3426"/>
              </a:lnSpc>
              <a:spcBef>
                <a:spcPct val="0"/>
              </a:spcBef>
            </a:pPr>
            <a:r>
              <a:rPr lang="en-US" sz="2447" dirty="0">
                <a:solidFill>
                  <a:srgbClr val="F9CB08"/>
                </a:solidFill>
                <a:latin typeface="Public Sans"/>
              </a:rPr>
              <a:t>INSERT UNION LOCAL HERE</a:t>
            </a:r>
          </a:p>
          <a:p>
            <a:pPr algn="ctr">
              <a:lnSpc>
                <a:spcPts val="3426"/>
              </a:lnSpc>
              <a:spcBef>
                <a:spcPct val="0"/>
              </a:spcBef>
            </a:pPr>
            <a:endParaRPr lang="en-US" sz="2447" dirty="0">
              <a:solidFill>
                <a:srgbClr val="F9CB08"/>
              </a:solidFill>
              <a:latin typeface="Public Sans"/>
            </a:endParaRPr>
          </a:p>
          <a:p>
            <a:pPr algn="ctr">
              <a:lnSpc>
                <a:spcPts val="3426"/>
              </a:lnSpc>
              <a:spcBef>
                <a:spcPct val="0"/>
              </a:spcBef>
            </a:pPr>
            <a:r>
              <a:rPr lang="en-US" sz="2447" dirty="0">
                <a:solidFill>
                  <a:srgbClr val="FFFFFF"/>
                </a:solidFill>
                <a:latin typeface="Public Sans"/>
              </a:rPr>
              <a:t>INSERT NAME HERE</a:t>
            </a:r>
          </a:p>
          <a:p>
            <a:pPr algn="ctr">
              <a:lnSpc>
                <a:spcPts val="3426"/>
              </a:lnSpc>
              <a:spcBef>
                <a:spcPct val="0"/>
              </a:spcBef>
            </a:pPr>
            <a:r>
              <a:rPr lang="en-US" sz="2447" dirty="0">
                <a:solidFill>
                  <a:srgbClr val="FFFFFF"/>
                </a:solidFill>
                <a:latin typeface="Public Sans"/>
              </a:rPr>
              <a:t>TREASURER </a:t>
            </a:r>
          </a:p>
          <a:p>
            <a:pPr algn="ctr">
              <a:lnSpc>
                <a:spcPts val="3426"/>
              </a:lnSpc>
              <a:spcBef>
                <a:spcPct val="0"/>
              </a:spcBef>
            </a:pPr>
            <a:r>
              <a:rPr lang="en-US" sz="2447" dirty="0">
                <a:solidFill>
                  <a:srgbClr val="F9CB08"/>
                </a:solidFill>
                <a:latin typeface="Public Sans"/>
              </a:rPr>
              <a:t>INSERT UNION LOCAL HERE</a:t>
            </a:r>
          </a:p>
          <a:p>
            <a:pPr algn="ctr">
              <a:lnSpc>
                <a:spcPts val="3426"/>
              </a:lnSpc>
              <a:spcBef>
                <a:spcPct val="0"/>
              </a:spcBef>
            </a:pPr>
            <a:endParaRPr lang="en-US" sz="2447" dirty="0">
              <a:solidFill>
                <a:srgbClr val="F9CB08"/>
              </a:solidFill>
              <a:latin typeface="Public Sans"/>
            </a:endParaRPr>
          </a:p>
          <a:p>
            <a:pPr algn="ctr">
              <a:lnSpc>
                <a:spcPts val="3426"/>
              </a:lnSpc>
              <a:spcBef>
                <a:spcPct val="0"/>
              </a:spcBef>
            </a:pPr>
            <a:r>
              <a:rPr lang="en-US" sz="2447" dirty="0">
                <a:solidFill>
                  <a:srgbClr val="FFFFFF"/>
                </a:solidFill>
                <a:latin typeface="Public Sans"/>
              </a:rPr>
              <a:t>INSERT NAME HERE</a:t>
            </a:r>
          </a:p>
          <a:p>
            <a:pPr algn="ctr">
              <a:lnSpc>
                <a:spcPts val="3426"/>
              </a:lnSpc>
              <a:spcBef>
                <a:spcPct val="0"/>
              </a:spcBef>
            </a:pPr>
            <a:r>
              <a:rPr lang="en-US" sz="2447" dirty="0">
                <a:solidFill>
                  <a:srgbClr val="F8F8F8"/>
                </a:solidFill>
                <a:latin typeface="Public Sans"/>
              </a:rPr>
              <a:t>SECRETARY</a:t>
            </a:r>
          </a:p>
          <a:p>
            <a:pPr algn="ctr">
              <a:lnSpc>
                <a:spcPts val="3426"/>
              </a:lnSpc>
              <a:spcBef>
                <a:spcPct val="0"/>
              </a:spcBef>
            </a:pPr>
            <a:r>
              <a:rPr lang="en-US" sz="2447" dirty="0">
                <a:solidFill>
                  <a:srgbClr val="F9CB08"/>
                </a:solidFill>
                <a:latin typeface="Public Sans"/>
              </a:rPr>
              <a:t>INSERT UNION LOCAL HERE</a:t>
            </a:r>
          </a:p>
          <a:p>
            <a:pPr algn="ctr">
              <a:lnSpc>
                <a:spcPts val="3426"/>
              </a:lnSpc>
              <a:spcBef>
                <a:spcPct val="0"/>
              </a:spcBef>
            </a:pPr>
            <a:endParaRPr lang="en-US" sz="2447" dirty="0">
              <a:solidFill>
                <a:srgbClr val="F9CB08"/>
              </a:solidFill>
              <a:latin typeface="Public Sans"/>
            </a:endParaRPr>
          </a:p>
          <a:p>
            <a:pPr algn="ctr">
              <a:lnSpc>
                <a:spcPts val="3426"/>
              </a:lnSpc>
              <a:spcBef>
                <a:spcPct val="0"/>
              </a:spcBef>
            </a:pPr>
            <a:r>
              <a:rPr lang="en-US" sz="2447" dirty="0">
                <a:solidFill>
                  <a:srgbClr val="FFFFFF"/>
                </a:solidFill>
                <a:latin typeface="Public Sans"/>
              </a:rPr>
              <a:t>INSERT NAME HERE</a:t>
            </a:r>
          </a:p>
          <a:p>
            <a:pPr algn="ctr">
              <a:lnSpc>
                <a:spcPts val="3426"/>
              </a:lnSpc>
              <a:spcBef>
                <a:spcPct val="0"/>
              </a:spcBef>
            </a:pPr>
            <a:r>
              <a:rPr lang="en-US" sz="2447" dirty="0">
                <a:solidFill>
                  <a:srgbClr val="FFFFFF"/>
                </a:solidFill>
                <a:latin typeface="Public Sans"/>
              </a:rPr>
              <a:t>ASSISTANT SECRETARY</a:t>
            </a:r>
          </a:p>
          <a:p>
            <a:pPr algn="ctr">
              <a:lnSpc>
                <a:spcPts val="3426"/>
              </a:lnSpc>
              <a:spcBef>
                <a:spcPct val="0"/>
              </a:spcBef>
            </a:pPr>
            <a:r>
              <a:rPr lang="en-US" sz="2447" dirty="0">
                <a:solidFill>
                  <a:srgbClr val="F9CB08"/>
                </a:solidFill>
                <a:latin typeface="Public Sans"/>
              </a:rPr>
              <a:t>INSERT UNION LOCAL HERE</a:t>
            </a:r>
          </a:p>
          <a:p>
            <a:pPr algn="ctr">
              <a:lnSpc>
                <a:spcPts val="3426"/>
              </a:lnSpc>
              <a:spcBef>
                <a:spcPct val="0"/>
              </a:spcBef>
            </a:pPr>
            <a:endParaRPr lang="en-US" sz="2447" dirty="0">
              <a:solidFill>
                <a:srgbClr val="F9CB08"/>
              </a:solidFill>
              <a:latin typeface="Public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7659</TotalTime>
  <Words>1706</Words>
  <Application>Microsoft Macintosh PowerPoint</Application>
  <PresentationFormat>Custom</PresentationFormat>
  <Paragraphs>306</Paragraphs>
  <Slides>25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Public Sans Thin</vt:lpstr>
      <vt:lpstr>Open Sans Light</vt:lpstr>
      <vt:lpstr>Public Sans</vt:lpstr>
      <vt:lpstr>Arial</vt:lpstr>
      <vt:lpstr>Public Sans Bold</vt:lpstr>
      <vt:lpstr>Inria Serif Bold</vt:lpstr>
      <vt:lpstr>Arimo Bold</vt:lpstr>
      <vt:lpstr>Inria Serif</vt:lpstr>
      <vt:lpstr>Segoe UI Historic</vt:lpstr>
      <vt:lpstr>Calibri</vt:lpstr>
      <vt:lpstr>Public Sans Thin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Coalition of Black Trade Unionists (CBTU)</dc:title>
  <cp:lastModifiedBy>Waylon McDonald</cp:lastModifiedBy>
  <cp:revision>22</cp:revision>
  <dcterms:created xsi:type="dcterms:W3CDTF">2006-08-16T00:00:00Z</dcterms:created>
  <dcterms:modified xsi:type="dcterms:W3CDTF">2025-08-16T16:51:05Z</dcterms:modified>
  <dc:identifier>DAE90NR8uSY</dc:identifier>
</cp:coreProperties>
</file>