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font" Target="fonts/Nunito-bold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Nunito-italic.fntdata"/><Relationship Id="rId20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4f6d45e7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4f6d45e7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ATIP Request is across departments and nationwide.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have also submitted a number of proposals to ORC regarding how conferences can be run, included a health and safety briefing at the beginning of each conference, a Health and Safety focused conference briefing sheet to be sent as as part of any conference package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7430a4495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7430a4495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1c13b1b45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71c13b1b45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7430a449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7430a449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Committee helped ensure that CEIU had a National Health and Safety Conference in Dec 2024 at St Johns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603a9acc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7603a9acc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603a9acc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7603a9acc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ESDC has RHSAC (3 hour long meetings + prep meetings before hand)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Point 1: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Encourage IRB and IRCC delegates to apply to this committee. The current committee is 100% comprised of  ESDC members and risk siloing itself.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Point 3: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Everyone here is a representative of a committee or a Local, if you have H&amp;S issues, please contact the Health and Safety Committee.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89bb4671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789bb4671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rgbClr val="B5D24A"/>
          </a:solidFill>
          <a:ln cap="flat" cmpd="sng" w="9525">
            <a:solidFill>
              <a:srgbClr val="B5D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rgbClr val="4B9C4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94E6F"/>
                </a:solidFill>
              </a:rPr>
              <a:t>CEIU ON Health, Safety and Security </a:t>
            </a:r>
            <a:endParaRPr>
              <a:solidFill>
                <a:srgbClr val="194E6F"/>
              </a:solidFill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194E6F"/>
                </a:solidFill>
                <a:latin typeface="Nunito"/>
                <a:ea typeface="Nunito"/>
                <a:cs typeface="Nunito"/>
                <a:sym typeface="Nunito"/>
              </a:rPr>
              <a:t>2025 Report</a:t>
            </a:r>
            <a:endParaRPr sz="3800">
              <a:solidFill>
                <a:srgbClr val="194E6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94E6F"/>
                </a:solidFill>
              </a:rPr>
              <a:t>Accomplishments</a:t>
            </a:r>
            <a:endParaRPr>
              <a:solidFill>
                <a:srgbClr val="194E6F"/>
              </a:solidFill>
            </a:endParaRPr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2505975" y="1565550"/>
            <a:ext cx="3205200" cy="27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1900"/>
              <a:buChar char="●"/>
            </a:pPr>
            <a:r>
              <a:rPr lang="en-GB" sz="1900">
                <a:solidFill>
                  <a:srgbClr val="194E6F"/>
                </a:solidFill>
              </a:rPr>
              <a:t>2 in-person, 4 virtual meetings</a:t>
            </a:r>
            <a:endParaRPr sz="1900">
              <a:solidFill>
                <a:srgbClr val="194E6F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1700"/>
              <a:buChar char="○"/>
            </a:pPr>
            <a:r>
              <a:rPr lang="en-GB" sz="1700">
                <a:solidFill>
                  <a:srgbClr val="194E6F"/>
                </a:solidFill>
              </a:rPr>
              <a:t>Bought in special guests from IRB, IRB, and ESDC</a:t>
            </a:r>
            <a:endParaRPr sz="1700">
              <a:solidFill>
                <a:srgbClr val="194E6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1700"/>
              <a:buChar char="●"/>
            </a:pPr>
            <a:r>
              <a:t/>
            </a:r>
            <a:endParaRPr sz="1700">
              <a:solidFill>
                <a:srgbClr val="194E6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194E6F"/>
              </a:solidFill>
            </a:endParaRPr>
          </a:p>
        </p:txBody>
      </p:sp>
      <p:pic>
        <p:nvPicPr>
          <p:cNvPr id="136" name="Google Shape;136;p14" title="PXL_20250614_174813361.jpg"/>
          <p:cNvPicPr preferRelativeResize="0"/>
          <p:nvPr/>
        </p:nvPicPr>
        <p:blipFill rotWithShape="1">
          <a:blip r:embed="rId3">
            <a:alphaModFix/>
          </a:blip>
          <a:srcRect b="19695" l="6629" r="0" t="21653"/>
          <a:stretch/>
        </p:blipFill>
        <p:spPr>
          <a:xfrm>
            <a:off x="5938800" y="0"/>
            <a:ext cx="3205201" cy="26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 title="PXL_20250614_173557276.MP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29450"/>
            <a:ext cx="2645852" cy="351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4"/>
          <p:cNvSpPr txBox="1"/>
          <p:nvPr>
            <p:ph idx="1" type="body"/>
          </p:nvPr>
        </p:nvSpPr>
        <p:spPr>
          <a:xfrm>
            <a:off x="2505975" y="2814675"/>
            <a:ext cx="6214500" cy="18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-GB" sz="1900">
                <a:solidFill>
                  <a:schemeClr val="lt1"/>
                </a:solidFill>
              </a:rPr>
              <a:t>Submitted 10 Health and Safety resolutions</a:t>
            </a:r>
            <a:endParaRPr sz="1900">
              <a:solidFill>
                <a:schemeClr val="lt1"/>
              </a:solidFill>
            </a:endParaRPr>
          </a:p>
          <a:p>
            <a:pPr indent="-3365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-GB" sz="1700">
                <a:solidFill>
                  <a:schemeClr val="lt1"/>
                </a:solidFill>
              </a:rPr>
              <a:t>AED, First-Aid Kits, Updated Procedures, etc.</a:t>
            </a:r>
            <a:endParaRPr sz="1800">
              <a:solidFill>
                <a:srgbClr val="194E6F"/>
              </a:solidFill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1800"/>
              <a:buChar char="●"/>
            </a:pPr>
            <a:r>
              <a:rPr lang="en-GB" sz="1800">
                <a:solidFill>
                  <a:srgbClr val="194E6F"/>
                </a:solidFill>
              </a:rPr>
              <a:t>Drafted Health and Safety related ATIP requests</a:t>
            </a:r>
            <a:endParaRPr sz="1800">
              <a:solidFill>
                <a:srgbClr val="194E6F"/>
              </a:solidFill>
            </a:endParaRPr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1800"/>
              <a:buChar char="○"/>
            </a:pPr>
            <a:r>
              <a:rPr lang="en-GB" sz="1800">
                <a:solidFill>
                  <a:srgbClr val="194E6F"/>
                </a:solidFill>
              </a:rPr>
              <a:t>Workplace inspection reports, Lab 1070s, harassment incidents, etc.</a:t>
            </a:r>
            <a:endParaRPr sz="1800">
              <a:solidFill>
                <a:srgbClr val="194E6F"/>
              </a:solidFill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194E6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5" title="Health, Safety &amp; Securit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4650" y="394400"/>
            <a:ext cx="4354700" cy="43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94E6F"/>
                </a:solidFill>
              </a:rPr>
              <a:t>PSAC Ontario Health and Safety Conference</a:t>
            </a:r>
            <a:endParaRPr>
              <a:solidFill>
                <a:srgbClr val="194E6F"/>
              </a:solidFill>
            </a:endParaRPr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2400"/>
              <a:buChar char="●"/>
            </a:pPr>
            <a:r>
              <a:rPr lang="en-GB" sz="2400">
                <a:solidFill>
                  <a:srgbClr val="194E6F"/>
                </a:solidFill>
              </a:rPr>
              <a:t>Pitfalls and limitations of WSIB</a:t>
            </a:r>
            <a:endParaRPr sz="2400">
              <a:solidFill>
                <a:srgbClr val="194E6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2400"/>
              <a:buChar char="●"/>
            </a:pPr>
            <a:r>
              <a:rPr lang="en-GB" sz="2400">
                <a:solidFill>
                  <a:srgbClr val="194E6F"/>
                </a:solidFill>
              </a:rPr>
              <a:t>Migrant workers falling through the cracks</a:t>
            </a:r>
            <a:endParaRPr sz="2400">
              <a:solidFill>
                <a:srgbClr val="194E6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2400"/>
              <a:buChar char="●"/>
            </a:pPr>
            <a:r>
              <a:rPr lang="en-GB" sz="2400">
                <a:solidFill>
                  <a:srgbClr val="194E6F"/>
                </a:solidFill>
              </a:rPr>
              <a:t>Teaser of Climate Change &amp; Environmental Racism course</a:t>
            </a:r>
            <a:endParaRPr sz="2400">
              <a:solidFill>
                <a:srgbClr val="194E6F"/>
              </a:solidFill>
            </a:endParaRPr>
          </a:p>
        </p:txBody>
      </p:sp>
      <p:pic>
        <p:nvPicPr>
          <p:cNvPr id="150" name="Google Shape;150;p16" title="fra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050" y="3286975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94E6F"/>
                </a:solidFill>
              </a:rPr>
              <a:t>CEIU National Mental Health and Wellness Committee</a:t>
            </a:r>
            <a:endParaRPr>
              <a:solidFill>
                <a:srgbClr val="194E6F"/>
              </a:solidFill>
            </a:endParaRPr>
          </a:p>
        </p:txBody>
      </p:sp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2100"/>
              <a:buChar char="●"/>
            </a:pPr>
            <a:r>
              <a:rPr lang="en-GB" sz="2100">
                <a:solidFill>
                  <a:srgbClr val="194E6F"/>
                </a:solidFill>
              </a:rPr>
              <a:t>Meets twice a year</a:t>
            </a:r>
            <a:endParaRPr sz="2100">
              <a:solidFill>
                <a:srgbClr val="194E6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2100"/>
              <a:buChar char="●"/>
            </a:pPr>
            <a:r>
              <a:rPr lang="en-GB" sz="2100">
                <a:solidFill>
                  <a:srgbClr val="194E6F"/>
                </a:solidFill>
              </a:rPr>
              <a:t>Working on resolutions for </a:t>
            </a:r>
            <a:r>
              <a:rPr lang="en-GB" sz="2100">
                <a:solidFill>
                  <a:srgbClr val="194E6F"/>
                </a:solidFill>
              </a:rPr>
              <a:t>triennial</a:t>
            </a:r>
            <a:r>
              <a:rPr lang="en-GB" sz="2100">
                <a:solidFill>
                  <a:srgbClr val="194E6F"/>
                </a:solidFill>
              </a:rPr>
              <a:t> </a:t>
            </a:r>
            <a:endParaRPr sz="2100">
              <a:solidFill>
                <a:srgbClr val="194E6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2100"/>
              <a:buChar char="●"/>
            </a:pPr>
            <a:r>
              <a:rPr lang="en-GB" sz="2100">
                <a:solidFill>
                  <a:srgbClr val="194E6F"/>
                </a:solidFill>
              </a:rPr>
              <a:t>Formalize national health and safety conference to be </a:t>
            </a:r>
            <a:r>
              <a:rPr lang="en-GB" sz="2100">
                <a:solidFill>
                  <a:srgbClr val="194E6F"/>
                </a:solidFill>
              </a:rPr>
              <a:t>occurring</a:t>
            </a:r>
            <a:r>
              <a:rPr lang="en-GB" sz="2100">
                <a:solidFill>
                  <a:srgbClr val="194E6F"/>
                </a:solidFill>
              </a:rPr>
              <a:t> every 3 years</a:t>
            </a:r>
            <a:endParaRPr sz="2100">
              <a:solidFill>
                <a:srgbClr val="194E6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2100"/>
              <a:buChar char="●"/>
            </a:pPr>
            <a:r>
              <a:rPr lang="en-GB" sz="2100">
                <a:solidFill>
                  <a:srgbClr val="194E6F"/>
                </a:solidFill>
              </a:rPr>
              <a:t>Updates on what is happening in each region</a:t>
            </a:r>
            <a:endParaRPr sz="2100">
              <a:solidFill>
                <a:srgbClr val="194E6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94E6F"/>
                </a:solidFill>
              </a:rPr>
              <a:t>Asbesto Town hall</a:t>
            </a:r>
            <a:endParaRPr>
              <a:solidFill>
                <a:srgbClr val="194E6F"/>
              </a:solidFill>
            </a:endParaRPr>
          </a:p>
        </p:txBody>
      </p:sp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2200"/>
              <a:buChar char="●"/>
            </a:pPr>
            <a:r>
              <a:rPr lang="en-GB" sz="2200">
                <a:solidFill>
                  <a:srgbClr val="194E6F"/>
                </a:solidFill>
              </a:rPr>
              <a:t>Online for </a:t>
            </a:r>
            <a:r>
              <a:rPr lang="en-GB" sz="2200">
                <a:solidFill>
                  <a:srgbClr val="194E6F"/>
                </a:solidFill>
              </a:rPr>
              <a:t>Fall/Winter 2025</a:t>
            </a:r>
            <a:endParaRPr sz="2200">
              <a:solidFill>
                <a:srgbClr val="194E6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2200"/>
              <a:buChar char="●"/>
            </a:pPr>
            <a:r>
              <a:rPr lang="en-GB" sz="2200">
                <a:solidFill>
                  <a:srgbClr val="194E6F"/>
                </a:solidFill>
              </a:rPr>
              <a:t>Still searching for an asbesto expert to provide background info</a:t>
            </a:r>
            <a:endParaRPr sz="2200">
              <a:solidFill>
                <a:srgbClr val="194E6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2200"/>
              <a:buChar char="●"/>
            </a:pPr>
            <a:r>
              <a:rPr lang="en-GB" sz="2200">
                <a:solidFill>
                  <a:srgbClr val="194E6F"/>
                </a:solidFill>
              </a:rPr>
              <a:t>Will invite an union Health and Safety Officer about the Employer’s </a:t>
            </a:r>
            <a:r>
              <a:rPr lang="en-GB" sz="2200">
                <a:solidFill>
                  <a:srgbClr val="194E6F"/>
                </a:solidFill>
              </a:rPr>
              <a:t>Responsibilities</a:t>
            </a:r>
            <a:r>
              <a:rPr lang="en-GB" sz="2200">
                <a:solidFill>
                  <a:srgbClr val="194E6F"/>
                </a:solidFill>
              </a:rPr>
              <a:t> </a:t>
            </a:r>
            <a:endParaRPr sz="2200">
              <a:solidFill>
                <a:srgbClr val="194E6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2200"/>
              <a:buChar char="●"/>
            </a:pPr>
            <a:r>
              <a:rPr lang="en-GB" sz="2200">
                <a:solidFill>
                  <a:srgbClr val="194E6F"/>
                </a:solidFill>
              </a:rPr>
              <a:t>CCOHS material </a:t>
            </a:r>
            <a:endParaRPr sz="2200">
              <a:solidFill>
                <a:srgbClr val="194E6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94E6F"/>
                </a:solidFill>
              </a:rPr>
              <a:t>Committee Challenges &amp; Recommendations</a:t>
            </a:r>
            <a:endParaRPr>
              <a:solidFill>
                <a:srgbClr val="194E6F"/>
              </a:solidFill>
            </a:endParaRPr>
          </a:p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2000"/>
              <a:buChar char="●"/>
            </a:pPr>
            <a:r>
              <a:rPr lang="en-GB" sz="2000">
                <a:solidFill>
                  <a:srgbClr val="194E6F"/>
                </a:solidFill>
              </a:rPr>
              <a:t>Lack of representation from IRB and IRCC</a:t>
            </a:r>
            <a:endParaRPr sz="2000">
              <a:solidFill>
                <a:srgbClr val="194E6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2000"/>
              <a:buChar char="●"/>
            </a:pPr>
            <a:r>
              <a:rPr lang="en-GB" sz="2000">
                <a:solidFill>
                  <a:srgbClr val="194E6F"/>
                </a:solidFill>
              </a:rPr>
              <a:t>Time commitment both within and outside the Employer’s working hours</a:t>
            </a:r>
            <a:endParaRPr sz="2000">
              <a:solidFill>
                <a:srgbClr val="194E6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94E6F"/>
              </a:buClr>
              <a:buSzPts val="2000"/>
              <a:buChar char="●"/>
            </a:pPr>
            <a:r>
              <a:rPr lang="en-GB" sz="2000">
                <a:solidFill>
                  <a:srgbClr val="194E6F"/>
                </a:solidFill>
              </a:rPr>
              <a:t>Lack of outreach from Locals and members to Committee about H&amp;S issues</a:t>
            </a:r>
            <a:endParaRPr sz="2000">
              <a:solidFill>
                <a:srgbClr val="194E6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 title="CEIU_Logo_(Bilingual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250" y="2714950"/>
            <a:ext cx="3441750" cy="160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/>
          <p:nvPr>
            <p:ph type="title"/>
          </p:nvPr>
        </p:nvSpPr>
        <p:spPr>
          <a:xfrm>
            <a:off x="1886850" y="1589250"/>
            <a:ext cx="5370300" cy="9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everyone!</a:t>
            </a:r>
            <a:endParaRPr/>
          </a:p>
        </p:txBody>
      </p:sp>
      <p:pic>
        <p:nvPicPr>
          <p:cNvPr id="175" name="Google Shape;175;p20" title="Health, Safety &amp; Security.png"/>
          <p:cNvPicPr preferRelativeResize="0"/>
          <p:nvPr/>
        </p:nvPicPr>
        <p:blipFill rotWithShape="1">
          <a:blip r:embed="rId4">
            <a:alphaModFix/>
          </a:blip>
          <a:srcRect b="10114" l="10149" r="8911" t="7985"/>
          <a:stretch/>
        </p:blipFill>
        <p:spPr>
          <a:xfrm>
            <a:off x="5135475" y="2650400"/>
            <a:ext cx="2121675" cy="21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194E6F"/>
      </a:lt1>
      <a:dk2>
        <a:srgbClr val="194E6F"/>
      </a:dk2>
      <a:lt2>
        <a:srgbClr val="001C3F"/>
      </a:lt2>
      <a:accent1>
        <a:srgbClr val="457ED9"/>
      </a:accent1>
      <a:accent2>
        <a:srgbClr val="A64D79"/>
      </a:accent2>
      <a:accent3>
        <a:srgbClr val="2986BA"/>
      </a:accent3>
      <a:accent4>
        <a:srgbClr val="FFFF00"/>
      </a:accent4>
      <a:accent5>
        <a:srgbClr val="FF0000"/>
      </a:accent5>
      <a:accent6>
        <a:srgbClr val="001E42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1E8D2B3551A44A78CAEB20FD359D7" ma:contentTypeVersion="11" ma:contentTypeDescription="Create a new document." ma:contentTypeScope="" ma:versionID="774b861d6493e455ced5b2d0b18ce4cf">
  <xsd:schema xmlns:xsd="http://www.w3.org/2001/XMLSchema" xmlns:xs="http://www.w3.org/2001/XMLSchema" xmlns:p="http://schemas.microsoft.com/office/2006/metadata/properties" xmlns:ns2="6936f6cd-a503-4e8c-8f81-7c86e453ca03" xmlns:ns3="78a1e422-92da-4edd-83a2-924993480973" targetNamespace="http://schemas.microsoft.com/office/2006/metadata/properties" ma:root="true" ma:fieldsID="1ea497a92233d3f7d5dd56e83d378130" ns2:_="" ns3:_="">
    <xsd:import namespace="6936f6cd-a503-4e8c-8f81-7c86e453ca03"/>
    <xsd:import namespace="78a1e422-92da-4edd-83a2-9249934809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6f6cd-a503-4e8c-8f81-7c86e453c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0e0f3f2-90a5-49e2-a5f2-175fd2632b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1e422-92da-4edd-83a2-92499348097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a1874c5-0e91-4dec-8994-1e97f418d509}" ma:internalName="TaxCatchAll" ma:showField="CatchAllData" ma:web="78a1e422-92da-4edd-83a2-9249934809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a1e422-92da-4edd-83a2-924993480973" xsi:nil="true"/>
    <lcf76f155ced4ddcb4097134ff3c332f xmlns="6936f6cd-a503-4e8c-8f81-7c86e453ca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23A3C3-6322-42C8-9282-2BB4B4848A74}"/>
</file>

<file path=customXml/itemProps2.xml><?xml version="1.0" encoding="utf-8"?>
<ds:datastoreItem xmlns:ds="http://schemas.openxmlformats.org/officeDocument/2006/customXml" ds:itemID="{69232EB5-ADB0-455D-9F5A-0C238BC80D48}"/>
</file>

<file path=customXml/itemProps3.xml><?xml version="1.0" encoding="utf-8"?>
<ds:datastoreItem xmlns:ds="http://schemas.openxmlformats.org/officeDocument/2006/customXml" ds:itemID="{C7B2E97C-BE13-43FF-B483-D511314226C9}"/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0x010100BA61E8D2B3551A44A78CAEB20FD359D7</vt:lpwstr>
  </property>
  <property fmtid="{D5CDD505-2E9C-101B-9397-08002B2CF9AE}" pid="3" name="MSIP_Label_74fd3269-88ea-4a66-ad5a-aa64be538d4e_Enabled">
    <vt:lpwstr>True</vt:lpwstr>
  </property>
  <property fmtid="{D5CDD505-2E9C-101B-9397-08002B2CF9AE}" pid="4" name="MSIP_Label_74fd3269-88ea-4a66-ad5a-aa64be538d4e_SiteId">
    <vt:lpwstr>2cfa55d1-8de6-4375-8f87-d2e36edc80a2</vt:lpwstr>
  </property>
  <property fmtid="{D5CDD505-2E9C-101B-9397-08002B2CF9AE}" pid="5" name="MSIP_Label_74fd3269-88ea-4a66-ad5a-aa64be538d4e_SetDate">
    <vt:lpwstr>2025-09-10T13:16:25Z</vt:lpwstr>
  </property>
  <property fmtid="{D5CDD505-2E9C-101B-9397-08002B2CF9AE}" pid="6" name="MSIP_Label_74fd3269-88ea-4a66-ad5a-aa64be538d4e_Name">
    <vt:lpwstr>Internal</vt:lpwstr>
  </property>
  <property fmtid="{D5CDD505-2E9C-101B-9397-08002B2CF9AE}" pid="7" name="MSIP_Label_74fd3269-88ea-4a66-ad5a-aa64be538d4e_ActionId">
    <vt:lpwstr>efb97549-08b2-459c-ab48-804c40a7bfc2</vt:lpwstr>
  </property>
  <property fmtid="{D5CDD505-2E9C-101B-9397-08002B2CF9AE}" pid="8" name="MSIP_Label_74fd3269-88ea-4a66-ad5a-aa64be538d4e_Removed">
    <vt:lpwstr>False</vt:lpwstr>
  </property>
  <property fmtid="{D5CDD505-2E9C-101B-9397-08002B2CF9AE}" pid="9" name="MSIP_Label_74fd3269-88ea-4a66-ad5a-aa64be538d4e_Extended_MSFT_Method">
    <vt:lpwstr>Standard</vt:lpwstr>
  </property>
  <property fmtid="{D5CDD505-2E9C-101B-9397-08002B2CF9AE}" pid="10" name="Sensitivity">
    <vt:lpwstr>Internal</vt:lpwstr>
  </property>
</Properties>
</file>