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316" r:id="rId2"/>
    <p:sldId id="332" r:id="rId3"/>
    <p:sldId id="333" r:id="rId4"/>
    <p:sldId id="334" r:id="rId5"/>
    <p:sldId id="335" r:id="rId6"/>
    <p:sldId id="336" r:id="rId7"/>
    <p:sldId id="338" r:id="rId8"/>
    <p:sldId id="339" r:id="rId9"/>
    <p:sldId id="357" r:id="rId10"/>
    <p:sldId id="341" r:id="rId11"/>
    <p:sldId id="342" r:id="rId12"/>
    <p:sldId id="343" r:id="rId13"/>
    <p:sldId id="344" r:id="rId14"/>
    <p:sldId id="345" r:id="rId15"/>
    <p:sldId id="347" r:id="rId16"/>
    <p:sldId id="348" r:id="rId17"/>
    <p:sldId id="313" r:id="rId18"/>
    <p:sldId id="350" r:id="rId19"/>
    <p:sldId id="353" r:id="rId20"/>
    <p:sldId id="354" r:id="rId21"/>
    <p:sldId id="355" r:id="rId22"/>
    <p:sldId id="356" r:id="rId23"/>
    <p:sldId id="349" r:id="rId24"/>
    <p:sldId id="329" r:id="rId25"/>
    <p:sldId id="352" r:id="rId26"/>
    <p:sldId id="34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fcourchesne" initials="c" lastIdx="1" clrIdx="0"/>
  <p:cmAuthor id="1" name="Visnja Zaborski Breton " initials="VZB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1" autoAdjust="0"/>
    <p:restoredTop sz="99491" autoAdjust="0"/>
  </p:normalViewPr>
  <p:slideViewPr>
    <p:cSldViewPr>
      <p:cViewPr varScale="1">
        <p:scale>
          <a:sx n="68" d="100"/>
          <a:sy n="68" d="100"/>
        </p:scale>
        <p:origin x="1240" y="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3" y="274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038938B-C15E-40F4-A372-09CE4C539B7C}" type="doc">
      <dgm:prSet loTypeId="urn:microsoft.com/office/officeart/2005/8/layout/process5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CA"/>
        </a:p>
      </dgm:t>
    </dgm:pt>
    <dgm:pt modelId="{F87B9943-92A3-46CD-BA9C-C383DF3B2947}">
      <dgm:prSet phldrT="[Text]"/>
      <dgm:spPr/>
      <dgm:t>
        <a:bodyPr/>
        <a:lstStyle/>
        <a:p>
          <a:r>
            <a:rPr lang="en-US" dirty="0"/>
            <a:t>Awareness</a:t>
          </a:r>
          <a:endParaRPr lang="en-CA" dirty="0"/>
        </a:p>
      </dgm:t>
    </dgm:pt>
    <dgm:pt modelId="{6652FFEF-F8AD-486A-AB58-0E8F5852190F}" type="parTrans" cxnId="{C866B073-72B4-4B96-813A-0067D081C8C9}">
      <dgm:prSet/>
      <dgm:spPr/>
      <dgm:t>
        <a:bodyPr/>
        <a:lstStyle/>
        <a:p>
          <a:endParaRPr lang="en-CA"/>
        </a:p>
      </dgm:t>
    </dgm:pt>
    <dgm:pt modelId="{9401813D-B6F5-4C8B-ADAC-0ED0D816DFD2}" type="sibTrans" cxnId="{C866B073-72B4-4B96-813A-0067D081C8C9}">
      <dgm:prSet/>
      <dgm:spPr/>
      <dgm:t>
        <a:bodyPr/>
        <a:lstStyle/>
        <a:p>
          <a:endParaRPr lang="en-CA"/>
        </a:p>
      </dgm:t>
    </dgm:pt>
    <dgm:pt modelId="{77AF360A-C0CE-4BCA-9B7E-013BA4A72C76}">
      <dgm:prSet phldrT="[Text]"/>
      <dgm:spPr/>
      <dgm:t>
        <a:bodyPr/>
        <a:lstStyle/>
        <a:p>
          <a:r>
            <a:rPr lang="en-US" dirty="0"/>
            <a:t>Alignment</a:t>
          </a:r>
          <a:endParaRPr lang="en-CA" dirty="0"/>
        </a:p>
      </dgm:t>
    </dgm:pt>
    <dgm:pt modelId="{0CAB77B9-9CD6-4365-BDB6-DA44B49048AC}" type="parTrans" cxnId="{101BC630-F051-4F37-AA52-A6701FDAE0C8}">
      <dgm:prSet/>
      <dgm:spPr/>
      <dgm:t>
        <a:bodyPr/>
        <a:lstStyle/>
        <a:p>
          <a:endParaRPr lang="en-CA"/>
        </a:p>
      </dgm:t>
    </dgm:pt>
    <dgm:pt modelId="{9D3E3490-FA28-450F-902A-83948450C08C}" type="sibTrans" cxnId="{101BC630-F051-4F37-AA52-A6701FDAE0C8}">
      <dgm:prSet/>
      <dgm:spPr/>
      <dgm:t>
        <a:bodyPr/>
        <a:lstStyle/>
        <a:p>
          <a:endParaRPr lang="en-CA"/>
        </a:p>
      </dgm:t>
    </dgm:pt>
    <dgm:pt modelId="{4B438D1E-9260-4F54-8EB2-A8E88E7CB277}">
      <dgm:prSet phldrT="[Text]"/>
      <dgm:spPr/>
      <dgm:t>
        <a:bodyPr/>
        <a:lstStyle/>
        <a:p>
          <a:r>
            <a:rPr lang="en-US" dirty="0"/>
            <a:t>Implementation</a:t>
          </a:r>
          <a:endParaRPr lang="en-CA" dirty="0"/>
        </a:p>
      </dgm:t>
    </dgm:pt>
    <dgm:pt modelId="{895EBBD3-2642-424F-A78D-4FECC08B984C}" type="parTrans" cxnId="{A1ED30D9-E8F3-4782-8D9B-7764FCC7E7A6}">
      <dgm:prSet/>
      <dgm:spPr/>
      <dgm:t>
        <a:bodyPr/>
        <a:lstStyle/>
        <a:p>
          <a:endParaRPr lang="en-CA"/>
        </a:p>
      </dgm:t>
    </dgm:pt>
    <dgm:pt modelId="{4D1AE03B-5AC3-442B-813D-AC45F39AC704}" type="sibTrans" cxnId="{A1ED30D9-E8F3-4782-8D9B-7764FCC7E7A6}">
      <dgm:prSet/>
      <dgm:spPr/>
      <dgm:t>
        <a:bodyPr/>
        <a:lstStyle/>
        <a:p>
          <a:endParaRPr lang="en-CA"/>
        </a:p>
      </dgm:t>
    </dgm:pt>
    <dgm:pt modelId="{B47105F2-BFE8-48A7-B744-DF2366A8EB24}">
      <dgm:prSet phldrT="[Text]"/>
      <dgm:spPr/>
      <dgm:t>
        <a:bodyPr/>
        <a:lstStyle/>
        <a:p>
          <a:r>
            <a:rPr lang="en-US" dirty="0"/>
            <a:t>Evaluation</a:t>
          </a:r>
          <a:endParaRPr lang="en-CA" dirty="0"/>
        </a:p>
      </dgm:t>
    </dgm:pt>
    <dgm:pt modelId="{61B6DA7B-60EE-4C6E-949B-0A7082FECAD3}" type="parTrans" cxnId="{8B833EA9-3B89-4FBE-96CC-8B9FDA198EB8}">
      <dgm:prSet/>
      <dgm:spPr/>
      <dgm:t>
        <a:bodyPr/>
        <a:lstStyle/>
        <a:p>
          <a:endParaRPr lang="en-CA"/>
        </a:p>
      </dgm:t>
    </dgm:pt>
    <dgm:pt modelId="{2D05B06E-0B56-43CC-AB01-8D4E1C91235C}" type="sibTrans" cxnId="{8B833EA9-3B89-4FBE-96CC-8B9FDA198EB8}">
      <dgm:prSet/>
      <dgm:spPr/>
      <dgm:t>
        <a:bodyPr/>
        <a:lstStyle/>
        <a:p>
          <a:endParaRPr lang="en-CA"/>
        </a:p>
      </dgm:t>
    </dgm:pt>
    <dgm:pt modelId="{6B324C01-F566-4876-A09B-61737291118E}" type="pres">
      <dgm:prSet presAssocID="{B038938B-C15E-40F4-A372-09CE4C539B7C}" presName="diagram" presStyleCnt="0">
        <dgm:presLayoutVars>
          <dgm:dir/>
          <dgm:resizeHandles val="exact"/>
        </dgm:presLayoutVars>
      </dgm:prSet>
      <dgm:spPr/>
    </dgm:pt>
    <dgm:pt modelId="{79262ACD-72FE-4B5B-826D-717C8DF2ECE8}" type="pres">
      <dgm:prSet presAssocID="{F87B9943-92A3-46CD-BA9C-C383DF3B2947}" presName="node" presStyleLbl="node1" presStyleIdx="0" presStyleCnt="4" custLinFactNeighborY="-3387">
        <dgm:presLayoutVars>
          <dgm:bulletEnabled val="1"/>
        </dgm:presLayoutVars>
      </dgm:prSet>
      <dgm:spPr/>
    </dgm:pt>
    <dgm:pt modelId="{D9D0F608-E268-42DB-AF55-14C041A568AF}" type="pres">
      <dgm:prSet presAssocID="{9401813D-B6F5-4C8B-ADAC-0ED0D816DFD2}" presName="sibTrans" presStyleLbl="sibTrans2D1" presStyleIdx="0" presStyleCnt="3"/>
      <dgm:spPr/>
    </dgm:pt>
    <dgm:pt modelId="{B9DCA161-0E15-4AAF-9AD5-BF64882206C7}" type="pres">
      <dgm:prSet presAssocID="{9401813D-B6F5-4C8B-ADAC-0ED0D816DFD2}" presName="connectorText" presStyleLbl="sibTrans2D1" presStyleIdx="0" presStyleCnt="3"/>
      <dgm:spPr/>
    </dgm:pt>
    <dgm:pt modelId="{F9BADDCB-5DF6-4E14-B568-36B705D3E958}" type="pres">
      <dgm:prSet presAssocID="{77AF360A-C0CE-4BCA-9B7E-013BA4A72C76}" presName="node" presStyleLbl="node1" presStyleIdx="1" presStyleCnt="4">
        <dgm:presLayoutVars>
          <dgm:bulletEnabled val="1"/>
        </dgm:presLayoutVars>
      </dgm:prSet>
      <dgm:spPr/>
    </dgm:pt>
    <dgm:pt modelId="{5DEDC56B-9A04-4E0B-B1FD-0A34BA67B8DF}" type="pres">
      <dgm:prSet presAssocID="{9D3E3490-FA28-450F-902A-83948450C08C}" presName="sibTrans" presStyleLbl="sibTrans2D1" presStyleIdx="1" presStyleCnt="3"/>
      <dgm:spPr/>
    </dgm:pt>
    <dgm:pt modelId="{C198C74D-8AFE-401C-A6D8-E90FDD389E77}" type="pres">
      <dgm:prSet presAssocID="{9D3E3490-FA28-450F-902A-83948450C08C}" presName="connectorText" presStyleLbl="sibTrans2D1" presStyleIdx="1" presStyleCnt="3"/>
      <dgm:spPr/>
    </dgm:pt>
    <dgm:pt modelId="{C4947A49-4FFC-4947-8917-83CEFDDC5800}" type="pres">
      <dgm:prSet presAssocID="{4B438D1E-9260-4F54-8EB2-A8E88E7CB277}" presName="node" presStyleLbl="node1" presStyleIdx="2" presStyleCnt="4">
        <dgm:presLayoutVars>
          <dgm:bulletEnabled val="1"/>
        </dgm:presLayoutVars>
      </dgm:prSet>
      <dgm:spPr/>
    </dgm:pt>
    <dgm:pt modelId="{0F628D9A-A2E5-4634-8305-376AECB7C394}" type="pres">
      <dgm:prSet presAssocID="{4D1AE03B-5AC3-442B-813D-AC45F39AC704}" presName="sibTrans" presStyleLbl="sibTrans2D1" presStyleIdx="2" presStyleCnt="3"/>
      <dgm:spPr/>
    </dgm:pt>
    <dgm:pt modelId="{E446321E-048D-4923-8E5B-6655901B0B1B}" type="pres">
      <dgm:prSet presAssocID="{4D1AE03B-5AC3-442B-813D-AC45F39AC704}" presName="connectorText" presStyleLbl="sibTrans2D1" presStyleIdx="2" presStyleCnt="3"/>
      <dgm:spPr/>
    </dgm:pt>
    <dgm:pt modelId="{78CE416E-0C7C-4AC2-8FE8-D1CC6552801D}" type="pres">
      <dgm:prSet presAssocID="{B47105F2-BFE8-48A7-B744-DF2366A8EB24}" presName="node" presStyleLbl="node1" presStyleIdx="3" presStyleCnt="4">
        <dgm:presLayoutVars>
          <dgm:bulletEnabled val="1"/>
        </dgm:presLayoutVars>
      </dgm:prSet>
      <dgm:spPr/>
    </dgm:pt>
  </dgm:ptLst>
  <dgm:cxnLst>
    <dgm:cxn modelId="{ACA2CA1D-3B7B-4AC1-A2B8-5CC0FBBF6402}" type="presOf" srcId="{F87B9943-92A3-46CD-BA9C-C383DF3B2947}" destId="{79262ACD-72FE-4B5B-826D-717C8DF2ECE8}" srcOrd="0" destOrd="0" presId="urn:microsoft.com/office/officeart/2005/8/layout/process5"/>
    <dgm:cxn modelId="{F7E2962B-F1F2-4672-A93A-506FDDE06B8C}" type="presOf" srcId="{4D1AE03B-5AC3-442B-813D-AC45F39AC704}" destId="{0F628D9A-A2E5-4634-8305-376AECB7C394}" srcOrd="0" destOrd="0" presId="urn:microsoft.com/office/officeart/2005/8/layout/process5"/>
    <dgm:cxn modelId="{C06AEA2E-4CAB-4563-B0C5-6A15D0CB0B81}" type="presOf" srcId="{9D3E3490-FA28-450F-902A-83948450C08C}" destId="{5DEDC56B-9A04-4E0B-B1FD-0A34BA67B8DF}" srcOrd="0" destOrd="0" presId="urn:microsoft.com/office/officeart/2005/8/layout/process5"/>
    <dgm:cxn modelId="{101BC630-F051-4F37-AA52-A6701FDAE0C8}" srcId="{B038938B-C15E-40F4-A372-09CE4C539B7C}" destId="{77AF360A-C0CE-4BCA-9B7E-013BA4A72C76}" srcOrd="1" destOrd="0" parTransId="{0CAB77B9-9CD6-4365-BDB6-DA44B49048AC}" sibTransId="{9D3E3490-FA28-450F-902A-83948450C08C}"/>
    <dgm:cxn modelId="{F9126461-7623-4D45-A966-D241E80FB845}" type="presOf" srcId="{77AF360A-C0CE-4BCA-9B7E-013BA4A72C76}" destId="{F9BADDCB-5DF6-4E14-B568-36B705D3E958}" srcOrd="0" destOrd="0" presId="urn:microsoft.com/office/officeart/2005/8/layout/process5"/>
    <dgm:cxn modelId="{34D3C64B-B7B3-4DF4-B821-9EA4BCA5025B}" type="presOf" srcId="{9401813D-B6F5-4C8B-ADAC-0ED0D816DFD2}" destId="{B9DCA161-0E15-4AAF-9AD5-BF64882206C7}" srcOrd="1" destOrd="0" presId="urn:microsoft.com/office/officeart/2005/8/layout/process5"/>
    <dgm:cxn modelId="{D608986F-6DE7-41E4-926D-A336E1EF45C4}" type="presOf" srcId="{B038938B-C15E-40F4-A372-09CE4C539B7C}" destId="{6B324C01-F566-4876-A09B-61737291118E}" srcOrd="0" destOrd="0" presId="urn:microsoft.com/office/officeart/2005/8/layout/process5"/>
    <dgm:cxn modelId="{C866B073-72B4-4B96-813A-0067D081C8C9}" srcId="{B038938B-C15E-40F4-A372-09CE4C539B7C}" destId="{F87B9943-92A3-46CD-BA9C-C383DF3B2947}" srcOrd="0" destOrd="0" parTransId="{6652FFEF-F8AD-486A-AB58-0E8F5852190F}" sibTransId="{9401813D-B6F5-4C8B-ADAC-0ED0D816DFD2}"/>
    <dgm:cxn modelId="{454B0EA2-283E-43FB-BC0D-E40E5B07230B}" type="presOf" srcId="{9401813D-B6F5-4C8B-ADAC-0ED0D816DFD2}" destId="{D9D0F608-E268-42DB-AF55-14C041A568AF}" srcOrd="0" destOrd="0" presId="urn:microsoft.com/office/officeart/2005/8/layout/process5"/>
    <dgm:cxn modelId="{8B833EA9-3B89-4FBE-96CC-8B9FDA198EB8}" srcId="{B038938B-C15E-40F4-A372-09CE4C539B7C}" destId="{B47105F2-BFE8-48A7-B744-DF2366A8EB24}" srcOrd="3" destOrd="0" parTransId="{61B6DA7B-60EE-4C6E-949B-0A7082FECAD3}" sibTransId="{2D05B06E-0B56-43CC-AB01-8D4E1C91235C}"/>
    <dgm:cxn modelId="{F91314AD-D39B-487D-9BF0-5F329049D1E3}" type="presOf" srcId="{9D3E3490-FA28-450F-902A-83948450C08C}" destId="{C198C74D-8AFE-401C-A6D8-E90FDD389E77}" srcOrd="1" destOrd="0" presId="urn:microsoft.com/office/officeart/2005/8/layout/process5"/>
    <dgm:cxn modelId="{56A1E9B9-3CEB-48D5-902E-CBDC1B344A35}" type="presOf" srcId="{4D1AE03B-5AC3-442B-813D-AC45F39AC704}" destId="{E446321E-048D-4923-8E5B-6655901B0B1B}" srcOrd="1" destOrd="0" presId="urn:microsoft.com/office/officeart/2005/8/layout/process5"/>
    <dgm:cxn modelId="{EFBD71D1-2599-40A5-AF6F-70E99ECB660D}" type="presOf" srcId="{4B438D1E-9260-4F54-8EB2-A8E88E7CB277}" destId="{C4947A49-4FFC-4947-8917-83CEFDDC5800}" srcOrd="0" destOrd="0" presId="urn:microsoft.com/office/officeart/2005/8/layout/process5"/>
    <dgm:cxn modelId="{A1ED30D9-E8F3-4782-8D9B-7764FCC7E7A6}" srcId="{B038938B-C15E-40F4-A372-09CE4C539B7C}" destId="{4B438D1E-9260-4F54-8EB2-A8E88E7CB277}" srcOrd="2" destOrd="0" parTransId="{895EBBD3-2642-424F-A78D-4FECC08B984C}" sibTransId="{4D1AE03B-5AC3-442B-813D-AC45F39AC704}"/>
    <dgm:cxn modelId="{203475EE-1123-424E-B384-4441731691FF}" type="presOf" srcId="{B47105F2-BFE8-48A7-B744-DF2366A8EB24}" destId="{78CE416E-0C7C-4AC2-8FE8-D1CC6552801D}" srcOrd="0" destOrd="0" presId="urn:microsoft.com/office/officeart/2005/8/layout/process5"/>
    <dgm:cxn modelId="{0264F828-5783-4298-9274-4080908A06DE}" type="presParOf" srcId="{6B324C01-F566-4876-A09B-61737291118E}" destId="{79262ACD-72FE-4B5B-826D-717C8DF2ECE8}" srcOrd="0" destOrd="0" presId="urn:microsoft.com/office/officeart/2005/8/layout/process5"/>
    <dgm:cxn modelId="{8FA7C306-C6C3-45D3-937C-156B6B8E9828}" type="presParOf" srcId="{6B324C01-F566-4876-A09B-61737291118E}" destId="{D9D0F608-E268-42DB-AF55-14C041A568AF}" srcOrd="1" destOrd="0" presId="urn:microsoft.com/office/officeart/2005/8/layout/process5"/>
    <dgm:cxn modelId="{81166045-ABB2-4BA7-906A-8DFFE819365E}" type="presParOf" srcId="{D9D0F608-E268-42DB-AF55-14C041A568AF}" destId="{B9DCA161-0E15-4AAF-9AD5-BF64882206C7}" srcOrd="0" destOrd="0" presId="urn:microsoft.com/office/officeart/2005/8/layout/process5"/>
    <dgm:cxn modelId="{B97EC2F6-B17E-42C0-A177-8AA94F54FA18}" type="presParOf" srcId="{6B324C01-F566-4876-A09B-61737291118E}" destId="{F9BADDCB-5DF6-4E14-B568-36B705D3E958}" srcOrd="2" destOrd="0" presId="urn:microsoft.com/office/officeart/2005/8/layout/process5"/>
    <dgm:cxn modelId="{0C67985A-C5C4-46B1-8C9B-827C782A512E}" type="presParOf" srcId="{6B324C01-F566-4876-A09B-61737291118E}" destId="{5DEDC56B-9A04-4E0B-B1FD-0A34BA67B8DF}" srcOrd="3" destOrd="0" presId="urn:microsoft.com/office/officeart/2005/8/layout/process5"/>
    <dgm:cxn modelId="{3A0AE28D-444A-4E0C-9F14-736D70394CE4}" type="presParOf" srcId="{5DEDC56B-9A04-4E0B-B1FD-0A34BA67B8DF}" destId="{C198C74D-8AFE-401C-A6D8-E90FDD389E77}" srcOrd="0" destOrd="0" presId="urn:microsoft.com/office/officeart/2005/8/layout/process5"/>
    <dgm:cxn modelId="{5E8333C4-53BB-4F87-A375-B3DEAC07360D}" type="presParOf" srcId="{6B324C01-F566-4876-A09B-61737291118E}" destId="{C4947A49-4FFC-4947-8917-83CEFDDC5800}" srcOrd="4" destOrd="0" presId="urn:microsoft.com/office/officeart/2005/8/layout/process5"/>
    <dgm:cxn modelId="{66E1B587-9772-400F-BD1E-2B1A673726F1}" type="presParOf" srcId="{6B324C01-F566-4876-A09B-61737291118E}" destId="{0F628D9A-A2E5-4634-8305-376AECB7C394}" srcOrd="5" destOrd="0" presId="urn:microsoft.com/office/officeart/2005/8/layout/process5"/>
    <dgm:cxn modelId="{4A0450C1-1CD2-4CDF-99E6-CE7418899322}" type="presParOf" srcId="{0F628D9A-A2E5-4634-8305-376AECB7C394}" destId="{E446321E-048D-4923-8E5B-6655901B0B1B}" srcOrd="0" destOrd="0" presId="urn:microsoft.com/office/officeart/2005/8/layout/process5"/>
    <dgm:cxn modelId="{7E75A79D-5E22-415E-880C-6C9B9549995E}" type="presParOf" srcId="{6B324C01-F566-4876-A09B-61737291118E}" destId="{78CE416E-0C7C-4AC2-8FE8-D1CC6552801D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20AC65-CD56-FB48-B989-8FA4BD9A0D1C}" type="doc">
      <dgm:prSet loTypeId="urn:microsoft.com/office/officeart/2005/8/layout/cycle2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E158844-6C4B-6348-9AF6-9E71C6CA2C8A}">
      <dgm:prSet phldrT="[Text]"/>
      <dgm:spPr/>
      <dgm:t>
        <a:bodyPr/>
        <a:lstStyle/>
        <a:p>
          <a:r>
            <a:rPr lang="en-US" dirty="0"/>
            <a:t>CPRA &amp; PT Members</a:t>
          </a:r>
        </a:p>
      </dgm:t>
    </dgm:pt>
    <dgm:pt modelId="{D8BEABCB-0A7A-B541-B35E-4EF224F8B441}" type="parTrans" cxnId="{65FA165C-7E78-4244-8370-7C2CC3BB5A09}">
      <dgm:prSet/>
      <dgm:spPr/>
      <dgm:t>
        <a:bodyPr/>
        <a:lstStyle/>
        <a:p>
          <a:endParaRPr lang="en-US"/>
        </a:p>
      </dgm:t>
    </dgm:pt>
    <dgm:pt modelId="{5BE1E865-1448-BE49-92E4-6E311A291650}" type="sibTrans" cxnId="{65FA165C-7E78-4244-8370-7C2CC3BB5A09}">
      <dgm:prSet/>
      <dgm:spPr/>
      <dgm:t>
        <a:bodyPr/>
        <a:lstStyle/>
        <a:p>
          <a:endParaRPr lang="en-US" dirty="0"/>
        </a:p>
      </dgm:t>
    </dgm:pt>
    <dgm:pt modelId="{6FBA3531-BAC4-BB44-BA31-D282A3F76453}">
      <dgm:prSet phldrT="[Text]"/>
      <dgm:spPr/>
      <dgm:t>
        <a:bodyPr/>
        <a:lstStyle/>
        <a:p>
          <a:r>
            <a:rPr lang="en-US" dirty="0"/>
            <a:t>PT  and Federal Government</a:t>
          </a:r>
        </a:p>
      </dgm:t>
    </dgm:pt>
    <dgm:pt modelId="{50C8E48F-DCDB-2E42-9604-1EF2F1050623}" type="parTrans" cxnId="{B531715A-6360-E84D-B7C7-3C8FC6AF9F07}">
      <dgm:prSet/>
      <dgm:spPr/>
      <dgm:t>
        <a:bodyPr/>
        <a:lstStyle/>
        <a:p>
          <a:endParaRPr lang="en-US"/>
        </a:p>
      </dgm:t>
    </dgm:pt>
    <dgm:pt modelId="{2F5F14FB-BAB2-B049-891B-82B01CCBD622}" type="sibTrans" cxnId="{B531715A-6360-E84D-B7C7-3C8FC6AF9F07}">
      <dgm:prSet/>
      <dgm:spPr/>
      <dgm:t>
        <a:bodyPr/>
        <a:lstStyle/>
        <a:p>
          <a:endParaRPr lang="en-US" dirty="0"/>
        </a:p>
      </dgm:t>
    </dgm:pt>
    <dgm:pt modelId="{EB4FA966-8A6E-EA4F-902B-037BDE098D89}">
      <dgm:prSet phldrT="[Text]"/>
      <dgm:spPr/>
      <dgm:t>
        <a:bodyPr/>
        <a:lstStyle/>
        <a:p>
          <a:r>
            <a:rPr lang="en-US" dirty="0"/>
            <a:t>Communities</a:t>
          </a:r>
        </a:p>
      </dgm:t>
    </dgm:pt>
    <dgm:pt modelId="{A97317E2-4D41-154A-B5EA-32FCDF8C19FF}" type="parTrans" cxnId="{F31C790B-A29B-A545-BE18-9873E8ABFF96}">
      <dgm:prSet/>
      <dgm:spPr/>
      <dgm:t>
        <a:bodyPr/>
        <a:lstStyle/>
        <a:p>
          <a:endParaRPr lang="en-US"/>
        </a:p>
      </dgm:t>
    </dgm:pt>
    <dgm:pt modelId="{6A88C7A5-B37C-2147-811A-A3F711E8A609}" type="sibTrans" cxnId="{F31C790B-A29B-A545-BE18-9873E8ABFF96}">
      <dgm:prSet/>
      <dgm:spPr/>
      <dgm:t>
        <a:bodyPr/>
        <a:lstStyle/>
        <a:p>
          <a:endParaRPr lang="en-US" dirty="0"/>
        </a:p>
      </dgm:t>
    </dgm:pt>
    <dgm:pt modelId="{E6B84084-F46D-7B48-9940-6D53E78540D6}">
      <dgm:prSet phldrT="[Text]"/>
      <dgm:spPr/>
      <dgm:t>
        <a:bodyPr/>
        <a:lstStyle/>
        <a:p>
          <a:r>
            <a:rPr lang="en-US" dirty="0"/>
            <a:t>Aligned Sector</a:t>
          </a:r>
        </a:p>
      </dgm:t>
    </dgm:pt>
    <dgm:pt modelId="{323AB3C7-887F-7E41-BE5F-E985FC02898B}" type="parTrans" cxnId="{06A45A16-6C70-404E-8296-6733477E8A7C}">
      <dgm:prSet/>
      <dgm:spPr/>
      <dgm:t>
        <a:bodyPr/>
        <a:lstStyle/>
        <a:p>
          <a:endParaRPr lang="en-US"/>
        </a:p>
      </dgm:t>
    </dgm:pt>
    <dgm:pt modelId="{F7E6C3F0-FA14-934D-9189-F882B9B1ADC0}" type="sibTrans" cxnId="{06A45A16-6C70-404E-8296-6733477E8A7C}">
      <dgm:prSet/>
      <dgm:spPr/>
      <dgm:t>
        <a:bodyPr/>
        <a:lstStyle/>
        <a:p>
          <a:endParaRPr lang="en-US" dirty="0"/>
        </a:p>
      </dgm:t>
    </dgm:pt>
    <dgm:pt modelId="{B19537B0-2350-694C-A171-C1025EEAF96E}">
      <dgm:prSet phldrT="[Text]"/>
      <dgm:spPr/>
      <dgm:t>
        <a:bodyPr/>
        <a:lstStyle/>
        <a:p>
          <a:r>
            <a:rPr lang="en-US" dirty="0"/>
            <a:t>IMWG</a:t>
          </a:r>
        </a:p>
      </dgm:t>
    </dgm:pt>
    <dgm:pt modelId="{6B1138FE-44F6-4548-B232-8E3EB4F0E221}" type="parTrans" cxnId="{9FA05DC1-2406-DA4E-A44C-C5056870454D}">
      <dgm:prSet/>
      <dgm:spPr/>
      <dgm:t>
        <a:bodyPr/>
        <a:lstStyle/>
        <a:p>
          <a:endParaRPr lang="en-US"/>
        </a:p>
      </dgm:t>
    </dgm:pt>
    <dgm:pt modelId="{CE77F4AC-9393-7943-B118-21FF44995A80}" type="sibTrans" cxnId="{9FA05DC1-2406-DA4E-A44C-C5056870454D}">
      <dgm:prSet/>
      <dgm:spPr/>
      <dgm:t>
        <a:bodyPr/>
        <a:lstStyle/>
        <a:p>
          <a:endParaRPr lang="en-US" dirty="0"/>
        </a:p>
      </dgm:t>
    </dgm:pt>
    <dgm:pt modelId="{B5B1B4C0-1797-E145-B8F3-716BA3F56E73}" type="pres">
      <dgm:prSet presAssocID="{E520AC65-CD56-FB48-B989-8FA4BD9A0D1C}" presName="cycle" presStyleCnt="0">
        <dgm:presLayoutVars>
          <dgm:dir/>
          <dgm:resizeHandles val="exact"/>
        </dgm:presLayoutVars>
      </dgm:prSet>
      <dgm:spPr/>
    </dgm:pt>
    <dgm:pt modelId="{ABB67A99-B42F-4140-87F9-2DD03C70B116}" type="pres">
      <dgm:prSet presAssocID="{9E158844-6C4B-6348-9AF6-9E71C6CA2C8A}" presName="node" presStyleLbl="node1" presStyleIdx="0" presStyleCnt="5">
        <dgm:presLayoutVars>
          <dgm:bulletEnabled val="1"/>
        </dgm:presLayoutVars>
      </dgm:prSet>
      <dgm:spPr/>
    </dgm:pt>
    <dgm:pt modelId="{5882A4BE-479C-2242-9C97-FF4AAD186C5F}" type="pres">
      <dgm:prSet presAssocID="{5BE1E865-1448-BE49-92E4-6E311A291650}" presName="sibTrans" presStyleLbl="sibTrans2D1" presStyleIdx="0" presStyleCnt="5"/>
      <dgm:spPr/>
    </dgm:pt>
    <dgm:pt modelId="{4A13F816-DCE1-A641-BBA1-608B59096678}" type="pres">
      <dgm:prSet presAssocID="{5BE1E865-1448-BE49-92E4-6E311A291650}" presName="connectorText" presStyleLbl="sibTrans2D1" presStyleIdx="0" presStyleCnt="5"/>
      <dgm:spPr/>
    </dgm:pt>
    <dgm:pt modelId="{AF8A9E25-4EDE-D341-A25D-073BC8598C19}" type="pres">
      <dgm:prSet presAssocID="{6FBA3531-BAC4-BB44-BA31-D282A3F76453}" presName="node" presStyleLbl="node1" presStyleIdx="1" presStyleCnt="5" custRadScaleRad="101761" custRadScaleInc="894">
        <dgm:presLayoutVars>
          <dgm:bulletEnabled val="1"/>
        </dgm:presLayoutVars>
      </dgm:prSet>
      <dgm:spPr/>
    </dgm:pt>
    <dgm:pt modelId="{DC4EDA8C-ECEB-5142-A79E-017BB96B31F7}" type="pres">
      <dgm:prSet presAssocID="{2F5F14FB-BAB2-B049-891B-82B01CCBD622}" presName="sibTrans" presStyleLbl="sibTrans2D1" presStyleIdx="1" presStyleCnt="5"/>
      <dgm:spPr/>
    </dgm:pt>
    <dgm:pt modelId="{9EE5DD38-8E54-AE4F-8753-1897EBA63F86}" type="pres">
      <dgm:prSet presAssocID="{2F5F14FB-BAB2-B049-891B-82B01CCBD622}" presName="connectorText" presStyleLbl="sibTrans2D1" presStyleIdx="1" presStyleCnt="5"/>
      <dgm:spPr/>
    </dgm:pt>
    <dgm:pt modelId="{FF0C543A-FD7D-2146-B3B7-DCE3820E8353}" type="pres">
      <dgm:prSet presAssocID="{EB4FA966-8A6E-EA4F-902B-037BDE098D89}" presName="node" presStyleLbl="node1" presStyleIdx="2" presStyleCnt="5">
        <dgm:presLayoutVars>
          <dgm:bulletEnabled val="1"/>
        </dgm:presLayoutVars>
      </dgm:prSet>
      <dgm:spPr/>
    </dgm:pt>
    <dgm:pt modelId="{0583986D-D017-C340-ABE3-2D7B64F43965}" type="pres">
      <dgm:prSet presAssocID="{6A88C7A5-B37C-2147-811A-A3F711E8A609}" presName="sibTrans" presStyleLbl="sibTrans2D1" presStyleIdx="2" presStyleCnt="5"/>
      <dgm:spPr/>
    </dgm:pt>
    <dgm:pt modelId="{2DFA90D2-719C-424A-B7E7-B204E5E9DEE8}" type="pres">
      <dgm:prSet presAssocID="{6A88C7A5-B37C-2147-811A-A3F711E8A609}" presName="connectorText" presStyleLbl="sibTrans2D1" presStyleIdx="2" presStyleCnt="5"/>
      <dgm:spPr/>
    </dgm:pt>
    <dgm:pt modelId="{E25252AA-1269-1C46-8CB6-FB1077B3B9D2}" type="pres">
      <dgm:prSet presAssocID="{E6B84084-F46D-7B48-9940-6D53E78540D6}" presName="node" presStyleLbl="node1" presStyleIdx="3" presStyleCnt="5">
        <dgm:presLayoutVars>
          <dgm:bulletEnabled val="1"/>
        </dgm:presLayoutVars>
      </dgm:prSet>
      <dgm:spPr/>
    </dgm:pt>
    <dgm:pt modelId="{BAF41167-50FF-064E-9223-EF7BE863AE4B}" type="pres">
      <dgm:prSet presAssocID="{F7E6C3F0-FA14-934D-9189-F882B9B1ADC0}" presName="sibTrans" presStyleLbl="sibTrans2D1" presStyleIdx="3" presStyleCnt="5"/>
      <dgm:spPr/>
    </dgm:pt>
    <dgm:pt modelId="{EE7C4B09-AFB0-A04D-81B3-FCC90703CEEB}" type="pres">
      <dgm:prSet presAssocID="{F7E6C3F0-FA14-934D-9189-F882B9B1ADC0}" presName="connectorText" presStyleLbl="sibTrans2D1" presStyleIdx="3" presStyleCnt="5"/>
      <dgm:spPr/>
    </dgm:pt>
    <dgm:pt modelId="{9B90DB70-6C4F-C44B-9BE4-F233B146CD2A}" type="pres">
      <dgm:prSet presAssocID="{B19537B0-2350-694C-A171-C1025EEAF96E}" presName="node" presStyleLbl="node1" presStyleIdx="4" presStyleCnt="5">
        <dgm:presLayoutVars>
          <dgm:bulletEnabled val="1"/>
        </dgm:presLayoutVars>
      </dgm:prSet>
      <dgm:spPr/>
    </dgm:pt>
    <dgm:pt modelId="{D07E9845-5F96-EC47-B5A2-F86A9F50BC64}" type="pres">
      <dgm:prSet presAssocID="{CE77F4AC-9393-7943-B118-21FF44995A80}" presName="sibTrans" presStyleLbl="sibTrans2D1" presStyleIdx="4" presStyleCnt="5"/>
      <dgm:spPr/>
    </dgm:pt>
    <dgm:pt modelId="{F5D0FC1E-9106-6C4E-A383-BC8108BF7011}" type="pres">
      <dgm:prSet presAssocID="{CE77F4AC-9393-7943-B118-21FF44995A80}" presName="connectorText" presStyleLbl="sibTrans2D1" presStyleIdx="4" presStyleCnt="5"/>
      <dgm:spPr/>
    </dgm:pt>
  </dgm:ptLst>
  <dgm:cxnLst>
    <dgm:cxn modelId="{F31C790B-A29B-A545-BE18-9873E8ABFF96}" srcId="{E520AC65-CD56-FB48-B989-8FA4BD9A0D1C}" destId="{EB4FA966-8A6E-EA4F-902B-037BDE098D89}" srcOrd="2" destOrd="0" parTransId="{A97317E2-4D41-154A-B5EA-32FCDF8C19FF}" sibTransId="{6A88C7A5-B37C-2147-811A-A3F711E8A609}"/>
    <dgm:cxn modelId="{06A45A16-6C70-404E-8296-6733477E8A7C}" srcId="{E520AC65-CD56-FB48-B989-8FA4BD9A0D1C}" destId="{E6B84084-F46D-7B48-9940-6D53E78540D6}" srcOrd="3" destOrd="0" parTransId="{323AB3C7-887F-7E41-BE5F-E985FC02898B}" sibTransId="{F7E6C3F0-FA14-934D-9189-F882B9B1ADC0}"/>
    <dgm:cxn modelId="{0344C317-7B81-DB42-8586-9ADB761DB971}" type="presOf" srcId="{5BE1E865-1448-BE49-92E4-6E311A291650}" destId="{4A13F816-DCE1-A641-BBA1-608B59096678}" srcOrd="1" destOrd="0" presId="urn:microsoft.com/office/officeart/2005/8/layout/cycle2"/>
    <dgm:cxn modelId="{69195D23-A441-7749-8BFF-EF205B0F896D}" type="presOf" srcId="{5BE1E865-1448-BE49-92E4-6E311A291650}" destId="{5882A4BE-479C-2242-9C97-FF4AAD186C5F}" srcOrd="0" destOrd="0" presId="urn:microsoft.com/office/officeart/2005/8/layout/cycle2"/>
    <dgm:cxn modelId="{37C47938-FA6A-B64F-A6C2-ABCF1EB80493}" type="presOf" srcId="{6FBA3531-BAC4-BB44-BA31-D282A3F76453}" destId="{AF8A9E25-4EDE-D341-A25D-073BC8598C19}" srcOrd="0" destOrd="0" presId="urn:microsoft.com/office/officeart/2005/8/layout/cycle2"/>
    <dgm:cxn modelId="{65FA165C-7E78-4244-8370-7C2CC3BB5A09}" srcId="{E520AC65-CD56-FB48-B989-8FA4BD9A0D1C}" destId="{9E158844-6C4B-6348-9AF6-9E71C6CA2C8A}" srcOrd="0" destOrd="0" parTransId="{D8BEABCB-0A7A-B541-B35E-4EF224F8B441}" sibTransId="{5BE1E865-1448-BE49-92E4-6E311A291650}"/>
    <dgm:cxn modelId="{C5D98760-9F7D-8B47-AFEB-D36388AD6DD9}" type="presOf" srcId="{9E158844-6C4B-6348-9AF6-9E71C6CA2C8A}" destId="{ABB67A99-B42F-4140-87F9-2DD03C70B116}" srcOrd="0" destOrd="0" presId="urn:microsoft.com/office/officeart/2005/8/layout/cycle2"/>
    <dgm:cxn modelId="{931C7343-4F8F-0346-BFE0-1CFD1B1E6AEA}" type="presOf" srcId="{EB4FA966-8A6E-EA4F-902B-037BDE098D89}" destId="{FF0C543A-FD7D-2146-B3B7-DCE3820E8353}" srcOrd="0" destOrd="0" presId="urn:microsoft.com/office/officeart/2005/8/layout/cycle2"/>
    <dgm:cxn modelId="{AC265D44-5A60-3B46-918E-1B1647CD128C}" type="presOf" srcId="{E520AC65-CD56-FB48-B989-8FA4BD9A0D1C}" destId="{B5B1B4C0-1797-E145-B8F3-716BA3F56E73}" srcOrd="0" destOrd="0" presId="urn:microsoft.com/office/officeart/2005/8/layout/cycle2"/>
    <dgm:cxn modelId="{B08FD371-52AA-8B4C-9D89-47198D1B1393}" type="presOf" srcId="{CE77F4AC-9393-7943-B118-21FF44995A80}" destId="{F5D0FC1E-9106-6C4E-A383-BC8108BF7011}" srcOrd="1" destOrd="0" presId="urn:microsoft.com/office/officeart/2005/8/layout/cycle2"/>
    <dgm:cxn modelId="{A4E20D55-EB0B-0747-A4FF-7703AFA3F38A}" type="presOf" srcId="{6A88C7A5-B37C-2147-811A-A3F711E8A609}" destId="{2DFA90D2-719C-424A-B7E7-B204E5E9DEE8}" srcOrd="1" destOrd="0" presId="urn:microsoft.com/office/officeart/2005/8/layout/cycle2"/>
    <dgm:cxn modelId="{B531715A-6360-E84D-B7C7-3C8FC6AF9F07}" srcId="{E520AC65-CD56-FB48-B989-8FA4BD9A0D1C}" destId="{6FBA3531-BAC4-BB44-BA31-D282A3F76453}" srcOrd="1" destOrd="0" parTransId="{50C8E48F-DCDB-2E42-9604-1EF2F1050623}" sibTransId="{2F5F14FB-BAB2-B049-891B-82B01CCBD622}"/>
    <dgm:cxn modelId="{9676AD97-8711-CF4E-A91A-7246188ACE05}" type="presOf" srcId="{2F5F14FB-BAB2-B049-891B-82B01CCBD622}" destId="{DC4EDA8C-ECEB-5142-A79E-017BB96B31F7}" srcOrd="0" destOrd="0" presId="urn:microsoft.com/office/officeart/2005/8/layout/cycle2"/>
    <dgm:cxn modelId="{0BDE38A5-A283-4740-A15E-CB2523E805EE}" type="presOf" srcId="{CE77F4AC-9393-7943-B118-21FF44995A80}" destId="{D07E9845-5F96-EC47-B5A2-F86A9F50BC64}" srcOrd="0" destOrd="0" presId="urn:microsoft.com/office/officeart/2005/8/layout/cycle2"/>
    <dgm:cxn modelId="{7DF982A7-B445-7946-A029-775B7D15E140}" type="presOf" srcId="{E6B84084-F46D-7B48-9940-6D53E78540D6}" destId="{E25252AA-1269-1C46-8CB6-FB1077B3B9D2}" srcOrd="0" destOrd="0" presId="urn:microsoft.com/office/officeart/2005/8/layout/cycle2"/>
    <dgm:cxn modelId="{0BDF4FBB-9CE0-964B-AAA3-A7DD37B70CAE}" type="presOf" srcId="{F7E6C3F0-FA14-934D-9189-F882B9B1ADC0}" destId="{BAF41167-50FF-064E-9223-EF7BE863AE4B}" srcOrd="0" destOrd="0" presId="urn:microsoft.com/office/officeart/2005/8/layout/cycle2"/>
    <dgm:cxn modelId="{9FA05DC1-2406-DA4E-A44C-C5056870454D}" srcId="{E520AC65-CD56-FB48-B989-8FA4BD9A0D1C}" destId="{B19537B0-2350-694C-A171-C1025EEAF96E}" srcOrd="4" destOrd="0" parTransId="{6B1138FE-44F6-4548-B232-8E3EB4F0E221}" sibTransId="{CE77F4AC-9393-7943-B118-21FF44995A80}"/>
    <dgm:cxn modelId="{D005A9CA-DDE8-E648-A0BB-CD7A7BC06F25}" type="presOf" srcId="{6A88C7A5-B37C-2147-811A-A3F711E8A609}" destId="{0583986D-D017-C340-ABE3-2D7B64F43965}" srcOrd="0" destOrd="0" presId="urn:microsoft.com/office/officeart/2005/8/layout/cycle2"/>
    <dgm:cxn modelId="{D03328CC-85A4-C746-98D6-C7ECD0A27F83}" type="presOf" srcId="{2F5F14FB-BAB2-B049-891B-82B01CCBD622}" destId="{9EE5DD38-8E54-AE4F-8753-1897EBA63F86}" srcOrd="1" destOrd="0" presId="urn:microsoft.com/office/officeart/2005/8/layout/cycle2"/>
    <dgm:cxn modelId="{02C046EB-5A65-9A47-A383-897C47A9FEBF}" type="presOf" srcId="{B19537B0-2350-694C-A171-C1025EEAF96E}" destId="{9B90DB70-6C4F-C44B-9BE4-F233B146CD2A}" srcOrd="0" destOrd="0" presId="urn:microsoft.com/office/officeart/2005/8/layout/cycle2"/>
    <dgm:cxn modelId="{FA14AFFC-467F-894F-9FBE-60A0CD8E3EBD}" type="presOf" srcId="{F7E6C3F0-FA14-934D-9189-F882B9B1ADC0}" destId="{EE7C4B09-AFB0-A04D-81B3-FCC90703CEEB}" srcOrd="1" destOrd="0" presId="urn:microsoft.com/office/officeart/2005/8/layout/cycle2"/>
    <dgm:cxn modelId="{F263D3C5-042B-814E-8BD2-5C77A0323221}" type="presParOf" srcId="{B5B1B4C0-1797-E145-B8F3-716BA3F56E73}" destId="{ABB67A99-B42F-4140-87F9-2DD03C70B116}" srcOrd="0" destOrd="0" presId="urn:microsoft.com/office/officeart/2005/8/layout/cycle2"/>
    <dgm:cxn modelId="{9E3CC5EA-D034-CD43-B962-499464056721}" type="presParOf" srcId="{B5B1B4C0-1797-E145-B8F3-716BA3F56E73}" destId="{5882A4BE-479C-2242-9C97-FF4AAD186C5F}" srcOrd="1" destOrd="0" presId="urn:microsoft.com/office/officeart/2005/8/layout/cycle2"/>
    <dgm:cxn modelId="{282E6B24-D62B-2A4F-9AEC-1AC6C724D036}" type="presParOf" srcId="{5882A4BE-479C-2242-9C97-FF4AAD186C5F}" destId="{4A13F816-DCE1-A641-BBA1-608B59096678}" srcOrd="0" destOrd="0" presId="urn:microsoft.com/office/officeart/2005/8/layout/cycle2"/>
    <dgm:cxn modelId="{1781855C-CF8E-6B4C-8E60-B0FD0F71FC71}" type="presParOf" srcId="{B5B1B4C0-1797-E145-B8F3-716BA3F56E73}" destId="{AF8A9E25-4EDE-D341-A25D-073BC8598C19}" srcOrd="2" destOrd="0" presId="urn:microsoft.com/office/officeart/2005/8/layout/cycle2"/>
    <dgm:cxn modelId="{27C4FDC5-429E-AF4A-BD0A-620662ABF135}" type="presParOf" srcId="{B5B1B4C0-1797-E145-B8F3-716BA3F56E73}" destId="{DC4EDA8C-ECEB-5142-A79E-017BB96B31F7}" srcOrd="3" destOrd="0" presId="urn:microsoft.com/office/officeart/2005/8/layout/cycle2"/>
    <dgm:cxn modelId="{67BCE1F8-C99A-5245-B793-FD7776739125}" type="presParOf" srcId="{DC4EDA8C-ECEB-5142-A79E-017BB96B31F7}" destId="{9EE5DD38-8E54-AE4F-8753-1897EBA63F86}" srcOrd="0" destOrd="0" presId="urn:microsoft.com/office/officeart/2005/8/layout/cycle2"/>
    <dgm:cxn modelId="{54AB630F-69FE-504B-8691-647BD527A42D}" type="presParOf" srcId="{B5B1B4C0-1797-E145-B8F3-716BA3F56E73}" destId="{FF0C543A-FD7D-2146-B3B7-DCE3820E8353}" srcOrd="4" destOrd="0" presId="urn:microsoft.com/office/officeart/2005/8/layout/cycle2"/>
    <dgm:cxn modelId="{9D6215BA-EEAE-B148-AAD2-51D12C3D75C7}" type="presParOf" srcId="{B5B1B4C0-1797-E145-B8F3-716BA3F56E73}" destId="{0583986D-D017-C340-ABE3-2D7B64F43965}" srcOrd="5" destOrd="0" presId="urn:microsoft.com/office/officeart/2005/8/layout/cycle2"/>
    <dgm:cxn modelId="{78072C0B-52BC-1249-83B6-BD827C478F60}" type="presParOf" srcId="{0583986D-D017-C340-ABE3-2D7B64F43965}" destId="{2DFA90D2-719C-424A-B7E7-B204E5E9DEE8}" srcOrd="0" destOrd="0" presId="urn:microsoft.com/office/officeart/2005/8/layout/cycle2"/>
    <dgm:cxn modelId="{5BC11ECE-FEE6-3745-AF66-608839B29988}" type="presParOf" srcId="{B5B1B4C0-1797-E145-B8F3-716BA3F56E73}" destId="{E25252AA-1269-1C46-8CB6-FB1077B3B9D2}" srcOrd="6" destOrd="0" presId="urn:microsoft.com/office/officeart/2005/8/layout/cycle2"/>
    <dgm:cxn modelId="{CB7C665C-A57A-FF43-A0D6-C58D1FA29990}" type="presParOf" srcId="{B5B1B4C0-1797-E145-B8F3-716BA3F56E73}" destId="{BAF41167-50FF-064E-9223-EF7BE863AE4B}" srcOrd="7" destOrd="0" presId="urn:microsoft.com/office/officeart/2005/8/layout/cycle2"/>
    <dgm:cxn modelId="{82FBAE62-9390-684F-B83E-2348D3E66A4C}" type="presParOf" srcId="{BAF41167-50FF-064E-9223-EF7BE863AE4B}" destId="{EE7C4B09-AFB0-A04D-81B3-FCC90703CEEB}" srcOrd="0" destOrd="0" presId="urn:microsoft.com/office/officeart/2005/8/layout/cycle2"/>
    <dgm:cxn modelId="{EC97F6D0-8D67-454B-A169-0DB72123F540}" type="presParOf" srcId="{B5B1B4C0-1797-E145-B8F3-716BA3F56E73}" destId="{9B90DB70-6C4F-C44B-9BE4-F233B146CD2A}" srcOrd="8" destOrd="0" presId="urn:microsoft.com/office/officeart/2005/8/layout/cycle2"/>
    <dgm:cxn modelId="{88FDFADC-D525-5240-AC83-84B73DE97635}" type="presParOf" srcId="{B5B1B4C0-1797-E145-B8F3-716BA3F56E73}" destId="{D07E9845-5F96-EC47-B5A2-F86A9F50BC64}" srcOrd="9" destOrd="0" presId="urn:microsoft.com/office/officeart/2005/8/layout/cycle2"/>
    <dgm:cxn modelId="{7A29978B-42F2-D840-8891-50EE5585064C}" type="presParOf" srcId="{D07E9845-5F96-EC47-B5A2-F86A9F50BC64}" destId="{F5D0FC1E-9106-6C4E-A383-BC8108BF701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262ACD-72FE-4B5B-826D-717C8DF2ECE8}">
      <dsp:nvSpPr>
        <dsp:cNvPr id="0" name=""/>
        <dsp:cNvSpPr/>
      </dsp:nvSpPr>
      <dsp:spPr>
        <a:xfrm>
          <a:off x="898921" y="0"/>
          <a:ext cx="2425898" cy="14555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Awareness</a:t>
          </a:r>
          <a:endParaRPr lang="en-CA" sz="2500" kern="1200" dirty="0"/>
        </a:p>
      </dsp:txBody>
      <dsp:txXfrm>
        <a:off x="941552" y="42631"/>
        <a:ext cx="2340636" cy="1370277"/>
      </dsp:txXfrm>
    </dsp:sp>
    <dsp:sp modelId="{D9D0F608-E268-42DB-AF55-14C041A568AF}">
      <dsp:nvSpPr>
        <dsp:cNvPr id="0" name=""/>
        <dsp:cNvSpPr/>
      </dsp:nvSpPr>
      <dsp:spPr>
        <a:xfrm rot="2410">
          <a:off x="3538299" y="428138"/>
          <a:ext cx="514290" cy="601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000" kern="1200"/>
        </a:p>
      </dsp:txBody>
      <dsp:txXfrm>
        <a:off x="3538299" y="548408"/>
        <a:ext cx="360003" cy="360974"/>
      </dsp:txXfrm>
    </dsp:sp>
    <dsp:sp modelId="{F9BADDCB-5DF6-4E14-B568-36B705D3E958}">
      <dsp:nvSpPr>
        <dsp:cNvPr id="0" name=""/>
        <dsp:cNvSpPr/>
      </dsp:nvSpPr>
      <dsp:spPr>
        <a:xfrm>
          <a:off x="4295179" y="2381"/>
          <a:ext cx="2425898" cy="14555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Alignment</a:t>
          </a:r>
          <a:endParaRPr lang="en-CA" sz="2500" kern="1200" dirty="0"/>
        </a:p>
      </dsp:txBody>
      <dsp:txXfrm>
        <a:off x="4337810" y="45012"/>
        <a:ext cx="2340636" cy="1370277"/>
      </dsp:txXfrm>
    </dsp:sp>
    <dsp:sp modelId="{5DEDC56B-9A04-4E0B-B1FD-0A34BA67B8DF}">
      <dsp:nvSpPr>
        <dsp:cNvPr id="0" name=""/>
        <dsp:cNvSpPr/>
      </dsp:nvSpPr>
      <dsp:spPr>
        <a:xfrm rot="5400000">
          <a:off x="5250983" y="1627733"/>
          <a:ext cx="514290" cy="601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000" kern="1200"/>
        </a:p>
      </dsp:txBody>
      <dsp:txXfrm rot="-5400000">
        <a:off x="5327642" y="1671399"/>
        <a:ext cx="360974" cy="360003"/>
      </dsp:txXfrm>
    </dsp:sp>
    <dsp:sp modelId="{C4947A49-4FFC-4947-8917-83CEFDDC5800}">
      <dsp:nvSpPr>
        <dsp:cNvPr id="0" name=""/>
        <dsp:cNvSpPr/>
      </dsp:nvSpPr>
      <dsp:spPr>
        <a:xfrm>
          <a:off x="4295179" y="2428279"/>
          <a:ext cx="2425898" cy="14555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Implementation</a:t>
          </a:r>
          <a:endParaRPr lang="en-CA" sz="2500" kern="1200" dirty="0"/>
        </a:p>
      </dsp:txBody>
      <dsp:txXfrm>
        <a:off x="4337810" y="2470910"/>
        <a:ext cx="2340636" cy="1370277"/>
      </dsp:txXfrm>
    </dsp:sp>
    <dsp:sp modelId="{0F628D9A-A2E5-4634-8305-376AECB7C394}">
      <dsp:nvSpPr>
        <dsp:cNvPr id="0" name=""/>
        <dsp:cNvSpPr/>
      </dsp:nvSpPr>
      <dsp:spPr>
        <a:xfrm rot="10800000">
          <a:off x="3567410" y="2855237"/>
          <a:ext cx="514290" cy="601622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2000" kern="1200"/>
        </a:p>
      </dsp:txBody>
      <dsp:txXfrm rot="10800000">
        <a:off x="3721697" y="2975561"/>
        <a:ext cx="360003" cy="360974"/>
      </dsp:txXfrm>
    </dsp:sp>
    <dsp:sp modelId="{78CE416E-0C7C-4AC2-8FE8-D1CC6552801D}">
      <dsp:nvSpPr>
        <dsp:cNvPr id="0" name=""/>
        <dsp:cNvSpPr/>
      </dsp:nvSpPr>
      <dsp:spPr>
        <a:xfrm>
          <a:off x="898921" y="2428279"/>
          <a:ext cx="2425898" cy="14555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Evaluation</a:t>
          </a:r>
          <a:endParaRPr lang="en-CA" sz="2500" kern="1200" dirty="0"/>
        </a:p>
      </dsp:txBody>
      <dsp:txXfrm>
        <a:off x="941552" y="2470910"/>
        <a:ext cx="2340636" cy="13702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B67A99-B42F-4140-87F9-2DD03C70B116}">
      <dsp:nvSpPr>
        <dsp:cNvPr id="0" name=""/>
        <dsp:cNvSpPr/>
      </dsp:nvSpPr>
      <dsp:spPr>
        <a:xfrm>
          <a:off x="2465189" y="1323"/>
          <a:ext cx="1318021" cy="1318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CPRA &amp; PT Members</a:t>
          </a:r>
        </a:p>
      </dsp:txBody>
      <dsp:txXfrm>
        <a:off x="2658209" y="194343"/>
        <a:ext cx="931981" cy="931981"/>
      </dsp:txXfrm>
    </dsp:sp>
    <dsp:sp modelId="{5882A4BE-479C-2242-9C97-FF4AAD186C5F}">
      <dsp:nvSpPr>
        <dsp:cNvPr id="0" name=""/>
        <dsp:cNvSpPr/>
      </dsp:nvSpPr>
      <dsp:spPr>
        <a:xfrm rot="2128602">
          <a:off x="3750289" y="1014068"/>
          <a:ext cx="364679" cy="444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>
        <a:off x="3760444" y="1071286"/>
        <a:ext cx="255275" cy="266900"/>
      </dsp:txXfrm>
    </dsp:sp>
    <dsp:sp modelId="{AF8A9E25-4EDE-D341-A25D-073BC8598C19}">
      <dsp:nvSpPr>
        <dsp:cNvPr id="0" name=""/>
        <dsp:cNvSpPr/>
      </dsp:nvSpPr>
      <dsp:spPr>
        <a:xfrm>
          <a:off x="4098857" y="1165605"/>
          <a:ext cx="1318021" cy="1318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PT  and Federal Government</a:t>
          </a:r>
        </a:p>
      </dsp:txBody>
      <dsp:txXfrm>
        <a:off x="4291877" y="1358625"/>
        <a:ext cx="931981" cy="931981"/>
      </dsp:txXfrm>
    </dsp:sp>
    <dsp:sp modelId="{DC4EDA8C-ECEB-5142-A79E-017BB96B31F7}">
      <dsp:nvSpPr>
        <dsp:cNvPr id="0" name=""/>
        <dsp:cNvSpPr/>
      </dsp:nvSpPr>
      <dsp:spPr>
        <a:xfrm rot="6531197">
          <a:off x="4261246" y="2534576"/>
          <a:ext cx="356492" cy="444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10800000">
        <a:off x="4332000" y="2572937"/>
        <a:ext cx="249544" cy="266900"/>
      </dsp:txXfrm>
    </dsp:sp>
    <dsp:sp modelId="{FF0C543A-FD7D-2146-B3B7-DCE3820E8353}">
      <dsp:nvSpPr>
        <dsp:cNvPr id="0" name=""/>
        <dsp:cNvSpPr/>
      </dsp:nvSpPr>
      <dsp:spPr>
        <a:xfrm>
          <a:off x="3455586" y="3049454"/>
          <a:ext cx="1318021" cy="1318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Communities</a:t>
          </a:r>
        </a:p>
      </dsp:txBody>
      <dsp:txXfrm>
        <a:off x="3648606" y="3242474"/>
        <a:ext cx="931981" cy="931981"/>
      </dsp:txXfrm>
    </dsp:sp>
    <dsp:sp modelId="{0583986D-D017-C340-ABE3-2D7B64F43965}">
      <dsp:nvSpPr>
        <dsp:cNvPr id="0" name=""/>
        <dsp:cNvSpPr/>
      </dsp:nvSpPr>
      <dsp:spPr>
        <a:xfrm rot="10800000">
          <a:off x="2958506" y="3486049"/>
          <a:ext cx="351270" cy="444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10800000">
        <a:off x="3063887" y="3575015"/>
        <a:ext cx="245889" cy="266900"/>
      </dsp:txXfrm>
    </dsp:sp>
    <dsp:sp modelId="{E25252AA-1269-1C46-8CB6-FB1077B3B9D2}">
      <dsp:nvSpPr>
        <dsp:cNvPr id="0" name=""/>
        <dsp:cNvSpPr/>
      </dsp:nvSpPr>
      <dsp:spPr>
        <a:xfrm>
          <a:off x="1474791" y="3049454"/>
          <a:ext cx="1318021" cy="1318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Aligned Sector</a:t>
          </a:r>
        </a:p>
      </dsp:txBody>
      <dsp:txXfrm>
        <a:off x="1667811" y="3242474"/>
        <a:ext cx="931981" cy="931981"/>
      </dsp:txXfrm>
    </dsp:sp>
    <dsp:sp modelId="{BAF41167-50FF-064E-9223-EF7BE863AE4B}">
      <dsp:nvSpPr>
        <dsp:cNvPr id="0" name=""/>
        <dsp:cNvSpPr/>
      </dsp:nvSpPr>
      <dsp:spPr>
        <a:xfrm rot="15120000">
          <a:off x="1655189" y="2553580"/>
          <a:ext cx="351270" cy="444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 rot="10800000">
        <a:off x="1724162" y="2692658"/>
        <a:ext cx="245889" cy="266900"/>
      </dsp:txXfrm>
    </dsp:sp>
    <dsp:sp modelId="{9B90DB70-6C4F-C44B-9BE4-F233B146CD2A}">
      <dsp:nvSpPr>
        <dsp:cNvPr id="0" name=""/>
        <dsp:cNvSpPr/>
      </dsp:nvSpPr>
      <dsp:spPr>
        <a:xfrm>
          <a:off x="862691" y="1165605"/>
          <a:ext cx="1318021" cy="131802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/>
            <a:t>IMWG</a:t>
          </a:r>
        </a:p>
      </dsp:txBody>
      <dsp:txXfrm>
        <a:off x="1055711" y="1358625"/>
        <a:ext cx="931981" cy="931981"/>
      </dsp:txXfrm>
    </dsp:sp>
    <dsp:sp modelId="{D07E9845-5F96-EC47-B5A2-F86A9F50BC64}">
      <dsp:nvSpPr>
        <dsp:cNvPr id="0" name=""/>
        <dsp:cNvSpPr/>
      </dsp:nvSpPr>
      <dsp:spPr>
        <a:xfrm rot="19440000">
          <a:off x="2139273" y="1025902"/>
          <a:ext cx="351270" cy="4448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algn="bl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000" kern="1200" dirty="0"/>
        </a:p>
      </dsp:txBody>
      <dsp:txXfrm>
        <a:off x="2149336" y="1145839"/>
        <a:ext cx="245889" cy="2669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3A6135-FCF5-6349-96E2-943F7DC4CE35}" type="datetimeFigureOut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30B657-8878-4E48-90D1-3B54B7886C6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92118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F55F8-764A-47DF-9F78-27E46E106C6D}" type="datetimeFigureOut">
              <a:rPr lang="en-US" smtClean="0"/>
              <a:pPr/>
              <a:t>5/18/2018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35790E-1EE1-4207-B631-F1305728ED1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291744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0103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149895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93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en-CA" alt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Names of Atlantic</a:t>
            </a:r>
            <a:r>
              <a:rPr lang="en-US" baseline="0" dirty="0"/>
              <a:t> members of WG</a:t>
            </a: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15A4BD-2C91-406E-8B43-0FAF19F49CC4}" type="slidenum">
              <a:rPr lang="en-CA" smtClean="0"/>
              <a:t>20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361911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619875"/>
            <a:ext cx="2133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619875"/>
            <a:ext cx="2895600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26475" y="6477000"/>
            <a:ext cx="517525" cy="476250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9927D858-5D7A-464D-AC6A-C32A38802EB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2885704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55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C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10B2A371-8AE7-4785-96A3-AC6411ED2ADC}" type="slidenum">
              <a:rPr lang="en-CA" smtClean="0"/>
              <a:pPr/>
              <a:t>‹#›</a:t>
            </a:fld>
            <a:endParaRPr lang="en-C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CA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C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92" r:id="rId12"/>
    <p:sldLayoutId id="2147483693" r:id="rId13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cpra.ca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pra.ca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://www.cpra.ca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object 4"/>
          <p:cNvSpPr/>
          <p:nvPr/>
        </p:nvSpPr>
        <p:spPr>
          <a:xfrm>
            <a:off x="-381000" y="-228600"/>
            <a:ext cx="9525000" cy="70866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algn="ctr">
              <a:buNone/>
            </a:pPr>
            <a:endParaRPr lang="en-US" sz="2400" b="1" dirty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en-US" sz="2800" b="1" dirty="0">
                <a:solidFill>
                  <a:schemeClr val="tx2"/>
                </a:solidFill>
              </a:rPr>
              <a:t>Canadian Parks and Recreation Association</a:t>
            </a:r>
          </a:p>
          <a:p>
            <a:pPr>
              <a:buNone/>
            </a:pPr>
            <a:endParaRPr lang="en-US" sz="2400" dirty="0"/>
          </a:p>
          <a:p>
            <a:pPr algn="ctr">
              <a:buNone/>
            </a:pPr>
            <a:r>
              <a:rPr lang="en-US" sz="2400" b="1" dirty="0"/>
              <a:t>Sport for Life Canadian Summit</a:t>
            </a:r>
          </a:p>
          <a:p>
            <a:pPr algn="ctr">
              <a:buNone/>
            </a:pPr>
            <a:r>
              <a:rPr lang="en-US" sz="2400" b="1" dirty="0"/>
              <a:t>January 2018</a:t>
            </a:r>
          </a:p>
          <a:p>
            <a:endParaRPr lang="en-CA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38754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52400"/>
            <a:ext cx="7772400" cy="1432560"/>
          </a:xfrm>
        </p:spPr>
        <p:txBody>
          <a:bodyPr/>
          <a:lstStyle/>
          <a:p>
            <a:r>
              <a:rPr lang="en-US" sz="3600" b="0" dirty="0"/>
              <a:t>Framework for Recreation </a:t>
            </a:r>
            <a:br>
              <a:rPr lang="en-US" sz="3600" b="0" dirty="0"/>
            </a:br>
            <a:r>
              <a:rPr lang="en-US" sz="3600" b="0" dirty="0"/>
              <a:t>Goal #1:  Active Living </a:t>
            </a:r>
            <a:endParaRPr lang="en-CA" sz="3600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4876800" y="2590799"/>
            <a:ext cx="3200400" cy="236614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sz="2800" b="1" i="1" dirty="0"/>
              <a:t>Foster active living through physical recreation</a:t>
            </a:r>
            <a:endParaRPr lang="en-CA" sz="2800" b="1" i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175" y="2209800"/>
            <a:ext cx="3859825" cy="2747147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0253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7848600" cy="1143000"/>
          </a:xfrm>
        </p:spPr>
        <p:txBody>
          <a:bodyPr/>
          <a:lstStyle/>
          <a:p>
            <a:pPr algn="ctr"/>
            <a:br>
              <a:rPr lang="en-US" sz="4800" dirty="0"/>
            </a:br>
            <a:r>
              <a:rPr lang="en-US" sz="3600" dirty="0"/>
              <a:t>Framework for Recreation </a:t>
            </a:r>
            <a:br>
              <a:rPr lang="en-US" sz="3600" dirty="0"/>
            </a:br>
            <a:r>
              <a:rPr lang="en-US" sz="3600" dirty="0"/>
              <a:t>Goal #2:  Inclusion and Access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1828800"/>
            <a:ext cx="6629400" cy="1524000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endParaRPr lang="en-US" b="1" i="1" dirty="0"/>
          </a:p>
          <a:p>
            <a:pPr algn="ctr">
              <a:buNone/>
            </a:pPr>
            <a:r>
              <a:rPr lang="en-US" sz="3400" b="1" i="1" dirty="0"/>
              <a:t>Increase inclusion and access to recreation for populations that face constraints to participation</a:t>
            </a:r>
            <a:r>
              <a:rPr lang="en-US" sz="3400" i="1" dirty="0"/>
              <a:t> </a:t>
            </a:r>
            <a:endParaRPr lang="en-CA" sz="3400" i="1" dirty="0"/>
          </a:p>
        </p:txBody>
      </p:sp>
      <p:pic>
        <p:nvPicPr>
          <p:cNvPr id="7" name="Picture 2" descr="C:\Users\CPRA User\Dropbox\CPRA\Stories\Tri-territorial Story\Images-from-powerpoint-Tri-Territorial Recreation Training Initiative\for web\nunavit-fred-lemir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581400"/>
            <a:ext cx="4179026" cy="2828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357840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7924800" cy="1554162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675E47"/>
                </a:solidFill>
              </a:rPr>
              <a:t>Framework for Recreation </a:t>
            </a:r>
            <a:br>
              <a:rPr lang="en-US" sz="3600" dirty="0">
                <a:solidFill>
                  <a:srgbClr val="675E47"/>
                </a:solidFill>
              </a:rPr>
            </a:br>
            <a:r>
              <a:rPr lang="en-US" sz="3600" dirty="0">
                <a:solidFill>
                  <a:srgbClr val="675E47"/>
                </a:solidFill>
              </a:rPr>
              <a:t>Goal #3:  Connecting People and Nature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1000" y="2590800"/>
            <a:ext cx="3962400" cy="3048000"/>
          </a:xfrm>
        </p:spPr>
        <p:txBody>
          <a:bodyPr/>
          <a:lstStyle/>
          <a:p>
            <a:pPr lvl="0">
              <a:buNone/>
            </a:pPr>
            <a:endParaRPr lang="en-US" dirty="0">
              <a:solidFill>
                <a:srgbClr val="2F2B20"/>
              </a:solidFill>
            </a:endParaRPr>
          </a:p>
          <a:p>
            <a:pPr lvl="0">
              <a:buNone/>
            </a:pPr>
            <a:r>
              <a:rPr lang="en-CA" b="1" dirty="0">
                <a:solidFill>
                  <a:srgbClr val="2F2B20"/>
                </a:solidFill>
              </a:rPr>
              <a:t>   </a:t>
            </a:r>
            <a:r>
              <a:rPr lang="en-CA" b="1" i="1" dirty="0">
                <a:solidFill>
                  <a:srgbClr val="2F2B20"/>
                </a:solidFill>
              </a:rPr>
              <a:t>Help people connect to nature through recreation </a:t>
            </a:r>
          </a:p>
          <a:p>
            <a:pPr lvl="0">
              <a:buNone/>
            </a:pPr>
            <a:endParaRPr lang="en-US" dirty="0">
              <a:solidFill>
                <a:srgbClr val="2F2B20"/>
              </a:solidFill>
            </a:endParaRPr>
          </a:p>
          <a:p>
            <a:pPr lvl="0">
              <a:buNone/>
            </a:pPr>
            <a:endParaRPr lang="en-US" dirty="0">
              <a:solidFill>
                <a:srgbClr val="2F2B20"/>
              </a:solidFill>
            </a:endParaRPr>
          </a:p>
        </p:txBody>
      </p:sp>
      <p:pic>
        <p:nvPicPr>
          <p:cNvPr id="7" name="Content Placeholder 3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94" r="18694"/>
          <a:stretch>
            <a:fillRect/>
          </a:stretch>
        </p:blipFill>
        <p:spPr bwMode="auto">
          <a:xfrm>
            <a:off x="838200" y="2438400"/>
            <a:ext cx="3276600" cy="36880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9468757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472440"/>
            <a:ext cx="7772400" cy="1203960"/>
          </a:xfrm>
        </p:spPr>
        <p:txBody>
          <a:bodyPr/>
          <a:lstStyle/>
          <a:p>
            <a:r>
              <a:rPr lang="en-US" sz="3600" b="0" dirty="0"/>
              <a:t>Framework for Recreation</a:t>
            </a:r>
            <a:br>
              <a:rPr lang="en-US" sz="3600" b="0" dirty="0"/>
            </a:br>
            <a:r>
              <a:rPr lang="en-US" sz="3600" b="0" dirty="0"/>
              <a:t> Goal #4:  Supportive Environments </a:t>
            </a:r>
            <a:endParaRPr lang="en-CA" sz="3600" b="0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33400" y="1981200"/>
            <a:ext cx="7543800" cy="1447800"/>
          </a:xfrm>
        </p:spPr>
        <p:txBody>
          <a:bodyPr>
            <a:normAutofit fontScale="92500"/>
          </a:bodyPr>
          <a:lstStyle/>
          <a:p>
            <a:pPr marL="114300" indent="0">
              <a:buNone/>
            </a:pPr>
            <a:r>
              <a:rPr lang="en-US" sz="2800" b="1" i="1" dirty="0"/>
              <a:t>Ensure the provision of supportive physical and social environments that encourage participation in recreation and help build strong, caring communities</a:t>
            </a:r>
            <a:endParaRPr lang="en-CA" sz="2800" b="1" i="1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962400"/>
            <a:ext cx="3749040" cy="227753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393299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7620000" cy="990600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675E47"/>
                </a:solidFill>
              </a:rPr>
              <a:t>Framework for Recreation</a:t>
            </a:r>
            <a:br>
              <a:rPr lang="en-US" sz="3600" dirty="0">
                <a:solidFill>
                  <a:srgbClr val="675E47"/>
                </a:solidFill>
              </a:rPr>
            </a:br>
            <a:r>
              <a:rPr lang="en-US" sz="3600" dirty="0">
                <a:solidFill>
                  <a:srgbClr val="675E47"/>
                </a:solidFill>
              </a:rPr>
              <a:t>Goal #5:  </a:t>
            </a:r>
            <a:r>
              <a:rPr lang="en-CA" sz="3600" dirty="0"/>
              <a:t>Recreation Capacity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286000"/>
            <a:ext cx="6477000" cy="1371600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en-US" b="1" i="1" dirty="0">
                <a:solidFill>
                  <a:srgbClr val="2F2B20"/>
                </a:solidFill>
              </a:rPr>
              <a:t>  Ensure the continued growth and sustainability of the recreation field </a:t>
            </a:r>
            <a:endParaRPr lang="en-CA" b="1" i="1" dirty="0">
              <a:solidFill>
                <a:srgbClr val="2F2B20"/>
              </a:solidFill>
            </a:endParaRPr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282" y="4147846"/>
            <a:ext cx="5114518" cy="1259786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14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507959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600" dirty="0"/>
              <a:t>National Framework Implementation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6482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813974973"/>
              </p:ext>
            </p:extLst>
          </p:nvPr>
        </p:nvGraphicFramePr>
        <p:xfrm>
          <a:off x="990600" y="1447800"/>
          <a:ext cx="6248400" cy="436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130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3200" dirty="0"/>
              <a:t>Implementation and Monitoring </a:t>
            </a:r>
            <a:br>
              <a:rPr lang="en-US" sz="3200" dirty="0"/>
            </a:br>
            <a:r>
              <a:rPr lang="en-US" sz="3200" dirty="0"/>
              <a:t>Working Group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b="1" dirty="0"/>
              <a:t>Priorities: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Measuring and reporting implementation</a:t>
            </a:r>
          </a:p>
          <a:p>
            <a:r>
              <a:rPr lang="en-US" dirty="0"/>
              <a:t>Organizational Audit Tool</a:t>
            </a:r>
          </a:p>
          <a:p>
            <a:r>
              <a:rPr lang="en-US" dirty="0"/>
              <a:t>Framework Implementation Portal</a:t>
            </a:r>
          </a:p>
          <a:p>
            <a:r>
              <a:rPr lang="en-US" dirty="0"/>
              <a:t>Implementation Tools </a:t>
            </a:r>
          </a:p>
          <a:p>
            <a:r>
              <a:rPr lang="en-US" dirty="0"/>
              <a:t>Academic  Community Engagement</a:t>
            </a:r>
          </a:p>
          <a:p>
            <a:r>
              <a:rPr lang="en-US" dirty="0"/>
              <a:t>Implementation in Indigenous Communities</a:t>
            </a:r>
          </a:p>
          <a:p>
            <a:r>
              <a:rPr lang="en-US" dirty="0"/>
              <a:t>Knowledge Management</a:t>
            </a:r>
          </a:p>
          <a:p>
            <a:r>
              <a:rPr lang="en-US" dirty="0"/>
              <a:t>Supporting 2018 National Framework Forum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057400"/>
            <a:ext cx="1232784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11343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National Implementation Survey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800600"/>
          </a:xfrm>
        </p:spPr>
        <p:txBody>
          <a:bodyPr>
            <a:normAutofit/>
          </a:bodyPr>
          <a:lstStyle/>
          <a:p>
            <a:pPr lvl="0"/>
            <a:r>
              <a:rPr lang="en-CA" sz="2400" dirty="0"/>
              <a:t>Targeting local organizations by region to explore the current state of implementation efforts</a:t>
            </a:r>
          </a:p>
          <a:p>
            <a:pPr lvl="0"/>
            <a:endParaRPr lang="en-US" sz="2400" dirty="0"/>
          </a:p>
          <a:p>
            <a:pPr lvl="0"/>
            <a:r>
              <a:rPr lang="en-CA" sz="2400" dirty="0"/>
              <a:t>Deliverables of the survey include:</a:t>
            </a:r>
            <a:endParaRPr lang="en-US" sz="2400" dirty="0"/>
          </a:p>
          <a:p>
            <a:pPr lvl="1"/>
            <a:r>
              <a:rPr lang="en-CA" dirty="0"/>
              <a:t>Identification of barriers or challenges in implementation efforts.</a:t>
            </a:r>
            <a:endParaRPr lang="en-US" dirty="0"/>
          </a:p>
          <a:p>
            <a:pPr lvl="1"/>
            <a:r>
              <a:rPr lang="en-CA" dirty="0"/>
              <a:t>Tools and resources for Provincial and Territorial Recreation and Parks Associations</a:t>
            </a:r>
            <a:endParaRPr lang="en-US" dirty="0"/>
          </a:p>
          <a:p>
            <a:pPr lvl="1"/>
            <a:r>
              <a:rPr lang="en-CA" dirty="0"/>
              <a:t>National and regional specific data</a:t>
            </a:r>
          </a:p>
          <a:p>
            <a:pPr lvl="1"/>
            <a:endParaRPr lang="en-US" dirty="0"/>
          </a:p>
          <a:p>
            <a:pPr lvl="0"/>
            <a:r>
              <a:rPr lang="en-CA" sz="2400" dirty="0"/>
              <a:t>Results presented at May National Framework Forum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7840270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000" dirty="0"/>
              <a:t>Q6: Which of the following statement(s) reflects your organization’s motivation for aligning with the Framework?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Answered: 190    Skipped: 27</a:t>
            </a:r>
          </a:p>
        </p:txBody>
      </p:sp>
      <p:pic>
        <p:nvPicPr>
          <p:cNvPr id="4" name="Picture 3" descr="table23224097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8572" y="2397277"/>
            <a:ext cx="6150428" cy="369992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8B48FB-E956-2048-9E74-C69E7CAA26CC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9486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Organizational Audit Tool</a:t>
            </a:r>
            <a:endParaRPr lang="en-CA" sz="36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Created to allow organizations to assess current situation with respect to Framework goals</a:t>
            </a:r>
          </a:p>
          <a:p>
            <a:r>
              <a:rPr lang="en-US" sz="2800" dirty="0"/>
              <a:t>Enables better alignment with the Framework, coordination of efforts and measurement</a:t>
            </a:r>
          </a:p>
          <a:p>
            <a:r>
              <a:rPr lang="en-US" sz="2800" dirty="0"/>
              <a:t>Intent is to support communities but also provide system-level data on progress on the Framework</a:t>
            </a:r>
          </a:p>
          <a:p>
            <a:r>
              <a:rPr lang="en-US" sz="2800" dirty="0"/>
              <a:t>Supported by annual surveys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19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865890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74516"/>
            <a:ext cx="6705600" cy="1428023"/>
          </a:xfrm>
        </p:spPr>
        <p:txBody>
          <a:bodyPr/>
          <a:lstStyle/>
          <a:p>
            <a:pPr algn="ctr"/>
            <a:r>
              <a:rPr lang="en-US" sz="3600" dirty="0"/>
              <a:t>Who is CPRA?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133600"/>
            <a:ext cx="7315200" cy="4267200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400" dirty="0"/>
              <a:t>The Canadian Parks and Recreation Association (CPRA) is a national organization dedicated to realizing the full potential of parks and recreation</a:t>
            </a:r>
            <a:br>
              <a:rPr lang="en-US" sz="2400" dirty="0"/>
            </a:b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CPRA advocates and educates that parks and recreation is essential to individual, family and community health and well-being</a:t>
            </a:r>
            <a:br>
              <a:rPr lang="en-US" sz="2400" dirty="0"/>
            </a:b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400" dirty="0"/>
              <a:t>CPRA partners with national organizations on sport, physical activity and health</a:t>
            </a:r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33400"/>
            <a:ext cx="1828800" cy="126913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024090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What’s in the Tool?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229600" cy="4525963"/>
          </a:xfrm>
        </p:spPr>
        <p:txBody>
          <a:bodyPr/>
          <a:lstStyle/>
          <a:p>
            <a:r>
              <a:rPr lang="en-US" sz="2800" dirty="0"/>
              <a:t>How-to guide for facilitators &amp; staff</a:t>
            </a:r>
          </a:p>
          <a:p>
            <a:r>
              <a:rPr lang="en-US" sz="2800" dirty="0"/>
              <a:t>Plain language questions related to each of the Framework priorities</a:t>
            </a:r>
          </a:p>
          <a:p>
            <a:r>
              <a:rPr lang="en-US" sz="2800" dirty="0"/>
              <a:t>Simple assessment form</a:t>
            </a:r>
          </a:p>
          <a:p>
            <a:endParaRPr lang="en-CA" dirty="0"/>
          </a:p>
        </p:txBody>
      </p:sp>
      <p:pic>
        <p:nvPicPr>
          <p:cNvPr id="4" name="Content Placeholder 5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1" b="10871"/>
          <a:stretch>
            <a:fillRect/>
          </a:stretch>
        </p:blipFill>
        <p:spPr bwMode="auto">
          <a:xfrm>
            <a:off x="3581400" y="3810000"/>
            <a:ext cx="3048000" cy="25146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20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82796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55671"/>
            <a:ext cx="8018639" cy="5792729"/>
          </a:xfr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21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6021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620000" cy="1143000"/>
          </a:xfrm>
        </p:spPr>
        <p:txBody>
          <a:bodyPr/>
          <a:lstStyle/>
          <a:p>
            <a:pPr algn="ctr"/>
            <a:r>
              <a:rPr lang="en-US" sz="3600" dirty="0"/>
              <a:t>Next Steps 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Application to Ontario Trillium Foundation</a:t>
            </a:r>
          </a:p>
          <a:p>
            <a:r>
              <a:rPr lang="en-US" sz="2800" dirty="0"/>
              <a:t>Ontario and national pilots</a:t>
            </a:r>
          </a:p>
          <a:p>
            <a:r>
              <a:rPr lang="en-US" sz="2800" dirty="0"/>
              <a:t>Supported by survey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22</a:t>
            </a:fld>
            <a:endParaRPr lang="en-C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3806499"/>
            <a:ext cx="3276600" cy="2060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76982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Leading by Example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410200"/>
          </a:xfrm>
        </p:spPr>
        <p:txBody>
          <a:bodyPr>
            <a:normAutofit fontScale="62500" lnSpcReduction="20000"/>
          </a:bodyPr>
          <a:lstStyle/>
          <a:p>
            <a:pPr marL="114300" indent="0">
              <a:buNone/>
            </a:pPr>
            <a:r>
              <a:rPr lang="en-US" sz="2900" b="1" dirty="0"/>
              <a:t>Communities</a:t>
            </a:r>
          </a:p>
          <a:p>
            <a:pPr marL="114300" indent="0">
              <a:buNone/>
            </a:pPr>
            <a:endParaRPr lang="en-US" dirty="0"/>
          </a:p>
          <a:p>
            <a:r>
              <a:rPr lang="en-US" sz="2600" dirty="0"/>
              <a:t>Endorsement</a:t>
            </a:r>
          </a:p>
          <a:p>
            <a:r>
              <a:rPr lang="en-US" sz="2600" dirty="0"/>
              <a:t>Master Plans</a:t>
            </a:r>
          </a:p>
          <a:p>
            <a:r>
              <a:rPr lang="en-US" sz="2600" dirty="0"/>
              <a:t>Educate, Profile, Train</a:t>
            </a:r>
          </a:p>
          <a:p>
            <a:r>
              <a:rPr lang="en-US" sz="2600" dirty="0"/>
              <a:t>Build new activities or change priority activities</a:t>
            </a:r>
          </a:p>
          <a:p>
            <a:r>
              <a:rPr lang="en-US" sz="2600" dirty="0"/>
              <a:t>Linkages to aligned community sectors</a:t>
            </a:r>
          </a:p>
          <a:p>
            <a:pPr marL="114300" indent="0">
              <a:buNone/>
            </a:pPr>
            <a:endParaRPr lang="en-US" sz="2900" b="1" dirty="0"/>
          </a:p>
          <a:p>
            <a:pPr marL="114300" indent="0">
              <a:buNone/>
            </a:pPr>
            <a:r>
              <a:rPr lang="en-US" sz="2900" b="1" dirty="0"/>
              <a:t>Provinces and Territories</a:t>
            </a:r>
          </a:p>
          <a:p>
            <a:endParaRPr lang="en-US" dirty="0"/>
          </a:p>
          <a:p>
            <a:r>
              <a:rPr lang="en-US" sz="2600" dirty="0"/>
              <a:t>Joint implementation efforts by provincial/territorial  governments and sector</a:t>
            </a:r>
          </a:p>
          <a:p>
            <a:r>
              <a:rPr lang="en-US" sz="2600" dirty="0"/>
              <a:t>Fundi initiatives that support goals</a:t>
            </a:r>
          </a:p>
          <a:p>
            <a:r>
              <a:rPr lang="en-US" sz="2600" dirty="0"/>
              <a:t>Implementation translates into something different to each province and territory</a:t>
            </a:r>
          </a:p>
          <a:p>
            <a:pPr marL="114300" indent="0">
              <a:buNone/>
            </a:pPr>
            <a:br>
              <a:rPr lang="en-US" sz="2900" b="1" dirty="0"/>
            </a:br>
            <a:r>
              <a:rPr lang="en-US" sz="2900" b="1" dirty="0"/>
              <a:t>CPRA </a:t>
            </a:r>
          </a:p>
          <a:p>
            <a:pPr marL="114300" indent="0">
              <a:buNone/>
            </a:pPr>
            <a:endParaRPr lang="en-US" sz="2400" dirty="0"/>
          </a:p>
          <a:p>
            <a:r>
              <a:rPr lang="en-US" sz="2600" dirty="0"/>
              <a:t>Federal advocacy</a:t>
            </a:r>
          </a:p>
          <a:p>
            <a:r>
              <a:rPr lang="en-US" sz="2600" dirty="0"/>
              <a:t>National profile and education</a:t>
            </a:r>
          </a:p>
          <a:p>
            <a:r>
              <a:rPr lang="en-US" sz="2600" dirty="0"/>
              <a:t>Linkages to National Partners</a:t>
            </a:r>
          </a:p>
          <a:p>
            <a:r>
              <a:rPr lang="en-US" sz="2600" dirty="0"/>
              <a:t>Funding opportunities </a:t>
            </a:r>
          </a:p>
          <a:p>
            <a:r>
              <a:rPr lang="en-US" sz="2600" dirty="0"/>
              <a:t>Support for May National Forum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3" descr="Path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200" y="1524000"/>
            <a:ext cx="2489200" cy="180252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9731240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/>
              <a:t>What’s Next?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620000" cy="4953000"/>
          </a:xfrm>
        </p:spPr>
        <p:txBody>
          <a:bodyPr>
            <a:normAutofit/>
          </a:bodyPr>
          <a:lstStyle/>
          <a:p>
            <a:r>
              <a:rPr lang="en-US" sz="2800" dirty="0"/>
              <a:t>National Forum – May 2018  - Regina</a:t>
            </a:r>
          </a:p>
          <a:p>
            <a:r>
              <a:rPr lang="en-US" sz="2800" dirty="0"/>
              <a:t>National Survey Results</a:t>
            </a:r>
          </a:p>
          <a:p>
            <a:r>
              <a:rPr lang="en-US" sz="2800" dirty="0"/>
              <a:t>Launch of Organizational</a:t>
            </a:r>
            <a:br>
              <a:rPr lang="en-US" sz="2800" dirty="0"/>
            </a:br>
            <a:r>
              <a:rPr lang="en-US" sz="2800" dirty="0"/>
              <a:t>Audit Tool</a:t>
            </a:r>
          </a:p>
          <a:p>
            <a:r>
              <a:rPr lang="en-US" sz="2800" dirty="0"/>
              <a:t>Ongoing Population of </a:t>
            </a:r>
            <a:br>
              <a:rPr lang="en-US" sz="2800" dirty="0"/>
            </a:br>
            <a:r>
              <a:rPr lang="en-US" sz="2800" dirty="0"/>
              <a:t>Framework Portal</a:t>
            </a:r>
          </a:p>
          <a:p>
            <a:r>
              <a:rPr lang="en-US" sz="2800" dirty="0"/>
              <a:t>Framework Project in Indigenous Communities</a:t>
            </a:r>
          </a:p>
          <a:p>
            <a:r>
              <a:rPr lang="en-US" sz="2800" dirty="0"/>
              <a:t>Academic Progress</a:t>
            </a:r>
          </a:p>
          <a:p>
            <a:r>
              <a:rPr lang="en-US" sz="2800" dirty="0"/>
              <a:t>Knowledge Management Strategy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24</a:t>
            </a:fld>
            <a:endParaRPr lang="en-CA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8185" y="2461297"/>
            <a:ext cx="3195758" cy="1729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8589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812" y="440177"/>
            <a:ext cx="7034188" cy="5896745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369822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7467600" cy="1143000"/>
          </a:xfrm>
        </p:spPr>
        <p:txBody>
          <a:bodyPr/>
          <a:lstStyle/>
          <a:p>
            <a:pPr algn="ctr"/>
            <a:r>
              <a:rPr lang="en-US" dirty="0"/>
              <a:t>Thank You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057400"/>
            <a:ext cx="274026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09600" y="5029200"/>
            <a:ext cx="6934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CONTACT:</a:t>
            </a:r>
          </a:p>
          <a:p>
            <a:pPr algn="ctr"/>
            <a:r>
              <a:rPr lang="en-US" dirty="0"/>
              <a:t>CJ Noble, Executive Director, CPRA </a:t>
            </a:r>
          </a:p>
          <a:p>
            <a:pPr algn="ctr"/>
            <a:r>
              <a:rPr lang="en-US" dirty="0">
                <a:hlinkClick r:id="rId3"/>
              </a:rPr>
              <a:t>info@cpra.ca</a:t>
            </a:r>
            <a:r>
              <a:rPr lang="en-US" dirty="0"/>
              <a:t>             </a:t>
            </a:r>
            <a:r>
              <a:rPr lang="en-US" dirty="0">
                <a:hlinkClick r:id="rId4"/>
              </a:rPr>
              <a:t>www.cpra.ca</a:t>
            </a:r>
            <a:endParaRPr lang="en-US" dirty="0"/>
          </a:p>
          <a:p>
            <a:pPr algn="ctr"/>
            <a:endParaRPr lang="en-US" dirty="0"/>
          </a:p>
          <a:p>
            <a:pPr algn="ctr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26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236508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7924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/>
              <a:t>Today’s Presentation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72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92934"/>
                </a:solidFill>
              </a:rPr>
              <a:t>Framework For Recreation -  Implementation</a:t>
            </a:r>
          </a:p>
          <a:p>
            <a:pPr lvl="1"/>
            <a:endParaRPr lang="en-US" sz="2400" dirty="0">
              <a:solidFill>
                <a:srgbClr val="292934"/>
              </a:solidFill>
            </a:endParaRPr>
          </a:p>
          <a:p>
            <a:pPr lvl="1"/>
            <a:r>
              <a:rPr lang="en-US" sz="2400" dirty="0">
                <a:solidFill>
                  <a:srgbClr val="292934"/>
                </a:solidFill>
              </a:rPr>
              <a:t>How is it being implemented?</a:t>
            </a:r>
          </a:p>
          <a:p>
            <a:pPr lvl="1"/>
            <a:r>
              <a:rPr lang="en-US" sz="2400" dirty="0">
                <a:solidFill>
                  <a:srgbClr val="292934"/>
                </a:solidFill>
              </a:rPr>
              <a:t>What are the next steps?</a:t>
            </a:r>
          </a:p>
          <a:p>
            <a:pPr lvl="1"/>
            <a:r>
              <a:rPr lang="en-US" sz="2400" dirty="0">
                <a:solidFill>
                  <a:srgbClr val="292934"/>
                </a:solidFill>
              </a:rPr>
              <a:t>How can you support </a:t>
            </a:r>
            <a:r>
              <a:rPr lang="en-US" sz="2400" dirty="0"/>
              <a:t>Implementation</a:t>
            </a:r>
            <a:r>
              <a:rPr lang="en-US" sz="2400" dirty="0">
                <a:solidFill>
                  <a:srgbClr val="292934"/>
                </a:solidFill>
              </a:rPr>
              <a:t>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/>
          </a:p>
        </p:txBody>
      </p:sp>
      <p:pic>
        <p:nvPicPr>
          <p:cNvPr id="6" name="Picture 5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58" r="13526"/>
          <a:stretch/>
        </p:blipFill>
        <p:spPr bwMode="auto">
          <a:xfrm>
            <a:off x="4648200" y="4114800"/>
            <a:ext cx="3276600" cy="213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3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90782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905000"/>
            <a:ext cx="7543800" cy="2133600"/>
          </a:xfrm>
        </p:spPr>
        <p:txBody>
          <a:bodyPr/>
          <a:lstStyle/>
          <a:p>
            <a:pPr algn="ctr"/>
            <a:r>
              <a:rPr lang="en-US" dirty="0"/>
              <a:t>Framework for Recreation </a:t>
            </a:r>
            <a:br>
              <a:rPr lang="en-US" dirty="0"/>
            </a:br>
            <a:r>
              <a:rPr lang="en-US" dirty="0"/>
              <a:t>in Canada </a:t>
            </a:r>
            <a:endParaRPr lang="en-CA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775434"/>
            <a:ext cx="1219200" cy="1205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4</a:t>
            </a:fld>
            <a:endParaRPr lang="en-CA" dirty="0"/>
          </a:p>
        </p:txBody>
      </p:sp>
      <p:sp>
        <p:nvSpPr>
          <p:cNvPr id="10" name="TextBox 9"/>
          <p:cNvSpPr txBox="1"/>
          <p:nvPr/>
        </p:nvSpPr>
        <p:spPr>
          <a:xfrm>
            <a:off x="3429000" y="5486400"/>
            <a:ext cx="1905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CA" dirty="0"/>
          </a:p>
          <a:p>
            <a:r>
              <a:rPr lang="en-CA" sz="2400" dirty="0">
                <a:hlinkClick r:id="rId4"/>
              </a:rPr>
              <a:t>www.cpra.ca</a:t>
            </a:r>
            <a:r>
              <a:rPr lang="en-CA" sz="2400" dirty="0"/>
              <a:t> </a:t>
            </a:r>
          </a:p>
          <a:p>
            <a:endParaRPr lang="en-CA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313" y="3657600"/>
            <a:ext cx="5881688" cy="184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3421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457200"/>
            <a:ext cx="8382000" cy="762000"/>
          </a:xfrm>
        </p:spPr>
        <p:txBody>
          <a:bodyPr/>
          <a:lstStyle/>
          <a:p>
            <a:pPr algn="ctr"/>
            <a:r>
              <a:rPr lang="en-US" sz="3600" dirty="0"/>
              <a:t>Framework for Recreation in Canada</a:t>
            </a: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5181600"/>
          </a:xfrm>
        </p:spPr>
        <p:txBody>
          <a:bodyPr>
            <a:normAutofit/>
          </a:bodyPr>
          <a:lstStyle/>
          <a:p>
            <a:r>
              <a:rPr lang="en-US" dirty="0"/>
              <a:t>The Framework for Recreation in Canada:</a:t>
            </a:r>
          </a:p>
          <a:p>
            <a:pPr lvl="1"/>
            <a:r>
              <a:rPr lang="en-US" sz="2200" dirty="0"/>
              <a:t>A new vision for recreation in Canada;</a:t>
            </a:r>
          </a:p>
          <a:p>
            <a:pPr lvl="1"/>
            <a:r>
              <a:rPr lang="en-US" sz="2200" dirty="0"/>
              <a:t>Invites collaboration in pursuit of common priorities;</a:t>
            </a:r>
          </a:p>
          <a:p>
            <a:pPr lvl="1"/>
            <a:r>
              <a:rPr lang="en-US" sz="2200" dirty="0"/>
              <a:t>Aims to improve wellbeing of individuals, communities and environments</a:t>
            </a:r>
          </a:p>
          <a:p>
            <a:pPr>
              <a:buNone/>
            </a:pPr>
            <a:endParaRPr lang="en-US" dirty="0"/>
          </a:p>
          <a:p>
            <a:r>
              <a:rPr lang="en-US" sz="2000" i="1" dirty="0"/>
              <a:t>Definition: Recreation is the experience that results from freely chosen participation in physical, social, intellectual, creative and spiritual pursuits that enhance individual and community wellbeing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3695" y="5257800"/>
            <a:ext cx="5416705" cy="152611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5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894551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147051" cy="145228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Framework for Recreation in Canada</a:t>
            </a:r>
            <a:br>
              <a:rPr lang="en-US" dirty="0"/>
            </a:br>
            <a:r>
              <a:rPr lang="en-US" sz="3100" dirty="0"/>
              <a:t>How we got here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7772400" cy="4800600"/>
          </a:xfrm>
        </p:spPr>
        <p:txBody>
          <a:bodyPr>
            <a:noAutofit/>
          </a:bodyPr>
          <a:lstStyle/>
          <a:p>
            <a:r>
              <a:rPr lang="en-US" sz="2400" dirty="0"/>
              <a:t>Three National Summits and extensive consultations in provinces and territories</a:t>
            </a:r>
          </a:p>
          <a:p>
            <a:endParaRPr lang="en-US" sz="2400" dirty="0"/>
          </a:p>
          <a:p>
            <a:r>
              <a:rPr lang="en-US" sz="2400" dirty="0"/>
              <a:t>Sector endorsed the Framework</a:t>
            </a:r>
            <a:br>
              <a:rPr lang="en-US" sz="2400" dirty="0"/>
            </a:br>
            <a:r>
              <a:rPr lang="en-US" sz="2400" dirty="0"/>
              <a:t>November 2014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CPRA Board endorsed the Framework</a:t>
            </a:r>
            <a:br>
              <a:rPr lang="en-US" sz="2400" dirty="0"/>
            </a:br>
            <a:r>
              <a:rPr lang="en-US" sz="2400" dirty="0"/>
              <a:t>November 2014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PT Ministers endorsed and federal government stated support for the Framework in February 2015 </a:t>
            </a:r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390" y="2758440"/>
            <a:ext cx="2518410" cy="21183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6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689629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 idx="4294967295"/>
          </p:nvPr>
        </p:nvSpPr>
        <p:spPr>
          <a:xfrm>
            <a:off x="381000" y="228599"/>
            <a:ext cx="7924800" cy="685801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sz="3200" dirty="0"/>
              <a:t>How will the Framework be used?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95400"/>
            <a:ext cx="8229600" cy="4953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o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endParaRPr lang="en-CA" sz="1600" dirty="0">
              <a:latin typeface="Cambria" panose="02040503050406030204" pitchFamily="18" charset="0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endParaRPr lang="en-CA" sz="2400" dirty="0">
              <a:latin typeface="Cambria" panose="02040503050406030204" pitchFamily="18" charset="0"/>
            </a:endParaRPr>
          </a:p>
          <a:p>
            <a:pPr marL="0" indent="0">
              <a:defRPr/>
            </a:pPr>
            <a:endParaRPr lang="en-CA" sz="1000" dirty="0">
              <a:latin typeface="Cambria" panose="02040503050406030204" pitchFamily="18" charset="0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381000" y="1143000"/>
            <a:ext cx="7391400" cy="5334000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defRPr sz="3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•"/>
              <a:defRPr sz="24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SzPct val="75000"/>
              <a:buChar char="o"/>
              <a:defRPr sz="16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Guide decision-making, planning and </a:t>
            </a:r>
            <a:br>
              <a:rPr lang="en-CA" sz="2000" dirty="0"/>
            </a:br>
            <a:r>
              <a:rPr lang="en-CA" sz="2000" dirty="0"/>
              <a:t>resource allocation for recreation leaders;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CA" sz="20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Municipal and Community planning;</a:t>
            </a:r>
          </a:p>
          <a:p>
            <a:pPr lvl="1">
              <a:buFontTx/>
              <a:buNone/>
              <a:defRPr/>
            </a:pPr>
            <a:endParaRPr lang="en-CA" sz="20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Foster positive relationships between the </a:t>
            </a:r>
            <a:br>
              <a:rPr lang="en-CA" sz="2000" dirty="0"/>
            </a:br>
            <a:r>
              <a:rPr lang="en-CA" sz="2000" dirty="0"/>
              <a:t>sector and all orders of government;</a:t>
            </a:r>
          </a:p>
          <a:p>
            <a:pPr marL="457200" lvl="1" indent="0">
              <a:buFontTx/>
              <a:buNone/>
              <a:defRPr/>
            </a:pPr>
            <a:endParaRPr lang="en-CA" sz="2000" dirty="0"/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Guide document for the field of recreation;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CA" sz="20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Inform consistent and coordinated actions to address emerging trends and challenges; and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endParaRPr lang="en-CA" sz="2000" dirty="0">
              <a:solidFill>
                <a:srgbClr val="FF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en-CA" sz="2000" dirty="0"/>
              <a:t>To contribute to active and healthy communities and citizens.</a:t>
            </a:r>
          </a:p>
          <a:p>
            <a:pPr marL="457200" lvl="1" indent="0">
              <a:buFontTx/>
              <a:buNone/>
              <a:defRPr/>
            </a:pPr>
            <a:endParaRPr lang="en-CA" sz="1000" dirty="0">
              <a:latin typeface="Cambria" panose="02040503050406030204" pitchFamily="18" charset="0"/>
            </a:endParaRPr>
          </a:p>
          <a:p>
            <a:pPr marL="0" indent="0">
              <a:defRPr/>
            </a:pPr>
            <a:endParaRPr lang="en-CA" sz="1000" dirty="0">
              <a:latin typeface="Cambria" panose="02040503050406030204" pitchFamily="18" charset="0"/>
            </a:endParaRPr>
          </a:p>
        </p:txBody>
      </p:sp>
      <p:pic>
        <p:nvPicPr>
          <p:cNvPr id="87046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05600" y="1129744"/>
            <a:ext cx="1524000" cy="2299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2A371-8AE7-4785-96A3-AC6411ED2ADC}" type="slidenum">
              <a:rPr lang="en-CA" smtClean="0"/>
              <a:pPr/>
              <a:t>7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24276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82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CA" sz="3600" dirty="0"/>
              <a:t>The Framework</a:t>
            </a:r>
          </a:p>
        </p:txBody>
      </p:sp>
      <p:sp>
        <p:nvSpPr>
          <p:cNvPr id="89092" name="Content Placeholder 2"/>
          <p:cNvSpPr txBox="1">
            <a:spLocks/>
          </p:cNvSpPr>
          <p:nvPr/>
        </p:nvSpPr>
        <p:spPr bwMode="auto">
          <a:xfrm>
            <a:off x="381000" y="914400"/>
            <a:ext cx="8229600" cy="563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ambria" pitchFamily="18" charset="0"/>
              </a:rPr>
              <a:t>Vision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mbria" pitchFamily="18" charset="0"/>
              </a:rPr>
              <a:t>Everyone engaged in meaningful, accessible recreation experiences that foster: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4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mbria" pitchFamily="18" charset="0"/>
              </a:rPr>
              <a:t>Individual Wellbeing          Wellbeing of Natural and Built Environments       Community Wellbeing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4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ambria" pitchFamily="18" charset="0"/>
              </a:rPr>
              <a:t>Values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mbria" pitchFamily="18" charset="0"/>
              </a:rPr>
              <a:t>Public Good         Inclusion and Equity       Sustainability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4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ambria" pitchFamily="18" charset="0"/>
              </a:rPr>
              <a:t>Principles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1200" b="1" dirty="0">
                <a:solidFill>
                  <a:srgbClr val="000000"/>
                </a:solidFill>
                <a:latin typeface="Cambria" pitchFamily="18" charset="0"/>
              </a:rPr>
              <a:t>Lifelong Participation     Outcome-Driven   Quality and Relevance    Evidence Based    Partnerships   Innovation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4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ambria" pitchFamily="18" charset="0"/>
              </a:rPr>
              <a:t>Goals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2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2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2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20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r>
              <a:rPr lang="en-US" altLang="en-US" sz="2000" b="1" dirty="0">
                <a:solidFill>
                  <a:srgbClr val="000000"/>
                </a:solidFill>
                <a:latin typeface="Cambria" pitchFamily="18" charset="0"/>
              </a:rPr>
              <a:t>Priorities</a:t>
            </a: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2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2000" b="1" dirty="0">
              <a:solidFill>
                <a:srgbClr val="000000"/>
              </a:solidFill>
              <a:latin typeface="Cambria" pitchFamily="18" charset="0"/>
            </a:endParaRPr>
          </a:p>
          <a:p>
            <a:pPr algn="ctr" eaLnBrk="1" hangingPunct="1">
              <a:spcBef>
                <a:spcPct val="20000"/>
              </a:spcBef>
              <a:buFont typeface="Arial" pitchFamily="34" charset="0"/>
              <a:buNone/>
            </a:pPr>
            <a:endParaRPr lang="en-US" altLang="en-US" sz="1200" dirty="0">
              <a:solidFill>
                <a:srgbClr val="000000"/>
              </a:solidFill>
              <a:latin typeface="Calibri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533400" y="1828800"/>
            <a:ext cx="7924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2438400" y="1600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6477000" y="16002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209800" y="2514600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29000" y="22860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410200" y="22860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85800" y="3200400"/>
            <a:ext cx="7696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286000" y="2971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3581400" y="2971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5257800" y="2971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477000" y="2971800"/>
            <a:ext cx="0" cy="228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981200" y="35814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582988" y="35814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334000" y="35814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86600" y="3581400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9108" name="Picture 3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38600"/>
            <a:ext cx="6223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09" name="Picture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4013200"/>
            <a:ext cx="620713" cy="63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10" name="Picture 3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663" y="4017963"/>
            <a:ext cx="642937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11" name="Picture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575" y="4003675"/>
            <a:ext cx="682625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9112" name="Picture 3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3967163"/>
            <a:ext cx="700088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113" name="TextBox 41"/>
          <p:cNvSpPr txBox="1">
            <a:spLocks noChangeArrowheads="1"/>
          </p:cNvSpPr>
          <p:nvPr/>
        </p:nvSpPr>
        <p:spPr bwMode="auto">
          <a:xfrm>
            <a:off x="860425" y="3576638"/>
            <a:ext cx="6635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Active Living</a:t>
            </a:r>
          </a:p>
        </p:txBody>
      </p:sp>
      <p:sp>
        <p:nvSpPr>
          <p:cNvPr id="89114" name="TextBox 42"/>
          <p:cNvSpPr txBox="1">
            <a:spLocks noChangeArrowheads="1"/>
          </p:cNvSpPr>
          <p:nvPr/>
        </p:nvSpPr>
        <p:spPr bwMode="auto">
          <a:xfrm>
            <a:off x="2209800" y="3576638"/>
            <a:ext cx="10668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Inclusion &amp; Access</a:t>
            </a:r>
          </a:p>
        </p:txBody>
      </p:sp>
      <p:sp>
        <p:nvSpPr>
          <p:cNvPr id="89115" name="TextBox 44"/>
          <p:cNvSpPr txBox="1">
            <a:spLocks noChangeArrowheads="1"/>
          </p:cNvSpPr>
          <p:nvPr/>
        </p:nvSpPr>
        <p:spPr bwMode="auto">
          <a:xfrm>
            <a:off x="3657600" y="3576638"/>
            <a:ext cx="1600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Connecting </a:t>
            </a:r>
          </a:p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People &amp; Nature</a:t>
            </a:r>
          </a:p>
        </p:txBody>
      </p:sp>
      <p:sp>
        <p:nvSpPr>
          <p:cNvPr id="89116" name="TextBox 45"/>
          <p:cNvSpPr txBox="1">
            <a:spLocks noChangeArrowheads="1"/>
          </p:cNvSpPr>
          <p:nvPr/>
        </p:nvSpPr>
        <p:spPr bwMode="auto">
          <a:xfrm>
            <a:off x="5257800" y="3576638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Supportive Environments</a:t>
            </a:r>
          </a:p>
        </p:txBody>
      </p:sp>
      <p:sp>
        <p:nvSpPr>
          <p:cNvPr id="89117" name="TextBox 46"/>
          <p:cNvSpPr txBox="1">
            <a:spLocks noChangeArrowheads="1"/>
          </p:cNvSpPr>
          <p:nvPr/>
        </p:nvSpPr>
        <p:spPr bwMode="auto">
          <a:xfrm>
            <a:off x="6934200" y="3576638"/>
            <a:ext cx="1905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Recreation </a:t>
            </a:r>
          </a:p>
          <a:p>
            <a:pPr algn="ctr" eaLnBrk="1" hangingPunct="1"/>
            <a:r>
              <a:rPr lang="en-CA" altLang="en-US" sz="1200" b="1" dirty="0">
                <a:latin typeface="Cambria" pitchFamily="18" charset="0"/>
              </a:rPr>
              <a:t>Capacity</a:t>
            </a:r>
          </a:p>
        </p:txBody>
      </p:sp>
      <p:sp>
        <p:nvSpPr>
          <p:cNvPr id="48" name="Right Arrow 47"/>
          <p:cNvSpPr/>
          <p:nvPr/>
        </p:nvSpPr>
        <p:spPr>
          <a:xfrm>
            <a:off x="5334000" y="4724400"/>
            <a:ext cx="3276600" cy="2428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dirty="0"/>
          </a:p>
        </p:txBody>
      </p:sp>
      <p:sp>
        <p:nvSpPr>
          <p:cNvPr id="49" name="Left Arrow 48"/>
          <p:cNvSpPr/>
          <p:nvPr/>
        </p:nvSpPr>
        <p:spPr>
          <a:xfrm>
            <a:off x="381000" y="4724400"/>
            <a:ext cx="3200400" cy="2428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CA" dirty="0"/>
          </a:p>
        </p:txBody>
      </p:sp>
      <p:sp>
        <p:nvSpPr>
          <p:cNvPr id="89120" name="TextBox 49"/>
          <p:cNvSpPr txBox="1">
            <a:spLocks noChangeArrowheads="1"/>
          </p:cNvSpPr>
          <p:nvPr/>
        </p:nvSpPr>
        <p:spPr bwMode="auto">
          <a:xfrm>
            <a:off x="228600" y="4953000"/>
            <a:ext cx="1676400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Participation throughout the lifecourse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Physical literacy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Play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Reduce sedentary behaviours</a:t>
            </a:r>
          </a:p>
        </p:txBody>
      </p:sp>
      <p:sp>
        <p:nvSpPr>
          <p:cNvPr id="89121" name="TextBox 50"/>
          <p:cNvSpPr txBox="1">
            <a:spLocks noChangeArrowheads="1"/>
          </p:cNvSpPr>
          <p:nvPr/>
        </p:nvSpPr>
        <p:spPr bwMode="auto">
          <a:xfrm>
            <a:off x="1981200" y="4953000"/>
            <a:ext cx="1676400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en-CA" altLang="en-US" sz="1200" dirty="0">
                <a:latin typeface="Cambria" pitchFamily="18" charset="0"/>
              </a:rPr>
              <a:t>Equitable participation for all, regardless of socioeconomic status, age, culture, race, Aboriginal status, gender, ability, sexual orientation or geographic location.</a:t>
            </a:r>
          </a:p>
        </p:txBody>
      </p:sp>
      <p:sp>
        <p:nvSpPr>
          <p:cNvPr id="89122" name="TextBox 51"/>
          <p:cNvSpPr txBox="1">
            <a:spLocks noChangeArrowheads="1"/>
          </p:cNvSpPr>
          <p:nvPr/>
        </p:nvSpPr>
        <p:spPr bwMode="auto">
          <a:xfrm>
            <a:off x="3581400" y="4953000"/>
            <a:ext cx="1676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Natural spaces and places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Comprehensive system of parks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Public awareness and education</a:t>
            </a:r>
          </a:p>
          <a:p>
            <a:pPr eaLnBrk="1" hangingPunct="1">
              <a:buFontTx/>
              <a:buChar char="-"/>
            </a:pPr>
            <a:r>
              <a:rPr lang="en-CA" altLang="en-US" sz="1200" dirty="0">
                <a:latin typeface="Cambria" pitchFamily="18" charset="0"/>
              </a:rPr>
              <a:t>Minimize negative impacts</a:t>
            </a:r>
          </a:p>
        </p:txBody>
      </p:sp>
      <p:sp>
        <p:nvSpPr>
          <p:cNvPr id="89123" name="TextBox 52"/>
          <p:cNvSpPr txBox="1">
            <a:spLocks noChangeArrowheads="1"/>
          </p:cNvSpPr>
          <p:nvPr/>
        </p:nvSpPr>
        <p:spPr bwMode="auto">
          <a:xfrm>
            <a:off x="7162800" y="4953000"/>
            <a:ext cx="1676400" cy="197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Collaborative system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Career development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Advanced education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Capacity development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Community leadership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Volunteers</a:t>
            </a:r>
          </a:p>
          <a:p>
            <a:pPr eaLnBrk="1" hangingPunct="1">
              <a:buFontTx/>
              <a:buChar char="-"/>
            </a:pPr>
            <a:r>
              <a:rPr lang="en-CA" altLang="en-US" sz="1100" dirty="0">
                <a:latin typeface="Cambria" pitchFamily="18" charset="0"/>
              </a:rPr>
              <a:t>Knowledge development</a:t>
            </a:r>
          </a:p>
          <a:p>
            <a:pPr eaLnBrk="1" hangingPunct="1">
              <a:buFontTx/>
              <a:buChar char="-"/>
            </a:pPr>
            <a:endParaRPr lang="en-CA" altLang="en-US" sz="1200" dirty="0">
              <a:latin typeface="Cambria" pitchFamily="18" charset="0"/>
            </a:endParaRPr>
          </a:p>
        </p:txBody>
      </p:sp>
      <p:sp>
        <p:nvSpPr>
          <p:cNvPr id="89124" name="TextBox 53"/>
          <p:cNvSpPr txBox="1">
            <a:spLocks noChangeArrowheads="1"/>
          </p:cNvSpPr>
          <p:nvPr/>
        </p:nvSpPr>
        <p:spPr bwMode="auto">
          <a:xfrm>
            <a:off x="5334000" y="4953000"/>
            <a:ext cx="16764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buFontTx/>
              <a:buChar char="-"/>
            </a:pPr>
            <a:r>
              <a:rPr lang="en-CA" altLang="en-US" sz="1000" dirty="0">
                <a:latin typeface="Cambria" pitchFamily="18" charset="0"/>
              </a:rPr>
              <a:t>Provide essential spaces and places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Use existing structures for multiple purposes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Renew infrastructure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Active transportation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Partnerships in social environment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Recreation education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Assessment tools</a:t>
            </a:r>
          </a:p>
          <a:p>
            <a:pPr eaLnBrk="1" hangingPunct="1">
              <a:buFontTx/>
              <a:buChar char="-"/>
            </a:pPr>
            <a:r>
              <a:rPr lang="en-US" altLang="en-US" sz="1000" dirty="0">
                <a:latin typeface="Cambria" pitchFamily="18" charset="0"/>
              </a:rPr>
              <a:t>Align community initiatives</a:t>
            </a:r>
          </a:p>
          <a:p>
            <a:pPr eaLnBrk="1" hangingPunct="1">
              <a:buFontTx/>
              <a:buChar char="-"/>
            </a:pPr>
            <a:endParaRPr lang="en-CA" altLang="en-US" sz="1200" dirty="0">
              <a:latin typeface="Cambri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7D858-5D7A-464D-AC6A-C32A38802EB7}" type="slidenum">
              <a:rPr lang="en-CA" smtClean="0"/>
              <a:pPr>
                <a:defRPr/>
              </a:pPr>
              <a:t>8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691230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200" dirty="0"/>
              <a:t>Implementation &amp; Monitoring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5420111"/>
              </p:ext>
            </p:extLst>
          </p:nvPr>
        </p:nvGraphicFramePr>
        <p:xfrm>
          <a:off x="609600" y="1524000"/>
          <a:ext cx="7620000" cy="3886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44499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936</TotalTime>
  <Words>729</Words>
  <Application>Microsoft Office PowerPoint</Application>
  <PresentationFormat>On-screen Show (4:3)</PresentationFormat>
  <Paragraphs>219</Paragraphs>
  <Slides>26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ＭＳ Ｐゴシック</vt:lpstr>
      <vt:lpstr>ＭＳ Ｐゴシック</vt:lpstr>
      <vt:lpstr>Arial</vt:lpstr>
      <vt:lpstr>Calibri</vt:lpstr>
      <vt:lpstr>Cambria</vt:lpstr>
      <vt:lpstr>Adjacency</vt:lpstr>
      <vt:lpstr>PowerPoint Presentation</vt:lpstr>
      <vt:lpstr>Who is CPRA?</vt:lpstr>
      <vt:lpstr>Today’s Presentation </vt:lpstr>
      <vt:lpstr>Framework for Recreation  in Canada </vt:lpstr>
      <vt:lpstr>Framework for Recreation in Canada </vt:lpstr>
      <vt:lpstr>Framework for Recreation in Canada How we got here</vt:lpstr>
      <vt:lpstr>How will the Framework be used? </vt:lpstr>
      <vt:lpstr>The Framework</vt:lpstr>
      <vt:lpstr>Implementation &amp; Monitoring</vt:lpstr>
      <vt:lpstr>Framework for Recreation  Goal #1:  Active Living </vt:lpstr>
      <vt:lpstr> Framework for Recreation  Goal #2:  Inclusion and Access </vt:lpstr>
      <vt:lpstr>Framework for Recreation  Goal #3:  Connecting People and Nature</vt:lpstr>
      <vt:lpstr>Framework for Recreation  Goal #4:  Supportive Environments </vt:lpstr>
      <vt:lpstr>Framework for Recreation Goal #5:  Recreation Capacity</vt:lpstr>
      <vt:lpstr>National Framework Implementation</vt:lpstr>
      <vt:lpstr>Implementation and Monitoring  Working Group</vt:lpstr>
      <vt:lpstr>National Implementation Survey</vt:lpstr>
      <vt:lpstr>Q6: Which of the following statement(s) reflects your organization’s motivation for aligning with the Framework?</vt:lpstr>
      <vt:lpstr>Organizational Audit Tool</vt:lpstr>
      <vt:lpstr>What’s in the Tool?</vt:lpstr>
      <vt:lpstr>PowerPoint Presentation</vt:lpstr>
      <vt:lpstr>Next Steps </vt:lpstr>
      <vt:lpstr>Leading by Example </vt:lpstr>
      <vt:lpstr>What’s Next?</vt:lpstr>
      <vt:lpstr>PowerPoint Presentation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Framework for Recreation in Canada</dc:title>
  <dc:creator>CPRA User</dc:creator>
  <cp:lastModifiedBy>Visnja Zaborski Breton</cp:lastModifiedBy>
  <cp:revision>112</cp:revision>
  <dcterms:created xsi:type="dcterms:W3CDTF">2017-05-25T18:31:16Z</dcterms:created>
  <dcterms:modified xsi:type="dcterms:W3CDTF">2018-05-18T18:30:33Z</dcterms:modified>
</cp:coreProperties>
</file>