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8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png" ContentType="image/png"/>
  <Override PartName="/ppt/media/image2.png" ContentType="image/png"/>
  <Override PartName="/ppt/media/image30.png" ContentType="image/png"/>
  <Override PartName="/ppt/media/image3.png" ContentType="image/png"/>
  <Override PartName="/ppt/media/image31.png" ContentType="image/png"/>
  <Override PartName="/ppt/media/image4.png" ContentType="image/png"/>
  <Override PartName="/ppt/media/image5.png" ContentType="image/png"/>
  <Override PartName="/ppt/media/image32.png" ContentType="image/png"/>
  <Override PartName="/ppt/media/image17.jpeg" ContentType="image/jpeg"/>
  <Override PartName="/ppt/media/image6.png" ContentType="image/png"/>
  <Override PartName="/ppt/media/image7.png" ContentType="image/png"/>
  <Override PartName="/ppt/media/image12.png" ContentType="image/png"/>
  <Override PartName="/ppt/media/image34.png" ContentType="image/png"/>
  <Override PartName="/ppt/media/image8.png" ContentType="image/png"/>
  <Override PartName="/ppt/media/image13.png" ContentType="image/png"/>
  <Override PartName="/ppt/media/image35.png" ContentType="image/png"/>
  <Override PartName="/ppt/media/image9.png" ContentType="image/png"/>
  <Override PartName="/ppt/media/image14.png" ContentType="image/png"/>
  <Override PartName="/ppt/media/image10.jpeg" ContentType="image/jpeg"/>
  <Override PartName="/ppt/media/image28.png" ContentType="image/png"/>
  <Override PartName="/ppt/media/image11.jpeg" ContentType="image/jpeg"/>
  <Override PartName="/ppt/media/image16.png" ContentType="image/png"/>
  <Override PartName="/ppt/media/image33.jpeg" ContentType="image/jpeg"/>
  <Override PartName="/ppt/media/image38.png" ContentType="image/png"/>
  <Override PartName="/ppt/media/image15.png" ContentType="image/png"/>
  <Override PartName="/ppt/media/image3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42.png" ContentType="image/png"/>
  <Override PartName="/ppt/media/image21.png" ContentType="image/png"/>
  <Override PartName="/ppt/media/image43.png" ContentType="image/png"/>
  <Override PartName="/ppt/media/image22.png" ContentType="image/png"/>
  <Override PartName="/ppt/media/image44.png" ContentType="image/png"/>
  <Override PartName="/ppt/media/image23.png" ContentType="image/png"/>
  <Override PartName="/ppt/media/image45.png" ContentType="image/png"/>
  <Override PartName="/ppt/media/image48.jpeg" ContentType="image/jpeg"/>
  <Override PartName="/ppt/media/image24.png" ContentType="image/png"/>
  <Override PartName="/ppt/media/image36.jpeg" ContentType="image/jpeg"/>
  <Override PartName="/ppt/media/image46.png" ContentType="image/png"/>
  <Override PartName="/ppt/media/image25.png" ContentType="image/png"/>
  <Override PartName="/ppt/media/image47.png" ContentType="image/png"/>
  <Override PartName="/ppt/media/image26.png" ContentType="image/png"/>
  <Override PartName="/ppt/media/image27.png" ContentType="image/png"/>
  <Override PartName="/ppt/media/image49.png" ContentType="image/png"/>
  <Override PartName="/ppt/media/image29.png" ContentType="image/png"/>
  <Override PartName="/ppt/media/image39.png" ContentType="image/png"/>
  <Override PartName="/ppt/media/image40.png" ContentType="image/png"/>
  <Override PartName="/ppt/media/image41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dt" idx="1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ftr" idx="1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sldNum" idx="1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C118446-4EA6-4C5E-8472-CBD2DCEBBE60}" type="slidenum"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6358357-B73C-4863-A718-7E94AA3969B4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0D322A6-5317-481A-8C1C-7F53A58448FC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EE409D6-3644-45DC-98EA-43D74CB54C7C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509C511-A1F6-4E67-AF07-FD0923803137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A58764-B4F2-4B8C-9F44-3939D1CDED9D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BFB4634-36E9-45DD-ABC8-C2E63B7F3EA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9329470-891C-4A26-89A5-92853AC52CAC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2F3E7F6-43F7-475C-80CE-5A1FCABB71EB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FBC1E1-835A-4978-A76E-714583E88DB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1C5542A-8C5A-4F36-9B37-13E988AC0782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CA80A25-6F7B-4A32-B885-4705583A12D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ABAF6C3-BA94-4928-982B-C6FEFDA6D4B8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529AD7A-0A99-41F4-86D1-DC84DE97915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DBFEF36-C70E-40B6-9C02-861A76C1F9E7}" type="slidenum"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12784A4-EE49-4101-A0C3-BC32C485D005}" type="slidenum"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9C71D21-A178-4F5D-8C5A-CDECE6704279}" type="slidenum"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60C19D5-3648-46BD-B6F3-D57EF9F9C917}" type="slidenum">
              <a:rPr b="0" lang="en-US" sz="1200" spc="-1" strike="noStrike">
                <a:solidFill>
                  <a:schemeClr val="dk1"/>
                </a:solidFill>
                <a:latin typeface="Calibri"/>
                <a:ea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AU" sz="12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415799E-03FF-46A9-BE0D-192BC5A45B6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F2AB23-0719-457A-A5FC-0DE22A8B664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B0BDA2-DEDC-4E0B-B4D5-7EC287EEA1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2B1ED7-DB6F-4D5B-939A-328EA786E1F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968F0C-EEFD-4625-8F52-83F1FCCBCEB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E0305E-A786-4BEA-AF4E-86D4FA93605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49B893C-6D33-433F-A8F9-8C29E71082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B8901D-3344-4AE5-B054-CCD2F0CBD8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A38A2D-35AF-4337-9FE2-660A35C137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B912D3-8E7F-4527-A03C-78EE80C330F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D9779E-2D64-4A3E-AB6C-B4CBEB08E79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42954C-CAEF-43A9-8206-543E99FA1E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6C72AD-8975-46D4-95AA-036C0C23F8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880CEA-AC68-4916-8729-C62D078427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B1CB2CD-D0AC-4AD3-8E9D-5847649DC8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07EC4D-CF8E-4B84-AB41-5D7D520604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41831B-B7FC-4FAD-A32B-0D6D47E03B2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919383F-8E81-44C8-9B88-35FE86139CB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3322762E-63A3-41DA-B75B-A3C0B5B2A1F7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45E19F6-0656-47A0-BCFA-5B4A211CFF6E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80B3520-2EFE-459E-AE0E-71C1F1A159D2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59FE954-BA63-467E-9AF0-DD20F1503514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585D254-A5AE-482A-A6CA-F995DC09D3C2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C0519E-8F07-497E-A268-19261BEB2A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94D2AA99-F0D8-4295-958A-0D4F1FCD73D0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95D2C98-EECE-4DFA-81CA-454430924917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F07ECF21-474A-44DE-B022-C244026B97B2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B97DCEB0-8A4E-4ECA-B908-A71F23A6C17D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471FE65-6297-4E22-9A51-ADE7A48C974C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979DF02A-E847-460F-9297-C87901D1481B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4395101F-9489-468F-9297-830C4F062DD4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69A9A7-00C1-449C-979E-F3A1FD27E0F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ABEAA49D-4E79-4CAA-A986-913141C11B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B13C59C-6F6B-422E-9775-36DEA456FD1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2540BE0E-0FC7-4D6A-8E42-367B842F6A3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7D5A1E68-E0F6-4FB2-8C49-5692ACB860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994A7CC2-BDEA-4D8F-9742-5D0ED7B9B9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B8BDBF06-939E-438E-8D5A-97DEA87DB1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0F62DA12-4986-4F71-AC62-CD3B0BE1158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61304E06-23BF-4F4A-B47F-240FCB16FF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BD1C4CE7-6C7B-4E43-911D-B7C58AE5D7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92B6CC35-20E9-485C-AF50-5186541664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F88A1A2E-361C-483C-BE67-476F66BC37F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807AA62D-34A6-491E-A933-E7A38905A08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8CD639-7F09-4474-B74E-0BF70E0983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9B033894-12B2-4B90-9F3F-627FC2E76D8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DD6D00-E3F3-4162-918B-360D327126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C31305-F94A-49E3-96AE-70CC6090DE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C18EE7-36D8-468B-9C3D-C9F3B04CC3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A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5A2E11C-660F-4A60-90CE-209B04C78D31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FA7E20C-4F2E-4616-924E-20566BA7313E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60520" cy="763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89000"/>
          </a:bodyPr>
          <a:p>
            <a:pPr indent="0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15440" y="1536480"/>
            <a:ext cx="11360520" cy="4554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7"/>
          </p:nvPr>
        </p:nvSpPr>
        <p:spPr>
          <a:xfrm>
            <a:off x="11296440" y="6217560"/>
            <a:ext cx="731160" cy="524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34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A05092-027C-4680-A244-9791CC039A42}" type="slidenum">
              <a:rPr b="0" lang="en-US" sz="134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AU" sz="134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60120" y="593280"/>
            <a:ext cx="10271520" cy="763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25000"/>
          </a:bodyPr>
          <a:p>
            <a:pPr marL="108000" indent="-81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1" marL="216000" indent="-81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2" marL="324000" indent="-72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432000" indent="-54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4" marL="540000" indent="-54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5" marL="648000" indent="-54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6" marL="756000" indent="-54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6000"/>
          </a:bodyPr>
          <a:p>
            <a:pPr marL="371520" indent="-278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786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114560" indent="-2476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3" marL="1486080" indent="-1857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4" marL="1857600" indent="-1857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5" marL="2229120" indent="-1857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6" marL="2600640" indent="-1857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25000"/>
          </a:bodyPr>
          <a:p>
            <a:pPr marL="108000" indent="-81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1" marL="216000" indent="-81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2" marL="324000" indent="-72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432000" indent="-54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4" marL="540000" indent="-54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5" marL="648000" indent="-54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6" marL="756000" indent="-54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6000"/>
          </a:bodyPr>
          <a:p>
            <a:pPr marL="371520" indent="-278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786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114560" indent="-2476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3" marL="1486080" indent="-1857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4" marL="1857600" indent="-1857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5" marL="2229120" indent="-1857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6" marL="2600640" indent="-1857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dt" idx="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ftr" idx="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A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AU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A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8"/>
          <p:cNvSpPr>
            <a:spLocks noGrp="1"/>
          </p:cNvSpPr>
          <p:nvPr>
            <p:ph type="sldNum" idx="1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8D33FEF-2E70-4AF3-A73A-52A920BB5434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1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3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13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www.ncbi.nlm.nih.gov/pmc/articles/PMC9079346/" TargetMode="External"/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33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3.png"/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49.xml"/><Relationship Id="rId6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5.png"/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5" Type="http://schemas.openxmlformats.org/officeDocument/2006/relationships/hyperlink" Target="https://www.who.int/news-room/fact-sheets/detail/health-care-waste" TargetMode="External"/><Relationship Id="rId6" Type="http://schemas.openxmlformats.org/officeDocument/2006/relationships/image" Target="../media/image38.png"/><Relationship Id="rId7" Type="http://schemas.openxmlformats.org/officeDocument/2006/relationships/image" Target="../media/image13.png"/><Relationship Id="rId8" Type="http://schemas.openxmlformats.org/officeDocument/2006/relationships/image" Target="../media/image39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www.choosingwisely.org.au/" TargetMode="External"/><Relationship Id="rId3" Type="http://schemas.openxmlformats.org/officeDocument/2006/relationships/hyperlink" Target="https://dea.org.au/publications/healthprofessionaleducationresources/" TargetMode="External"/><Relationship Id="rId4" Type="http://schemas.openxmlformats.org/officeDocument/2006/relationships/hyperlink" Target="https://sustainablehealthcare.org.uk/what-we-do/sustainable-specialties" TargetMode="External"/><Relationship Id="rId5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3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3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13.png"/><Relationship Id="rId6" Type="http://schemas.openxmlformats.org/officeDocument/2006/relationships/image" Target="../media/image40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3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0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3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6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3.png"/><Relationship Id="rId3" Type="http://schemas.openxmlformats.org/officeDocument/2006/relationships/hyperlink" Target="http://dea.org.au/member-join" TargetMode="External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6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13.png"/><Relationship Id="rId9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buNone/>
            </a:pPr>
            <a:endParaRPr b="0" lang="en-AU" sz="44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210" name="Google Shape;95;p33" descr=""/>
          <p:cNvPicPr/>
          <p:nvPr/>
        </p:nvPicPr>
        <p:blipFill>
          <a:blip r:embed="rId1"/>
          <a:stretch/>
        </p:blipFill>
        <p:spPr>
          <a:xfrm>
            <a:off x="2228040" y="1825560"/>
            <a:ext cx="7735320" cy="4350960"/>
          </a:xfrm>
          <a:prstGeom prst="rect">
            <a:avLst/>
          </a:prstGeom>
          <a:ln w="0">
            <a:noFill/>
          </a:ln>
        </p:spPr>
      </p:pic>
      <p:sp>
        <p:nvSpPr>
          <p:cNvPr id="211" name="Google Shape;96;p33"/>
          <p:cNvSpPr/>
          <p:nvPr/>
        </p:nvSpPr>
        <p:spPr>
          <a:xfrm>
            <a:off x="-310320" y="-225720"/>
            <a:ext cx="12840840" cy="7130520"/>
          </a:xfrm>
          <a:prstGeom prst="rect">
            <a:avLst/>
          </a:prstGeom>
          <a:solidFill>
            <a:srgbClr val="92d050"/>
          </a:solidFill>
          <a:ln w="12700">
            <a:solidFill>
              <a:srgbClr val="3153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Google Shape;97;p33" descr=""/>
          <p:cNvPicPr/>
          <p:nvPr/>
        </p:nvPicPr>
        <p:blipFill>
          <a:blip r:embed="rId2"/>
          <a:stretch/>
        </p:blipFill>
        <p:spPr>
          <a:xfrm>
            <a:off x="-310320" y="-225720"/>
            <a:ext cx="12840840" cy="713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184;p3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6840"/>
            <a:ext cx="12191760" cy="1080000"/>
          </a:xfrm>
          <a:prstGeom prst="rect">
            <a:avLst/>
          </a:prstGeom>
          <a:ln w="0">
            <a:noFill/>
          </a:ln>
        </p:spPr>
      </p:pic>
      <p:sp>
        <p:nvSpPr>
          <p:cNvPr id="258" name="Google Shape;185;p3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How does Australia compare worldwide?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Google Shape;186;p3" descr="Table&#10;&#10;Description automatically generated"/>
          <p:cNvPicPr/>
          <p:nvPr/>
        </p:nvPicPr>
        <p:blipFill>
          <a:blip r:embed="rId2"/>
          <a:stretch/>
        </p:blipFill>
        <p:spPr>
          <a:xfrm>
            <a:off x="1614240" y="1280160"/>
            <a:ext cx="7394040" cy="4585320"/>
          </a:xfrm>
          <a:prstGeom prst="rect">
            <a:avLst/>
          </a:prstGeom>
          <a:ln w="0">
            <a:noFill/>
          </a:ln>
        </p:spPr>
      </p:pic>
      <p:pic>
        <p:nvPicPr>
          <p:cNvPr id="260" name="Google Shape;187;p3" descr=""/>
          <p:cNvPicPr/>
          <p:nvPr/>
        </p:nvPicPr>
        <p:blipFill>
          <a:blip r:embed="rId3"/>
          <a:srcRect l="682" t="341" r="0" b="91429"/>
          <a:stretch/>
        </p:blipFill>
        <p:spPr>
          <a:xfrm>
            <a:off x="0" y="-15120"/>
            <a:ext cx="12191760" cy="517680"/>
          </a:xfrm>
          <a:prstGeom prst="rect">
            <a:avLst/>
          </a:prstGeom>
          <a:ln w="0">
            <a:noFill/>
          </a:ln>
        </p:spPr>
      </p:pic>
      <p:pic>
        <p:nvPicPr>
          <p:cNvPr id="261" name="Google Shape;188;p3" descr="A close up of a logo&#10;&#10;Description automatically generated"/>
          <p:cNvPicPr/>
          <p:nvPr/>
        </p:nvPicPr>
        <p:blipFill>
          <a:blip r:embed="rId4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sp>
        <p:nvSpPr>
          <p:cNvPr id="262" name="Google Shape;189;p3"/>
          <p:cNvSpPr/>
          <p:nvPr/>
        </p:nvSpPr>
        <p:spPr>
          <a:xfrm>
            <a:off x="612000" y="6159960"/>
            <a:ext cx="851364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Healthcare Without Harm ‘Health Care’s Climate Footprint’ 12 Feb 2023 https://noharm-global.org/sites/default/files/documents-files/5961/HealthCaresClimateFootprint_092319.pdf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195;p6" descr="A close up of a logo&#10;&#10;Description automatically generated"/>
          <p:cNvPicPr/>
          <p:nvPr/>
        </p:nvPicPr>
        <p:blipFill>
          <a:blip r:embed="rId1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sp>
        <p:nvSpPr>
          <p:cNvPr id="264" name="Google Shape;196;p6"/>
          <p:cNvSpPr/>
          <p:nvPr/>
        </p:nvSpPr>
        <p:spPr>
          <a:xfrm>
            <a:off x="4554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Our environment is changing — </a:t>
            </a: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and it’s not just our climate.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Google Shape;197;p6" descr=""/>
          <p:cNvPicPr/>
          <p:nvPr/>
        </p:nvPicPr>
        <p:blipFill>
          <a:blip r:embed="rId2"/>
          <a:srcRect l="682" t="341" r="0" b="91429"/>
          <a:stretch/>
        </p:blipFill>
        <p:spPr>
          <a:xfrm>
            <a:off x="0" y="6840"/>
            <a:ext cx="12191760" cy="1080000"/>
          </a:xfrm>
          <a:prstGeom prst="rect">
            <a:avLst/>
          </a:prstGeom>
          <a:ln w="0">
            <a:noFill/>
          </a:ln>
        </p:spPr>
      </p:pic>
      <p:pic>
        <p:nvPicPr>
          <p:cNvPr id="266" name="Google Shape;198;p6" descr="Diagram&#10;&#10;Description automatically generated"/>
          <p:cNvPicPr/>
          <p:nvPr/>
        </p:nvPicPr>
        <p:blipFill>
          <a:blip r:embed="rId3"/>
          <a:srcRect l="0" t="16213" r="12747" b="0"/>
          <a:stretch/>
        </p:blipFill>
        <p:spPr>
          <a:xfrm>
            <a:off x="455400" y="1346760"/>
            <a:ext cx="8712000" cy="4679640"/>
          </a:xfrm>
          <a:prstGeom prst="rect">
            <a:avLst/>
          </a:prstGeom>
          <a:ln w="0">
            <a:noFill/>
          </a:ln>
        </p:spPr>
      </p:pic>
      <p:pic>
        <p:nvPicPr>
          <p:cNvPr id="267" name="Google Shape;199;p6" descr=""/>
          <p:cNvPicPr/>
          <p:nvPr/>
        </p:nvPicPr>
        <p:blipFill>
          <a:blip r:embed="rId4"/>
          <a:srcRect l="682" t="341" r="0" b="91429"/>
          <a:stretch/>
        </p:blipFill>
        <p:spPr>
          <a:xfrm>
            <a:off x="0" y="-15120"/>
            <a:ext cx="12191760" cy="517680"/>
          </a:xfrm>
          <a:prstGeom prst="rect">
            <a:avLst/>
          </a:prstGeom>
          <a:ln w="0">
            <a:noFill/>
          </a:ln>
        </p:spPr>
      </p:pic>
      <p:sp>
        <p:nvSpPr>
          <p:cNvPr id="268" name="Google Shape;200;p6"/>
          <p:cNvSpPr/>
          <p:nvPr/>
        </p:nvSpPr>
        <p:spPr>
          <a:xfrm>
            <a:off x="612000" y="6239160"/>
            <a:ext cx="1007892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Healthcare Without Harm ‘Health Care’s Climate Footprint’ 12 Feb 2023 https://noharm-global.org/sites/default/files/documents-files/5961/HealthCaresClimateFootprint_092319.pdf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Google Shape;201;p6"/>
          <p:cNvSpPr/>
          <p:nvPr/>
        </p:nvSpPr>
        <p:spPr>
          <a:xfrm>
            <a:off x="607680" y="30600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Carbon footprint – Organisation by scope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06;p5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0"/>
            <a:ext cx="12191760" cy="1080000"/>
          </a:xfrm>
          <a:prstGeom prst="rect">
            <a:avLst/>
          </a:prstGeom>
          <a:ln w="0">
            <a:noFill/>
          </a:ln>
        </p:spPr>
      </p:pic>
      <p:sp>
        <p:nvSpPr>
          <p:cNvPr id="271" name="Google Shape;207;p5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Healthcare Emissions Sources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2" name="Google Shape;208;p5" descr="Chart, pie chart&#10;&#10;Description automatically generated"/>
          <p:cNvPicPr/>
          <p:nvPr/>
        </p:nvPicPr>
        <p:blipFill>
          <a:blip r:embed="rId2"/>
          <a:srcRect l="1848" t="6006" r="3846" b="2604"/>
          <a:stretch/>
        </p:blipFill>
        <p:spPr>
          <a:xfrm>
            <a:off x="1782360" y="1402200"/>
            <a:ext cx="7364880" cy="4371120"/>
          </a:xfrm>
          <a:prstGeom prst="rect">
            <a:avLst/>
          </a:prstGeom>
          <a:ln w="0">
            <a:noFill/>
          </a:ln>
        </p:spPr>
      </p:pic>
      <p:pic>
        <p:nvPicPr>
          <p:cNvPr id="273" name="Google Shape;209;p5" descr="A close up of a logo&#10;&#10;Description automatically generated"/>
          <p:cNvPicPr/>
          <p:nvPr/>
        </p:nvPicPr>
        <p:blipFill>
          <a:blip r:embed="rId3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sp>
        <p:nvSpPr>
          <p:cNvPr id="274" name="Google Shape;210;p5"/>
          <p:cNvSpPr/>
          <p:nvPr/>
        </p:nvSpPr>
        <p:spPr>
          <a:xfrm>
            <a:off x="612000" y="6214320"/>
            <a:ext cx="908604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National Health Service ‘Delivering a Nero Zero National Health Service’ 12 Feb 2023 https://www.england.nhs.uk/greenernhs/wp-content/uploads/sites/51/2020/10/delivering-a-net-zero-national-health-service.pdf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16;p4" descr="Chart, pie chart&#10;&#10;Description automatically generated"/>
          <p:cNvPicPr/>
          <p:nvPr/>
        </p:nvPicPr>
        <p:blipFill>
          <a:blip r:embed="rId1"/>
          <a:stretch/>
        </p:blipFill>
        <p:spPr>
          <a:xfrm>
            <a:off x="591480" y="1334520"/>
            <a:ext cx="6562800" cy="4801680"/>
          </a:xfrm>
          <a:prstGeom prst="rect">
            <a:avLst/>
          </a:prstGeom>
          <a:ln w="0">
            <a:noFill/>
          </a:ln>
        </p:spPr>
      </p:pic>
      <p:pic>
        <p:nvPicPr>
          <p:cNvPr id="276" name="Google Shape;217;p4" descr=""/>
          <p:cNvPicPr/>
          <p:nvPr/>
        </p:nvPicPr>
        <p:blipFill>
          <a:blip r:embed="rId2"/>
          <a:srcRect l="682" t="341" r="0" b="91429"/>
          <a:stretch/>
        </p:blipFill>
        <p:spPr>
          <a:xfrm>
            <a:off x="0" y="0"/>
            <a:ext cx="12191760" cy="1080000"/>
          </a:xfrm>
          <a:prstGeom prst="rect">
            <a:avLst/>
          </a:prstGeom>
          <a:ln w="0">
            <a:noFill/>
          </a:ln>
        </p:spPr>
      </p:pic>
      <p:sp>
        <p:nvSpPr>
          <p:cNvPr id="277" name="Google Shape;218;p4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Safer healthcare is sustainable healthcare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1"/>
          <p:cNvSpPr>
            <a:spLocks noGrp="1"/>
          </p:cNvSpPr>
          <p:nvPr>
            <p:ph/>
          </p:nvPr>
        </p:nvSpPr>
        <p:spPr>
          <a:xfrm>
            <a:off x="7708680" y="1874880"/>
            <a:ext cx="3831120" cy="282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Environmentally sustainable care reduces harm and uses our resources as wisely as we can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Better care for our patients is better care for our planet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Google Shape;220;p4"/>
          <p:cNvSpPr/>
          <p:nvPr/>
        </p:nvSpPr>
        <p:spPr>
          <a:xfrm>
            <a:off x="7735680" y="5118120"/>
            <a:ext cx="3380760" cy="5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Barrat A., Bell K., Charlesworth K., McGain F. High value health care is low carbon health care Med J Aust 2022; 216 (2): 67-68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Google Shape;221;p4" descr="A close up of a logo&#10;&#10;Description automatically generated"/>
          <p:cNvPicPr/>
          <p:nvPr/>
        </p:nvPicPr>
        <p:blipFill>
          <a:blip r:embed="rId3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26;p40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0"/>
            <a:ext cx="12191760" cy="1080000"/>
          </a:xfrm>
          <a:prstGeom prst="rect">
            <a:avLst/>
          </a:prstGeom>
          <a:ln w="0">
            <a:noFill/>
          </a:ln>
        </p:spPr>
      </p:pic>
      <p:sp>
        <p:nvSpPr>
          <p:cNvPr id="282" name="Google Shape;227;p40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Principles of environmentally sustainable healthcare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83" name="Google Shape;228;p40"/>
          <p:cNvGrpSpPr/>
          <p:nvPr/>
        </p:nvGrpSpPr>
        <p:grpSpPr>
          <a:xfrm>
            <a:off x="820800" y="4330440"/>
            <a:ext cx="10550160" cy="613440"/>
            <a:chOff x="820800" y="4330440"/>
            <a:chExt cx="10550160" cy="613440"/>
          </a:xfrm>
        </p:grpSpPr>
        <p:sp>
          <p:nvSpPr>
            <p:cNvPr id="284" name="Google Shape;229;p40"/>
            <p:cNvSpPr/>
            <p:nvPr/>
          </p:nvSpPr>
          <p:spPr>
            <a:xfrm>
              <a:off x="820800" y="433044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5" name="Google Shape;230;p40"/>
            <p:cNvSpPr/>
            <p:nvPr/>
          </p:nvSpPr>
          <p:spPr>
            <a:xfrm>
              <a:off x="2624040" y="433044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6" name="Google Shape;231;p40"/>
            <p:cNvSpPr/>
            <p:nvPr/>
          </p:nvSpPr>
          <p:spPr>
            <a:xfrm>
              <a:off x="4427280" y="433044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7" name="Google Shape;232;p40"/>
            <p:cNvSpPr/>
            <p:nvPr/>
          </p:nvSpPr>
          <p:spPr>
            <a:xfrm>
              <a:off x="6230160" y="433044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8" name="Google Shape;233;p40"/>
            <p:cNvSpPr/>
            <p:nvPr/>
          </p:nvSpPr>
          <p:spPr>
            <a:xfrm>
              <a:off x="8033400" y="433044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9" name="Google Shape;234;p40"/>
            <p:cNvSpPr/>
            <p:nvPr/>
          </p:nvSpPr>
          <p:spPr>
            <a:xfrm>
              <a:off x="9836640" y="433044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290" name="Google Shape;235;p40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pic>
        <p:nvPicPr>
          <p:cNvPr id="291" name="Google Shape;236;p40" descr="Diagram&#10;&#10;Description automatically generated"/>
          <p:cNvPicPr/>
          <p:nvPr/>
        </p:nvPicPr>
        <p:blipFill>
          <a:blip r:embed="rId3"/>
          <a:stretch/>
        </p:blipFill>
        <p:spPr>
          <a:xfrm>
            <a:off x="403920" y="1396800"/>
            <a:ext cx="9844920" cy="492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41;p7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0"/>
            <a:ext cx="12191760" cy="3044160"/>
          </a:xfrm>
          <a:prstGeom prst="rect">
            <a:avLst/>
          </a:prstGeom>
          <a:ln w="0">
            <a:noFill/>
          </a:ln>
        </p:spPr>
      </p:pic>
      <p:sp>
        <p:nvSpPr>
          <p:cNvPr id="293" name="Google Shape;242;p7"/>
          <p:cNvSpPr/>
          <p:nvPr/>
        </p:nvSpPr>
        <p:spPr>
          <a:xfrm>
            <a:off x="567360" y="76932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Google Shape;243;p7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sp>
        <p:nvSpPr>
          <p:cNvPr id="295" name="Google Shape;244;p7"/>
          <p:cNvSpPr/>
          <p:nvPr/>
        </p:nvSpPr>
        <p:spPr>
          <a:xfrm>
            <a:off x="0" y="2132640"/>
            <a:ext cx="1219176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chemeClr val="lt1"/>
                </a:solidFill>
                <a:latin typeface="Questrial"/>
                <a:ea typeface="Questrial"/>
              </a:rPr>
              <a:t>Pathways to low carbon healthcare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96" name="Google Shape;245;p7"/>
          <p:cNvGrpSpPr/>
          <p:nvPr/>
        </p:nvGrpSpPr>
        <p:grpSpPr>
          <a:xfrm>
            <a:off x="820800" y="3649680"/>
            <a:ext cx="10550160" cy="1534320"/>
            <a:chOff x="820800" y="3649680"/>
            <a:chExt cx="10550160" cy="1534320"/>
          </a:xfrm>
        </p:grpSpPr>
        <p:sp>
          <p:nvSpPr>
            <p:cNvPr id="297" name="Google Shape;246;p7"/>
            <p:cNvSpPr/>
            <p:nvPr/>
          </p:nvSpPr>
          <p:spPr>
            <a:xfrm>
              <a:off x="1243080" y="3649680"/>
              <a:ext cx="690120" cy="69012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Google Shape;247;p7"/>
            <p:cNvSpPr/>
            <p:nvPr/>
          </p:nvSpPr>
          <p:spPr>
            <a:xfrm>
              <a:off x="82080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Google Shape;248;p7"/>
            <p:cNvSpPr/>
            <p:nvPr/>
          </p:nvSpPr>
          <p:spPr>
            <a:xfrm>
              <a:off x="82080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en-US" sz="2200" spc="-1" strike="noStrike">
                  <a:solidFill>
                    <a:schemeClr val="dk1"/>
                  </a:solidFill>
                  <a:latin typeface="Helvetica Neue"/>
                  <a:ea typeface="Helvetica Neue"/>
                </a:rPr>
                <a:t>Reduce</a:t>
              </a:r>
              <a:endParaRPr b="0" lang="en-AU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Google Shape;249;p7"/>
            <p:cNvSpPr/>
            <p:nvPr/>
          </p:nvSpPr>
          <p:spPr>
            <a:xfrm>
              <a:off x="3045960" y="3649680"/>
              <a:ext cx="690120" cy="69012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Google Shape;250;p7"/>
            <p:cNvSpPr/>
            <p:nvPr/>
          </p:nvSpPr>
          <p:spPr>
            <a:xfrm>
              <a:off x="262404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Google Shape;251;p7"/>
            <p:cNvSpPr/>
            <p:nvPr/>
          </p:nvSpPr>
          <p:spPr>
            <a:xfrm>
              <a:off x="262404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en-US" sz="2200" spc="-1" strike="noStrike">
                  <a:solidFill>
                    <a:schemeClr val="dk1"/>
                  </a:solidFill>
                  <a:latin typeface="Helvetica Neue"/>
                  <a:ea typeface="Helvetica Neue"/>
                </a:rPr>
                <a:t>Reuse</a:t>
              </a:r>
              <a:endParaRPr b="0" lang="en-AU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3" name="Google Shape;252;p7"/>
            <p:cNvSpPr/>
            <p:nvPr/>
          </p:nvSpPr>
          <p:spPr>
            <a:xfrm>
              <a:off x="4849200" y="3649680"/>
              <a:ext cx="690120" cy="690120"/>
            </a:xfrm>
            <a:prstGeom prst="rect">
              <a:avLst/>
            </a:pr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Google Shape;253;p7"/>
            <p:cNvSpPr/>
            <p:nvPr/>
          </p:nvSpPr>
          <p:spPr>
            <a:xfrm>
              <a:off x="442728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Google Shape;254;p7"/>
            <p:cNvSpPr/>
            <p:nvPr/>
          </p:nvSpPr>
          <p:spPr>
            <a:xfrm>
              <a:off x="442728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en-US" sz="2200" spc="-1" strike="noStrike">
                  <a:solidFill>
                    <a:schemeClr val="dk1"/>
                  </a:solidFill>
                  <a:latin typeface="Helvetica Neue"/>
                  <a:ea typeface="Helvetica Neue"/>
                </a:rPr>
                <a:t>Recycle</a:t>
              </a:r>
              <a:endParaRPr b="0" lang="en-AU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Google Shape;255;p7"/>
            <p:cNvSpPr/>
            <p:nvPr/>
          </p:nvSpPr>
          <p:spPr>
            <a:xfrm>
              <a:off x="6652440" y="3649680"/>
              <a:ext cx="690120" cy="690120"/>
            </a:xfrm>
            <a:prstGeom prst="rect">
              <a:avLst/>
            </a:pr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Google Shape;256;p7"/>
            <p:cNvSpPr/>
            <p:nvPr/>
          </p:nvSpPr>
          <p:spPr>
            <a:xfrm>
              <a:off x="623016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" name="Google Shape;257;p7"/>
            <p:cNvSpPr/>
            <p:nvPr/>
          </p:nvSpPr>
          <p:spPr>
            <a:xfrm>
              <a:off x="623016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en-US" sz="2200" spc="-1" strike="noStrike">
                  <a:solidFill>
                    <a:schemeClr val="dk1"/>
                  </a:solidFill>
                  <a:latin typeface="Helvetica Neue"/>
                  <a:ea typeface="Helvetica Neue"/>
                </a:rPr>
                <a:t>Rethink</a:t>
              </a:r>
              <a:endParaRPr b="0" lang="en-AU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" name="Google Shape;258;p7"/>
            <p:cNvSpPr/>
            <p:nvPr/>
          </p:nvSpPr>
          <p:spPr>
            <a:xfrm>
              <a:off x="8455320" y="3649680"/>
              <a:ext cx="690120" cy="690120"/>
            </a:xfrm>
            <a:prstGeom prst="rect">
              <a:avLst/>
            </a:pr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Google Shape;259;p7"/>
            <p:cNvSpPr/>
            <p:nvPr/>
          </p:nvSpPr>
          <p:spPr>
            <a:xfrm>
              <a:off x="803340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" name="Google Shape;260;p7"/>
            <p:cNvSpPr/>
            <p:nvPr/>
          </p:nvSpPr>
          <p:spPr>
            <a:xfrm>
              <a:off x="803340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en-US" sz="2200" spc="-1" strike="noStrike">
                  <a:solidFill>
                    <a:schemeClr val="dk1"/>
                  </a:solidFill>
                  <a:latin typeface="Helvetica Neue"/>
                  <a:ea typeface="Helvetica Neue"/>
                </a:rPr>
                <a:t>Research</a:t>
              </a:r>
              <a:endParaRPr b="0" lang="en-AU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" name="Google Shape;261;p7"/>
            <p:cNvSpPr/>
            <p:nvPr/>
          </p:nvSpPr>
          <p:spPr>
            <a:xfrm>
              <a:off x="10258560" y="3649680"/>
              <a:ext cx="690120" cy="690120"/>
            </a:xfrm>
            <a:prstGeom prst="rect">
              <a:avLst/>
            </a:pr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" name="Google Shape;262;p7"/>
            <p:cNvSpPr/>
            <p:nvPr/>
          </p:nvSpPr>
          <p:spPr>
            <a:xfrm>
              <a:off x="983664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" name="Google Shape;263;p7"/>
            <p:cNvSpPr/>
            <p:nvPr/>
          </p:nvSpPr>
          <p:spPr>
            <a:xfrm>
              <a:off x="983664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en-US" sz="2200" spc="-1" strike="noStrike">
                  <a:solidFill>
                    <a:schemeClr val="dk1"/>
                  </a:solidFill>
                  <a:latin typeface="Helvetica Neue"/>
                  <a:ea typeface="Helvetica Neue"/>
                </a:rPr>
                <a:t>Advocate </a:t>
              </a:r>
              <a:endParaRPr b="0" lang="en-AU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269;p8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-8640" y="6840"/>
            <a:ext cx="10799640" cy="1080000"/>
          </a:xfrm>
          <a:prstGeom prst="rect">
            <a:avLst/>
          </a:prstGeom>
          <a:ln w="0">
            <a:noFill/>
          </a:ln>
        </p:spPr>
      </p:pic>
      <p:sp>
        <p:nvSpPr>
          <p:cNvPr id="316" name="Google Shape;270;p8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Investigations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1"/>
          <p:cNvSpPr>
            <a:spLocks noGrp="1"/>
          </p:cNvSpPr>
          <p:nvPr>
            <p:ph/>
          </p:nvPr>
        </p:nvSpPr>
        <p:spPr>
          <a:xfrm>
            <a:off x="468000" y="1500120"/>
            <a:ext cx="5492880" cy="4478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026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Why are we ordering this test?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026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Reducing low value care means reducing unnecessary investigations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026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Carbon footprint of pathology testing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026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Ordering just one extra FBC each shift over a year generates as much carbon as driving from Melbourne to Traralgon (170km)!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8" name="Google Shape;272;p8" descr="Table&#10;&#10;Description automatically generated"/>
          <p:cNvPicPr/>
          <p:nvPr/>
        </p:nvPicPr>
        <p:blipFill>
          <a:blip r:embed="rId2"/>
          <a:stretch/>
        </p:blipFill>
        <p:spPr>
          <a:xfrm>
            <a:off x="6243120" y="1167480"/>
            <a:ext cx="4420800" cy="2804400"/>
          </a:xfrm>
          <a:prstGeom prst="rect">
            <a:avLst/>
          </a:prstGeom>
          <a:ln w="0">
            <a:noFill/>
          </a:ln>
        </p:spPr>
      </p:pic>
      <p:pic>
        <p:nvPicPr>
          <p:cNvPr id="319" name="Google Shape;273;p8" descr="Icon&#10;&#10;Description automatically generated"/>
          <p:cNvPicPr/>
          <p:nvPr/>
        </p:nvPicPr>
        <p:blipFill>
          <a:blip r:embed="rId3"/>
          <a:stretch/>
        </p:blipFill>
        <p:spPr>
          <a:xfrm>
            <a:off x="10935000" y="6840"/>
            <a:ext cx="1098000" cy="1260720"/>
          </a:xfrm>
          <a:prstGeom prst="rect">
            <a:avLst/>
          </a:prstGeom>
          <a:ln w="0">
            <a:noFill/>
          </a:ln>
        </p:spPr>
      </p:pic>
      <p:sp>
        <p:nvSpPr>
          <p:cNvPr id="320" name="Google Shape;274;p8"/>
          <p:cNvSpPr/>
          <p:nvPr/>
        </p:nvSpPr>
        <p:spPr>
          <a:xfrm>
            <a:off x="455400" y="5357880"/>
            <a:ext cx="4951800" cy="126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Mc Alister S., Barrat A., Bell K., McGain F. The Carbon Footprint of Pathology Testing Med J Aust 2020; 212 (8): 377-382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National Transport Commission ‘Carbon Dioxide Emissions Intensity for New Australian Light Vehicles 2020’ 21 Feb 2023 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https://cdn-nrspp-s3-aus.s3.ap-southeast-2.amazonaws.com/wp-content/uploads/sites/4/2021/11/30061913/Carbon-dioxide-emissions-intensity-for-new-Australian-light-vehicles-2020.pdf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1" name="Google Shape;275;p8" descr="A close up of a logo&#10;&#10;Description automatically generated"/>
          <p:cNvPicPr/>
          <p:nvPr/>
        </p:nvPicPr>
        <p:blipFill>
          <a:blip r:embed="rId4"/>
          <a:stretch/>
        </p:blipFill>
        <p:spPr>
          <a:xfrm>
            <a:off x="10254960" y="5704560"/>
            <a:ext cx="1972080" cy="951120"/>
          </a:xfrm>
          <a:prstGeom prst="rect">
            <a:avLst/>
          </a:prstGeom>
          <a:ln w="0">
            <a:noFill/>
          </a:ln>
        </p:spPr>
      </p:pic>
      <p:pic>
        <p:nvPicPr>
          <p:cNvPr id="322" name="Google Shape;276;p8" descr="Chart, bar chart&#10;&#10;Description automatically generated"/>
          <p:cNvPicPr/>
          <p:nvPr/>
        </p:nvPicPr>
        <p:blipFill>
          <a:blip r:embed="rId5"/>
          <a:stretch/>
        </p:blipFill>
        <p:spPr>
          <a:xfrm>
            <a:off x="6270480" y="4027320"/>
            <a:ext cx="3817800" cy="274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282;p9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0"/>
            <a:ext cx="10799640" cy="1080000"/>
          </a:xfrm>
          <a:prstGeom prst="rect">
            <a:avLst/>
          </a:prstGeom>
          <a:ln w="0">
            <a:noFill/>
          </a:ln>
        </p:spPr>
      </p:pic>
      <p:sp>
        <p:nvSpPr>
          <p:cNvPr id="324" name="Google Shape;283;p9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Investigations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1"/>
          <p:cNvSpPr>
            <a:spLocks noGrp="1"/>
          </p:cNvSpPr>
          <p:nvPr>
            <p:ph/>
          </p:nvPr>
        </p:nvSpPr>
        <p:spPr>
          <a:xfrm>
            <a:off x="455400" y="1321920"/>
            <a:ext cx="4917960" cy="403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Unnecessary imaging investigations have a significant CO2 footprint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1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22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One MRI scan (18kg CO2) is the equivalent of driving 122km in an average car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1,2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22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If your patient requires imaging, is there a lower carbon imaging investigation that can be requested?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2200"/>
              </a:spcBef>
              <a:buNone/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Google Shape;285;p9"/>
          <p:cNvSpPr/>
          <p:nvPr/>
        </p:nvSpPr>
        <p:spPr>
          <a:xfrm>
            <a:off x="612000" y="5624280"/>
            <a:ext cx="8380080" cy="94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[1]  McAlister S., McGain F., Petersen M et al The carbon footprint of hospital diagnostic imaging in Australia </a:t>
            </a:r>
            <a:r>
              <a:rPr b="0" lang="en-US" sz="1100" spc="-1" strike="noStrike" u="sng">
                <a:solidFill>
                  <a:schemeClr val="dk1"/>
                </a:solidFill>
                <a:uFillTx/>
                <a:latin typeface="Helvetica Neue Light"/>
                <a:ea typeface="Helvetica Neue Light"/>
                <a:hlinkClick r:id="rId2"/>
              </a:rPr>
              <a:t>Lancet Reg Health West Pac.</a:t>
            </a: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 2022 Jul; 24: 100459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[2]  National Transport Commission ‘Carbon Dioxide Emissions Intensity for New Australian Light Vehicles 2020’ 21 Feb 2023 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https://cdn-nrspp-s3-aus.s3.ap-southeast-2.amazonaws.com/wp-content/uploads/sites/4/2021/11/30061913/Carbon-dioxide-emissions-intensity-for-new-Australian-light-vehicles-2020.pdf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7" name="Google Shape;286;p9" descr="A close up of a logo&#10;&#10;Description automatically generated"/>
          <p:cNvPicPr/>
          <p:nvPr/>
        </p:nvPicPr>
        <p:blipFill>
          <a:blip r:embed="rId3"/>
          <a:stretch/>
        </p:blipFill>
        <p:spPr>
          <a:xfrm>
            <a:off x="10026720" y="5439240"/>
            <a:ext cx="2146680" cy="1122120"/>
          </a:xfrm>
          <a:prstGeom prst="rect">
            <a:avLst/>
          </a:prstGeom>
          <a:ln w="0">
            <a:noFill/>
          </a:ln>
        </p:spPr>
      </p:pic>
      <p:pic>
        <p:nvPicPr>
          <p:cNvPr id="328" name="Google Shape;287;p9" descr="Icon&#10;&#10;Description automatically generated"/>
          <p:cNvPicPr/>
          <p:nvPr/>
        </p:nvPicPr>
        <p:blipFill>
          <a:blip r:embed="rId4"/>
          <a:stretch/>
        </p:blipFill>
        <p:spPr>
          <a:xfrm>
            <a:off x="10931760" y="6840"/>
            <a:ext cx="1098000" cy="1260720"/>
          </a:xfrm>
          <a:prstGeom prst="rect">
            <a:avLst/>
          </a:prstGeom>
          <a:ln w="0">
            <a:noFill/>
          </a:ln>
        </p:spPr>
      </p:pic>
      <p:pic>
        <p:nvPicPr>
          <p:cNvPr id="329" name="Google Shape;288;p9" descr="Chart, histogram&#10;&#10;Description automatically generated"/>
          <p:cNvPicPr/>
          <p:nvPr/>
        </p:nvPicPr>
        <p:blipFill>
          <a:blip r:embed="rId5"/>
          <a:stretch/>
        </p:blipFill>
        <p:spPr>
          <a:xfrm>
            <a:off x="6126480" y="1715040"/>
            <a:ext cx="5356440" cy="324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294;p10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0"/>
            <a:ext cx="9719640" cy="1080000"/>
          </a:xfrm>
          <a:prstGeom prst="rect">
            <a:avLst/>
          </a:prstGeom>
          <a:ln w="0">
            <a:noFill/>
          </a:ln>
        </p:spPr>
      </p:pic>
      <p:sp>
        <p:nvSpPr>
          <p:cNvPr id="331" name="Google Shape;295;p10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Equipment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1"/>
          <p:cNvSpPr>
            <a:spLocks noGrp="1"/>
          </p:cNvSpPr>
          <p:nvPr>
            <p:ph/>
          </p:nvPr>
        </p:nvSpPr>
        <p:spPr>
          <a:xfrm>
            <a:off x="576720" y="3429000"/>
            <a:ext cx="6395040" cy="236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Case Study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NHS ‘Gloves Are Off’ campaign at GOSH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1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35,000 less gloves used per WEEK!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Targeted education on appropriate glove use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No change in infection rates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576720" y="1386720"/>
            <a:ext cx="3970080" cy="1434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Reusable face shields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Reusable goggles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Reusable isolation gowns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Google Shape;298;p10"/>
          <p:cNvSpPr/>
          <p:nvPr/>
        </p:nvSpPr>
        <p:spPr>
          <a:xfrm>
            <a:off x="612000" y="6259320"/>
            <a:ext cx="936072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[1]  National Health Service ‘The Gloves Are Off Campaign’ Atlas of Shared Learning 12 Feb 2023  https://www.england.nhs.uk/atlas_case_study/the-gloves-are-off-campaign/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5" name="Google Shape;299;p10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pic>
        <p:nvPicPr>
          <p:cNvPr id="336" name="Google Shape;300;p10" descr="Icon&#10;&#10;Description automatically generated"/>
          <p:cNvPicPr/>
          <p:nvPr/>
        </p:nvPicPr>
        <p:blipFill>
          <a:blip r:embed="rId3"/>
          <a:stretch/>
        </p:blipFill>
        <p:spPr>
          <a:xfrm>
            <a:off x="9840240" y="23760"/>
            <a:ext cx="1098000" cy="1260720"/>
          </a:xfrm>
          <a:prstGeom prst="rect">
            <a:avLst/>
          </a:prstGeom>
          <a:ln w="0">
            <a:noFill/>
          </a:ln>
        </p:spPr>
      </p:pic>
      <p:pic>
        <p:nvPicPr>
          <p:cNvPr id="337" name="Google Shape;301;p10" descr="Icon&#10;&#10;Description automatically generated"/>
          <p:cNvPicPr/>
          <p:nvPr/>
        </p:nvPicPr>
        <p:blipFill>
          <a:blip r:embed="rId4"/>
          <a:stretch/>
        </p:blipFill>
        <p:spPr>
          <a:xfrm>
            <a:off x="11085480" y="117360"/>
            <a:ext cx="1020600" cy="114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07;p11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0"/>
            <a:ext cx="10799640" cy="1080000"/>
          </a:xfrm>
          <a:prstGeom prst="rect">
            <a:avLst/>
          </a:prstGeom>
          <a:ln w="0">
            <a:noFill/>
          </a:ln>
        </p:spPr>
      </p:pic>
      <p:sp>
        <p:nvSpPr>
          <p:cNvPr id="339" name="Google Shape;308;p11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Waste Streams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1"/>
          <p:cNvSpPr>
            <a:spLocks noGrp="1"/>
          </p:cNvSpPr>
          <p:nvPr>
            <p:ph/>
          </p:nvPr>
        </p:nvSpPr>
        <p:spPr>
          <a:xfrm>
            <a:off x="484920" y="1216800"/>
            <a:ext cx="9891720" cy="958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4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Appropriate waste streaming saves money and ensures that waste is managed safely and in the most environmentally sustainable manner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1,2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1" name="Google Shape;310;p11" descr="Icon&#10;&#10;Description automatically generated"/>
          <p:cNvPicPr/>
          <p:nvPr/>
        </p:nvPicPr>
        <p:blipFill>
          <a:blip r:embed="rId2"/>
          <a:stretch/>
        </p:blipFill>
        <p:spPr>
          <a:xfrm>
            <a:off x="10768320" y="6840"/>
            <a:ext cx="1405080" cy="1371600"/>
          </a:xfrm>
          <a:prstGeom prst="rect">
            <a:avLst/>
          </a:prstGeom>
          <a:ln w="0">
            <a:noFill/>
          </a:ln>
        </p:spPr>
      </p:pic>
      <p:pic>
        <p:nvPicPr>
          <p:cNvPr id="342" name="Google Shape;311;p11" descr=""/>
          <p:cNvPicPr/>
          <p:nvPr/>
        </p:nvPicPr>
        <p:blipFill>
          <a:blip r:embed="rId3"/>
          <a:srcRect l="10105" t="21997" r="3795" b="7999"/>
          <a:stretch/>
        </p:blipFill>
        <p:spPr>
          <a:xfrm rot="5400000">
            <a:off x="2282040" y="3130920"/>
            <a:ext cx="2718720" cy="1865880"/>
          </a:xfrm>
          <a:prstGeom prst="rect">
            <a:avLst/>
          </a:prstGeom>
          <a:ln w="0">
            <a:noFill/>
          </a:ln>
        </p:spPr>
      </p:pic>
      <p:pic>
        <p:nvPicPr>
          <p:cNvPr id="343" name="Google Shape;312;p11" descr=""/>
          <p:cNvPicPr/>
          <p:nvPr/>
        </p:nvPicPr>
        <p:blipFill>
          <a:blip r:embed="rId4"/>
          <a:stretch/>
        </p:blipFill>
        <p:spPr>
          <a:xfrm>
            <a:off x="410760" y="2712960"/>
            <a:ext cx="2085840" cy="2757960"/>
          </a:xfrm>
          <a:prstGeom prst="rect">
            <a:avLst/>
          </a:prstGeom>
          <a:ln w="0">
            <a:noFill/>
          </a:ln>
        </p:spPr>
      </p:pic>
      <p:sp>
        <p:nvSpPr>
          <p:cNvPr id="344" name="Google Shape;313;p11"/>
          <p:cNvSpPr/>
          <p:nvPr/>
        </p:nvSpPr>
        <p:spPr>
          <a:xfrm>
            <a:off x="484920" y="6422760"/>
            <a:ext cx="99118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900" spc="-1" strike="noStrike">
                <a:solidFill>
                  <a:schemeClr val="dk1"/>
                </a:solidFill>
                <a:latin typeface="Calibri"/>
                <a:ea typeface="Calibri"/>
              </a:rPr>
              <a:t>1] World Health Organisation ‘Health-Care Waste’ 12 Feb 2023 </a:t>
            </a:r>
            <a:r>
              <a:rPr b="0" lang="en-US" sz="900" spc="-1" strike="noStrike" u="sng">
                <a:solidFill>
                  <a:schemeClr val="dk1"/>
                </a:solidFill>
                <a:uFillTx/>
                <a:latin typeface="Calibri"/>
                <a:ea typeface="Calibri"/>
                <a:hlinkClick r:id="rId5"/>
              </a:rPr>
              <a:t>https://www.who.int/news-room/fact-sheets/detail/health-care-waste</a:t>
            </a:r>
            <a:endParaRPr b="0" lang="en-A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900" spc="-1" strike="noStrike">
                <a:solidFill>
                  <a:schemeClr val="dk1"/>
                </a:solidFill>
                <a:latin typeface="Calibri"/>
                <a:ea typeface="Calibri"/>
              </a:rPr>
              <a:t>2] Chantelle Rizan, Mahmood F. Bhutta, Malcom Reed, Rob Lillywhite. The carbon footprint of waste streams in a UK hospital Journal of Cleaner Production 286 (2021) 125446 </a:t>
            </a:r>
            <a:endParaRPr b="0" lang="en-AU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Google Shape;314;p11" descr="Chart, bar chart&#10;&#10;Description automatically generated"/>
          <p:cNvPicPr/>
          <p:nvPr/>
        </p:nvPicPr>
        <p:blipFill>
          <a:blip r:embed="rId6"/>
          <a:stretch/>
        </p:blipFill>
        <p:spPr>
          <a:xfrm>
            <a:off x="6343560" y="2126160"/>
            <a:ext cx="4806720" cy="4304160"/>
          </a:xfrm>
          <a:prstGeom prst="rect">
            <a:avLst/>
          </a:prstGeom>
          <a:ln w="0">
            <a:noFill/>
          </a:ln>
        </p:spPr>
      </p:pic>
      <p:pic>
        <p:nvPicPr>
          <p:cNvPr id="346" name="Google Shape;315;p11" descr="A close up of a logo&#10;&#10;Description automatically generated"/>
          <p:cNvPicPr/>
          <p:nvPr/>
        </p:nvPicPr>
        <p:blipFill>
          <a:blip r:embed="rId7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pic>
        <p:nvPicPr>
          <p:cNvPr id="347" name="Google Shape;316;p11" descr="A picture containing bin, container, yellow, orange&#10;&#10;Description automatically generated"/>
          <p:cNvPicPr/>
          <p:nvPr/>
        </p:nvPicPr>
        <p:blipFill>
          <a:blip r:embed="rId8"/>
          <a:srcRect l="5538" t="0" r="309" b="-222"/>
          <a:stretch/>
        </p:blipFill>
        <p:spPr>
          <a:xfrm>
            <a:off x="4695480" y="2640600"/>
            <a:ext cx="1944720" cy="282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102;p19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6840"/>
            <a:ext cx="12191760" cy="108000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838080" y="6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Use the prompts from these slides for your next education presentation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838080" y="1544760"/>
            <a:ext cx="10515240" cy="463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152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Are there any appropriate Choosing Wisely principles/recommendations that you could incorporate into your presentation?</a:t>
            </a:r>
            <a:endParaRPr b="0" lang="en-AU" sz="1900" spc="-1" strike="noStrike">
              <a:solidFill>
                <a:srgbClr val="000000"/>
              </a:solidFill>
              <a:latin typeface="Arial"/>
            </a:endParaRPr>
          </a:p>
          <a:p>
            <a:pPr marL="228600" indent="-15660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Are there ways to avoid over-investigation or over-treatment?</a:t>
            </a:r>
            <a:endParaRPr b="0" lang="en-AU" sz="1900" spc="-1" strike="noStrike">
              <a:solidFill>
                <a:srgbClr val="000000"/>
              </a:solidFill>
              <a:latin typeface="Arial"/>
            </a:endParaRPr>
          </a:p>
          <a:p>
            <a:pPr marL="228600" indent="-15660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Are there non-invasive or ambulatory care pathways that could be utilised?</a:t>
            </a:r>
            <a:endParaRPr b="0" lang="en-AU" sz="19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17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 u="sng">
                <a:solidFill>
                  <a:schemeClr val="hlink"/>
                </a:solidFill>
                <a:uFillTx/>
                <a:latin typeface="Helvetica Neue Light"/>
                <a:ea typeface="Helvetica Neue Light"/>
                <a:hlinkClick r:id="rId2"/>
              </a:rPr>
              <a:t>https://www.choosingwisely.org.au/</a:t>
            </a:r>
            <a:endParaRPr b="0" lang="en-AU" sz="1900" spc="-1" strike="noStrike">
              <a:solidFill>
                <a:srgbClr val="000000"/>
              </a:solidFill>
              <a:latin typeface="Arial"/>
            </a:endParaRPr>
          </a:p>
          <a:p>
            <a:pPr marL="228600" indent="-215280">
              <a:lnSpc>
                <a:spcPct val="90000"/>
              </a:lnSpc>
              <a:spcBef>
                <a:spcPts val="28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How could you incorporate the principles of environmentally sustainable healthcare into your presentation?</a:t>
            </a:r>
            <a:endParaRPr b="0" lang="en-AU" sz="19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17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Reduce, Reuse, Recycle, Rethink, Research</a:t>
            </a:r>
            <a:endParaRPr b="0" lang="en-AU" sz="19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17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 u="sng">
                <a:solidFill>
                  <a:schemeClr val="hlink"/>
                </a:solidFill>
                <a:uFillTx/>
                <a:latin typeface="Helvetica Neue Light"/>
                <a:ea typeface="Helvetica Neue Light"/>
                <a:hlinkClick r:id="rId3"/>
              </a:rPr>
              <a:t>https://dea.org.au/publications/healthprofessionaleducationresources/</a:t>
            </a:r>
            <a:endParaRPr b="0" lang="en-AU" sz="19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17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 u="sng">
                <a:solidFill>
                  <a:schemeClr val="hlink"/>
                </a:solidFill>
                <a:uFillTx/>
                <a:latin typeface="Helvetica Neue Light"/>
                <a:ea typeface="Helvetica Neue Light"/>
                <a:hlinkClick r:id="rId4"/>
              </a:rPr>
              <a:t>https://sustainablehealthcare.org.uk/what-we-do/sustainable-specialties</a:t>
            </a:r>
            <a:endParaRPr b="0" lang="en-AU" sz="1900" spc="-1" strike="noStrike">
              <a:solidFill>
                <a:srgbClr val="000000"/>
              </a:solidFill>
              <a:latin typeface="Arial"/>
            </a:endParaRPr>
          </a:p>
          <a:p>
            <a:pPr marL="228600" indent="-217080">
              <a:lnSpc>
                <a:spcPct val="90000"/>
              </a:lnSpc>
              <a:spcBef>
                <a:spcPts val="22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9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How is your dept/health service working toward sustainability goals?</a:t>
            </a:r>
            <a:endParaRPr b="0" lang="en-AU" sz="19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22;p12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0"/>
            <a:ext cx="10799640" cy="1080000"/>
          </a:xfrm>
          <a:prstGeom prst="rect">
            <a:avLst/>
          </a:prstGeom>
          <a:ln w="0">
            <a:noFill/>
          </a:ln>
        </p:spPr>
      </p:pic>
      <p:sp>
        <p:nvSpPr>
          <p:cNvPr id="349" name="Google Shape;323;p12"/>
          <p:cNvSpPr/>
          <p:nvPr/>
        </p:nvSpPr>
        <p:spPr>
          <a:xfrm>
            <a:off x="612000" y="318240"/>
            <a:ext cx="975600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Prescribing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1"/>
          <p:cNvSpPr>
            <a:spLocks noGrp="1"/>
          </p:cNvSpPr>
          <p:nvPr>
            <p:ph/>
          </p:nvPr>
        </p:nvSpPr>
        <p:spPr>
          <a:xfrm>
            <a:off x="565200" y="1379520"/>
            <a:ext cx="11197080" cy="3526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Choosing wisely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1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Lifestyle interventions over pharmacotherapy when appropriate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2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Switching IV medications to oral options as soon as possible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Low carbon alternatives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Inhalers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3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Anaesthesia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4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Antimicrobial resistance and responsible antimicrobial prescribing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5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Google Shape;325;p12"/>
          <p:cNvSpPr/>
          <p:nvPr/>
        </p:nvSpPr>
        <p:spPr>
          <a:xfrm>
            <a:off x="565200" y="5307840"/>
            <a:ext cx="9968400" cy="126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[1] Choosing Wisely 12 Feb 2023 https://www.choosingwisely.org.au/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[2] National Heart Lung and Blood Institute Lifestyle Interventions to Reduce Cardiovascular Risk: Systematic Evidence Review from the Lifestyle      Work Group 12 Feb 2023 https://www.nhlbi.nih.gov/health-topics/lifestyle-interventions-reduce-cardiovascular-risk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[3] Green Inhaler 12 Feb 2023 https://greeninhaler.org/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[4] Shelton C., Knagg R., Sondekoppan R., McGain F. Towards Zero Carbon Anaesthesia BMJ 2022;379:e069030 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[5] Australian Commission on Safety and Quality in Healthcare ‘AntimicrobialStewardship Clinical Care Standard’ 12 Feb 2023 https://www.safetyandquality.gov.au/our-work/clinical-care-standards/antimicrobial-stewardship-clinical-care-standard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2" name="Google Shape;326;p12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pic>
        <p:nvPicPr>
          <p:cNvPr id="353" name="Google Shape;327;p12" descr="Chart, bubble chart&#10;&#10;Description automatically generated"/>
          <p:cNvPicPr/>
          <p:nvPr/>
        </p:nvPicPr>
        <p:blipFill>
          <a:blip r:embed="rId3"/>
          <a:stretch/>
        </p:blipFill>
        <p:spPr>
          <a:xfrm>
            <a:off x="10907640" y="0"/>
            <a:ext cx="1196280" cy="124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33;p13" descr="Graphical user interface, text, application&#10;&#10;Description automatically generated"/>
          <p:cNvPicPr/>
          <p:nvPr/>
        </p:nvPicPr>
        <p:blipFill>
          <a:blip r:embed="rId1"/>
          <a:srcRect l="0" t="0" r="50211" b="21727"/>
          <a:stretch/>
        </p:blipFill>
        <p:spPr>
          <a:xfrm>
            <a:off x="1080" y="2794320"/>
            <a:ext cx="3598200" cy="3432600"/>
          </a:xfrm>
          <a:prstGeom prst="rect">
            <a:avLst/>
          </a:prstGeom>
          <a:ln w="0">
            <a:noFill/>
          </a:ln>
        </p:spPr>
      </p:pic>
      <p:pic>
        <p:nvPicPr>
          <p:cNvPr id="355" name="Google Shape;334;p13" descr=""/>
          <p:cNvPicPr/>
          <p:nvPr/>
        </p:nvPicPr>
        <p:blipFill>
          <a:blip r:embed="rId2"/>
          <a:srcRect l="682" t="341" r="0" b="91429"/>
          <a:stretch/>
        </p:blipFill>
        <p:spPr>
          <a:xfrm>
            <a:off x="0" y="0"/>
            <a:ext cx="10799640" cy="1080000"/>
          </a:xfrm>
          <a:prstGeom prst="rect">
            <a:avLst/>
          </a:prstGeom>
          <a:ln w="0">
            <a:noFill/>
          </a:ln>
        </p:spPr>
      </p:pic>
      <p:sp>
        <p:nvSpPr>
          <p:cNvPr id="356" name="Google Shape;335;p13"/>
          <p:cNvSpPr/>
          <p:nvPr/>
        </p:nvSpPr>
        <p:spPr>
          <a:xfrm>
            <a:off x="4554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Inhalers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7" name="Google Shape;336;p13" descr="Graphical user interface, text, application&#10;&#10;Description automatically generated"/>
          <p:cNvPicPr/>
          <p:nvPr/>
        </p:nvPicPr>
        <p:blipFill>
          <a:blip r:embed="rId3"/>
          <a:srcRect l="69871" t="0" r="0" b="21727"/>
          <a:stretch/>
        </p:blipFill>
        <p:spPr>
          <a:xfrm>
            <a:off x="3530520" y="2793240"/>
            <a:ext cx="2176920" cy="3432600"/>
          </a:xfrm>
          <a:prstGeom prst="rect">
            <a:avLst/>
          </a:prstGeom>
          <a:ln w="0">
            <a:noFill/>
          </a:ln>
        </p:spPr>
      </p:pic>
      <p:pic>
        <p:nvPicPr>
          <p:cNvPr id="358" name="Google Shape;337;p13" descr="Graphical user interface, text, application&#10;&#10;Description automatically generated"/>
          <p:cNvPicPr/>
          <p:nvPr/>
        </p:nvPicPr>
        <p:blipFill>
          <a:blip r:embed="rId4"/>
          <a:srcRect l="2759" t="2122" r="6069" b="2039"/>
          <a:stretch/>
        </p:blipFill>
        <p:spPr>
          <a:xfrm>
            <a:off x="7165080" y="1671480"/>
            <a:ext cx="4358160" cy="4203000"/>
          </a:xfrm>
          <a:prstGeom prst="rect">
            <a:avLst/>
          </a:prstGeom>
          <a:ln w="0">
            <a:noFill/>
          </a:ln>
        </p:spPr>
      </p:pic>
      <p:sp>
        <p:nvSpPr>
          <p:cNvPr id="359" name="Google Shape;338;p13"/>
          <p:cNvSpPr/>
          <p:nvPr/>
        </p:nvSpPr>
        <p:spPr>
          <a:xfrm>
            <a:off x="2167200" y="3269520"/>
            <a:ext cx="2827440" cy="6087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280km - Melbourne to Horsham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Google Shape;339;p13"/>
          <p:cNvSpPr/>
          <p:nvPr/>
        </p:nvSpPr>
        <p:spPr>
          <a:xfrm>
            <a:off x="2167200" y="4975560"/>
            <a:ext cx="4696200" cy="395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6km - Melbourne to… another bit of Melbourne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Google Shape;340;p13"/>
          <p:cNvSpPr/>
          <p:nvPr/>
        </p:nvSpPr>
        <p:spPr>
          <a:xfrm>
            <a:off x="713880" y="6315480"/>
            <a:ext cx="358848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Green Inhaler 12 Feb 2023 https://greeninhaler.org/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2" name="Google Shape;341;p13" descr="A close up of a logo&#10;&#10;Description automatically generated"/>
          <p:cNvPicPr/>
          <p:nvPr/>
        </p:nvPicPr>
        <p:blipFill>
          <a:blip r:embed="rId5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pic>
        <p:nvPicPr>
          <p:cNvPr id="363" name="Google Shape;342;p13" descr="Chart, bubble chart&#10;&#10;Description automatically generated"/>
          <p:cNvPicPr/>
          <p:nvPr/>
        </p:nvPicPr>
        <p:blipFill>
          <a:blip r:embed="rId6"/>
          <a:stretch/>
        </p:blipFill>
        <p:spPr>
          <a:xfrm>
            <a:off x="10907640" y="0"/>
            <a:ext cx="1196280" cy="1240920"/>
          </a:xfrm>
          <a:prstGeom prst="rect">
            <a:avLst/>
          </a:prstGeom>
          <a:ln w="0">
            <a:noFill/>
          </a:ln>
        </p:spPr>
      </p:pic>
      <p:sp>
        <p:nvSpPr>
          <p:cNvPr id="364" name="Google Shape;343;p13"/>
          <p:cNvSpPr/>
          <p:nvPr/>
        </p:nvSpPr>
        <p:spPr>
          <a:xfrm>
            <a:off x="643320" y="1687680"/>
            <a:ext cx="60789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Equivalent tailpipe greenhouse gas emissions from a Ventolin Evohaler (containing 100 2-puff doses and a Ventolin Accuhaler (60 1-puff doses).</a:t>
            </a:r>
            <a:br>
              <a:rPr sz="1400"/>
            </a:br>
            <a:r>
              <a:rPr b="0" lang="en-US" sz="1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Assumes car achieves 100gCO2/km.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Google Shape;344;p13"/>
          <p:cNvSpPr/>
          <p:nvPr/>
        </p:nvSpPr>
        <p:spPr>
          <a:xfrm>
            <a:off x="7165080" y="1749240"/>
            <a:ext cx="3894840" cy="517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Blue reliever inhaler (short acting) – Salbutamol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Google Shape;345;p13"/>
          <p:cNvSpPr/>
          <p:nvPr/>
        </p:nvSpPr>
        <p:spPr>
          <a:xfrm>
            <a:off x="643320" y="4509360"/>
            <a:ext cx="1335600" cy="2502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Google Shape;346;p13"/>
          <p:cNvSpPr/>
          <p:nvPr/>
        </p:nvSpPr>
        <p:spPr>
          <a:xfrm>
            <a:off x="655920" y="5937480"/>
            <a:ext cx="1335600" cy="2502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52;p14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0"/>
            <a:ext cx="10799640" cy="1080000"/>
          </a:xfrm>
          <a:prstGeom prst="rect">
            <a:avLst/>
          </a:prstGeom>
          <a:ln w="0">
            <a:noFill/>
          </a:ln>
        </p:spPr>
      </p:pic>
      <p:sp>
        <p:nvSpPr>
          <p:cNvPr id="369" name="Google Shape;353;p14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All anaesthetic agents are not equal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0" name="Google Shape;354;p14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10337760" y="5945040"/>
            <a:ext cx="1972080" cy="951120"/>
          </a:xfrm>
          <a:prstGeom prst="rect">
            <a:avLst/>
          </a:prstGeom>
          <a:ln w="0">
            <a:noFill/>
          </a:ln>
        </p:spPr>
      </p:pic>
      <p:sp>
        <p:nvSpPr>
          <p:cNvPr id="371" name="PlaceHolder 1"/>
          <p:cNvSpPr>
            <a:spLocks noGrp="1"/>
          </p:cNvSpPr>
          <p:nvPr>
            <p:ph/>
          </p:nvPr>
        </p:nvSpPr>
        <p:spPr>
          <a:xfrm>
            <a:off x="332280" y="4634280"/>
            <a:ext cx="3056040" cy="126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GWP</a:t>
            </a:r>
            <a:r>
              <a:rPr b="0" lang="en-US" sz="2000" spc="-1" strike="noStrike" baseline="-25000">
                <a:solidFill>
                  <a:schemeClr val="dk1"/>
                </a:solidFill>
                <a:latin typeface="Helvetica Neue Light"/>
                <a:ea typeface="Helvetica Neue Light"/>
              </a:rPr>
              <a:t>100</a:t>
            </a: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 130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1 bottle = 41 KgCO</a:t>
            </a:r>
            <a:r>
              <a:rPr b="0" lang="en-US" sz="2000" spc="-1" strike="noStrike" baseline="-25000">
                <a:solidFill>
                  <a:schemeClr val="dk1"/>
                </a:solidFill>
                <a:latin typeface="Helvetica Neue Light"/>
                <a:ea typeface="Helvetica Neue Light"/>
              </a:rPr>
              <a:t>2</a:t>
            </a: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e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Driving 297 Km in a car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2" name="Google Shape;356;p14" descr=""/>
          <p:cNvPicPr/>
          <p:nvPr/>
        </p:nvPicPr>
        <p:blipFill>
          <a:blip r:embed="rId3"/>
          <a:stretch/>
        </p:blipFill>
        <p:spPr>
          <a:xfrm>
            <a:off x="880560" y="1427760"/>
            <a:ext cx="1959480" cy="2939040"/>
          </a:xfrm>
          <a:prstGeom prst="rect">
            <a:avLst/>
          </a:prstGeom>
          <a:ln w="0">
            <a:noFill/>
          </a:ln>
        </p:spPr>
      </p:pic>
      <p:pic>
        <p:nvPicPr>
          <p:cNvPr id="373" name="Google Shape;357;p14" descr=""/>
          <p:cNvPicPr/>
          <p:nvPr/>
        </p:nvPicPr>
        <p:blipFill>
          <a:blip r:embed="rId4"/>
          <a:stretch/>
        </p:blipFill>
        <p:spPr>
          <a:xfrm>
            <a:off x="4244400" y="1427760"/>
            <a:ext cx="1959480" cy="2939040"/>
          </a:xfrm>
          <a:prstGeom prst="rect">
            <a:avLst/>
          </a:prstGeom>
          <a:ln w="0">
            <a:noFill/>
          </a:ln>
        </p:spPr>
      </p:pic>
      <p:pic>
        <p:nvPicPr>
          <p:cNvPr id="374" name="Google Shape;358;p14" descr=""/>
          <p:cNvPicPr/>
          <p:nvPr/>
        </p:nvPicPr>
        <p:blipFill>
          <a:blip r:embed="rId5"/>
          <a:srcRect l="49937" t="0" r="0" b="0"/>
          <a:stretch/>
        </p:blipFill>
        <p:spPr>
          <a:xfrm>
            <a:off x="8079480" y="1504080"/>
            <a:ext cx="2129400" cy="2764440"/>
          </a:xfrm>
          <a:prstGeom prst="rect">
            <a:avLst/>
          </a:prstGeom>
          <a:ln w="0">
            <a:noFill/>
          </a:ln>
        </p:spPr>
      </p:pic>
      <p:sp>
        <p:nvSpPr>
          <p:cNvPr id="375" name="Google Shape;359;p14"/>
          <p:cNvSpPr/>
          <p:nvPr/>
        </p:nvSpPr>
        <p:spPr>
          <a:xfrm>
            <a:off x="3799440" y="4634280"/>
            <a:ext cx="2981880" cy="12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GWP</a:t>
            </a:r>
            <a:r>
              <a:rPr b="0" lang="en-US" sz="2000" spc="-1" strike="noStrike" baseline="-25000">
                <a:solidFill>
                  <a:schemeClr val="dk1"/>
                </a:solidFill>
                <a:latin typeface="Helvetica Neue Light"/>
                <a:ea typeface="Helvetica Neue Light"/>
              </a:rPr>
              <a:t>100</a:t>
            </a: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 2580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1 bottle = 893 KgCO</a:t>
            </a:r>
            <a:r>
              <a:rPr b="0" lang="en-US" sz="2000" spc="-1" strike="noStrike" baseline="-25000">
                <a:solidFill>
                  <a:schemeClr val="dk1"/>
                </a:solidFill>
                <a:latin typeface="Helvetica Neue Light"/>
                <a:ea typeface="Helvetica Neue Light"/>
              </a:rPr>
              <a:t>2</a:t>
            </a: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e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Driving 6471 Km in a car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Google Shape;360;p14"/>
          <p:cNvSpPr/>
          <p:nvPr/>
        </p:nvSpPr>
        <p:spPr>
          <a:xfrm>
            <a:off x="7562520" y="4634280"/>
            <a:ext cx="3085560" cy="12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Not a greenhouse gas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1 bottle = 0.011 KgCO</a:t>
            </a:r>
            <a:r>
              <a:rPr b="0" lang="en-US" sz="2000" spc="-1" strike="noStrike" baseline="-25000">
                <a:solidFill>
                  <a:schemeClr val="dk1"/>
                </a:solidFill>
                <a:latin typeface="Helvetica Neue Light"/>
                <a:ea typeface="Helvetica Neue Light"/>
              </a:rPr>
              <a:t>2</a:t>
            </a: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e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Like cycling not driving!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Google Shape;361;p14"/>
          <p:cNvSpPr/>
          <p:nvPr/>
        </p:nvSpPr>
        <p:spPr>
          <a:xfrm>
            <a:off x="3840840" y="4558320"/>
            <a:ext cx="2915280" cy="1384920"/>
          </a:xfrm>
          <a:prstGeom prst="rect">
            <a:avLst/>
          </a:prstGeom>
          <a:noFill/>
          <a:ln w="381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Google Shape;362;p14"/>
          <p:cNvSpPr/>
          <p:nvPr/>
        </p:nvSpPr>
        <p:spPr>
          <a:xfrm>
            <a:off x="612000" y="6421680"/>
            <a:ext cx="695052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Shelton C., Knagg R., Sondekoppan R., McGain F. Towards Zero Carbon Anaesthesia BMJ 2022;379:e069030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9" name="Google Shape;363;p14" descr="Chart, bubble chart&#10;&#10;Description automatically generated"/>
          <p:cNvPicPr/>
          <p:nvPr/>
        </p:nvPicPr>
        <p:blipFill>
          <a:blip r:embed="rId6"/>
          <a:stretch/>
        </p:blipFill>
        <p:spPr>
          <a:xfrm>
            <a:off x="10932840" y="0"/>
            <a:ext cx="1196280" cy="124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69;p15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6840"/>
            <a:ext cx="10799640" cy="1080000"/>
          </a:xfrm>
          <a:prstGeom prst="rect">
            <a:avLst/>
          </a:prstGeom>
          <a:ln w="0">
            <a:noFill/>
          </a:ln>
        </p:spPr>
      </p:pic>
      <p:sp>
        <p:nvSpPr>
          <p:cNvPr id="381" name="Google Shape;370;p15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Rethink – Treatment Pathways</a:t>
            </a:r>
            <a:r>
              <a:rPr b="0" lang="en-US" sz="3200" spc="-1" strike="noStrike" baseline="30000">
                <a:solidFill>
                  <a:schemeClr val="lt1"/>
                </a:solidFill>
                <a:latin typeface="Questrial"/>
                <a:ea typeface="Questrial"/>
              </a:rPr>
              <a:t>1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1"/>
          <p:cNvSpPr>
            <a:spLocks noGrp="1"/>
          </p:cNvSpPr>
          <p:nvPr>
            <p:ph/>
          </p:nvPr>
        </p:nvSpPr>
        <p:spPr>
          <a:xfrm>
            <a:off x="567360" y="1379520"/>
            <a:ext cx="11583720" cy="4797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marL="229320" indent="-216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Evidence based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2932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Shared decision making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2932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More is not better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Consider: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29320" indent="-216000">
              <a:lnSpc>
                <a:spcPct val="9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Increased focus on preventive health/primary care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2932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Reduce complications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2932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Targeted use of resources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2932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Non-surgical/interventional alternatives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2932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Care at home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2932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Telehealth where appropriate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Google Shape;372;p15"/>
          <p:cNvSpPr/>
          <p:nvPr/>
        </p:nvSpPr>
        <p:spPr>
          <a:xfrm>
            <a:off x="612000" y="6330600"/>
            <a:ext cx="681768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[1]  Salas R., Maibach E., Pencheon D. </a:t>
            </a:r>
            <a:r>
              <a:rPr b="0" i="1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A pathway to net zero emissions for healthcare BMJ 2020;371:m3785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4" name="Google Shape;373;p15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pic>
        <p:nvPicPr>
          <p:cNvPr id="385" name="Google Shape;374;p15" descr="Chart, bubble chart&#10;&#10;Description automatically generated"/>
          <p:cNvPicPr/>
          <p:nvPr/>
        </p:nvPicPr>
        <p:blipFill>
          <a:blip r:embed="rId3"/>
          <a:stretch/>
        </p:blipFill>
        <p:spPr>
          <a:xfrm>
            <a:off x="10895040" y="0"/>
            <a:ext cx="1196280" cy="124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/>
          </p:nvPr>
        </p:nvSpPr>
        <p:spPr>
          <a:xfrm>
            <a:off x="576000" y="1726200"/>
            <a:ext cx="8452080" cy="418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Are you interested in being involved in improving the environmental sustainability of your ward/department/hospital?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Sustainable quality improvement projects 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Reduce waste/improve waste management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Reduce unnecessary testing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Generate evidence to develop sustainable models of care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2200"/>
              </a:spcBef>
              <a:buNone/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7" name="Google Shape;381;p16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720"/>
            <a:ext cx="10799640" cy="1080000"/>
          </a:xfrm>
          <a:prstGeom prst="rect">
            <a:avLst/>
          </a:prstGeom>
          <a:ln w="0">
            <a:noFill/>
          </a:ln>
        </p:spPr>
      </p:pic>
      <p:sp>
        <p:nvSpPr>
          <p:cNvPr id="388" name="Google Shape;382;p16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Research – QI Resources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9" name="Google Shape;383;p16" descr="Graphical user interface, application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10888560" y="80280"/>
            <a:ext cx="1303200" cy="1180440"/>
          </a:xfrm>
          <a:prstGeom prst="rect">
            <a:avLst/>
          </a:prstGeom>
          <a:ln w="0">
            <a:noFill/>
          </a:ln>
        </p:spPr>
      </p:pic>
      <p:sp>
        <p:nvSpPr>
          <p:cNvPr id="390" name="Google Shape;384;p16"/>
          <p:cNvSpPr/>
          <p:nvPr/>
        </p:nvSpPr>
        <p:spPr>
          <a:xfrm>
            <a:off x="612000" y="6372000"/>
            <a:ext cx="702432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Sustainable Quality Improvement ‘SusQI’ 12 Feb 2023 https://www.susqi.org/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1" name="Google Shape;385;p16" descr="A close up of a logo&#10;&#10;Description automatically generated"/>
          <p:cNvPicPr/>
          <p:nvPr/>
        </p:nvPicPr>
        <p:blipFill>
          <a:blip r:embed="rId3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0;p17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0"/>
            <a:ext cx="10799640" cy="1080000"/>
          </a:xfrm>
          <a:prstGeom prst="rect">
            <a:avLst/>
          </a:prstGeom>
          <a:ln w="0">
            <a:noFill/>
          </a:ln>
        </p:spPr>
      </p:pic>
      <p:sp>
        <p:nvSpPr>
          <p:cNvPr id="393" name="Google Shape;391;p17"/>
          <p:cNvSpPr/>
          <p:nvPr/>
        </p:nvSpPr>
        <p:spPr>
          <a:xfrm>
            <a:off x="612000" y="31176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Advocate – get involved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1"/>
          <p:cNvSpPr>
            <a:spLocks noGrp="1"/>
          </p:cNvSpPr>
          <p:nvPr>
            <p:ph/>
          </p:nvPr>
        </p:nvSpPr>
        <p:spPr>
          <a:xfrm>
            <a:off x="612000" y="2082240"/>
            <a:ext cx="5852520" cy="2741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26080" indent="-22608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Your Hospital Sustainability Working Group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608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6080" indent="-22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Doctors for the Environment Australia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608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26080" indent="-22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Royal Colleges/Societies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5" name="Google Shape;393;p17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8298000" y="4753800"/>
            <a:ext cx="3144600" cy="1477080"/>
          </a:xfrm>
          <a:prstGeom prst="rect">
            <a:avLst/>
          </a:prstGeom>
          <a:ln w="0">
            <a:noFill/>
          </a:ln>
        </p:spPr>
      </p:pic>
      <p:sp>
        <p:nvSpPr>
          <p:cNvPr id="396" name="Google Shape;394;p17"/>
          <p:cNvSpPr/>
          <p:nvPr/>
        </p:nvSpPr>
        <p:spPr>
          <a:xfrm>
            <a:off x="8732160" y="3834720"/>
            <a:ext cx="217620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 u="sng">
                <a:solidFill>
                  <a:schemeClr val="hlink"/>
                </a:solidFill>
                <a:uFillTx/>
                <a:latin typeface="Helvetica Neue"/>
                <a:ea typeface="Helvetica Neue"/>
                <a:hlinkClick r:id="rId3"/>
              </a:rPr>
              <a:t>JOIN US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7" name="Google Shape;395;p17" descr="Icon&#10;&#10;Description automatically generated with medium confidence"/>
          <p:cNvPicPr/>
          <p:nvPr/>
        </p:nvPicPr>
        <p:blipFill>
          <a:blip r:embed="rId4"/>
          <a:srcRect l="0" t="0" r="0" b="319"/>
          <a:stretch/>
        </p:blipFill>
        <p:spPr>
          <a:xfrm>
            <a:off x="10921320" y="83880"/>
            <a:ext cx="1178640" cy="1157400"/>
          </a:xfrm>
          <a:prstGeom prst="rect">
            <a:avLst/>
          </a:prstGeom>
          <a:ln w="0">
            <a:noFill/>
          </a:ln>
        </p:spPr>
      </p:pic>
      <p:pic>
        <p:nvPicPr>
          <p:cNvPr id="398" name="Google Shape;396;p17" descr="Qr code&#10;&#10;Description automatically generated"/>
          <p:cNvPicPr/>
          <p:nvPr/>
        </p:nvPicPr>
        <p:blipFill>
          <a:blip r:embed="rId5"/>
          <a:stretch/>
        </p:blipFill>
        <p:spPr>
          <a:xfrm>
            <a:off x="8336880" y="1215360"/>
            <a:ext cx="2742840" cy="273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401;p18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6840"/>
            <a:ext cx="12191760" cy="1080000"/>
          </a:xfrm>
          <a:prstGeom prst="rect">
            <a:avLst/>
          </a:prstGeom>
          <a:ln w="0">
            <a:noFill/>
          </a:ln>
        </p:spPr>
      </p:pic>
      <p:sp>
        <p:nvSpPr>
          <p:cNvPr id="400" name="Google Shape;402;p18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Good news stories at our health service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28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402" name="Google Shape;404;p18" descr=""/>
          <p:cNvPicPr/>
          <p:nvPr/>
        </p:nvPicPr>
        <p:blipFill>
          <a:blip r:embed="rId2"/>
          <a:srcRect l="682" t="341" r="0" b="91429"/>
          <a:stretch/>
        </p:blipFill>
        <p:spPr>
          <a:xfrm>
            <a:off x="0" y="-15120"/>
            <a:ext cx="12191760" cy="517680"/>
          </a:xfrm>
          <a:prstGeom prst="rect">
            <a:avLst/>
          </a:prstGeom>
          <a:ln w="0">
            <a:noFill/>
          </a:ln>
        </p:spPr>
      </p:pic>
      <p:pic>
        <p:nvPicPr>
          <p:cNvPr id="403" name="Google Shape;405;p18" descr="A close up of a logo&#10;&#10;Description automatically generated"/>
          <p:cNvPicPr/>
          <p:nvPr/>
        </p:nvPicPr>
        <p:blipFill>
          <a:blip r:embed="rId3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10;p41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0"/>
            <a:ext cx="12191760" cy="3044160"/>
          </a:xfrm>
          <a:prstGeom prst="rect">
            <a:avLst/>
          </a:prstGeom>
          <a:ln w="0">
            <a:noFill/>
          </a:ln>
        </p:spPr>
      </p:pic>
      <p:sp>
        <p:nvSpPr>
          <p:cNvPr id="405" name="Google Shape;411;p41"/>
          <p:cNvSpPr/>
          <p:nvPr/>
        </p:nvSpPr>
        <p:spPr>
          <a:xfrm>
            <a:off x="0" y="2132640"/>
            <a:ext cx="1219176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chemeClr val="lt1"/>
                </a:solidFill>
                <a:latin typeface="Questrial"/>
                <a:ea typeface="Questrial"/>
              </a:rPr>
              <a:t>Thank You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6" name="Google Shape;412;p41"/>
          <p:cNvGrpSpPr/>
          <p:nvPr/>
        </p:nvGrpSpPr>
        <p:grpSpPr>
          <a:xfrm>
            <a:off x="820800" y="3649680"/>
            <a:ext cx="10550160" cy="1534320"/>
            <a:chOff x="820800" y="3649680"/>
            <a:chExt cx="10550160" cy="1534320"/>
          </a:xfrm>
        </p:grpSpPr>
        <p:sp>
          <p:nvSpPr>
            <p:cNvPr id="407" name="Google Shape;413;p41"/>
            <p:cNvSpPr/>
            <p:nvPr/>
          </p:nvSpPr>
          <p:spPr>
            <a:xfrm>
              <a:off x="1243080" y="3649680"/>
              <a:ext cx="690120" cy="69012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Google Shape;414;p41"/>
            <p:cNvSpPr/>
            <p:nvPr/>
          </p:nvSpPr>
          <p:spPr>
            <a:xfrm>
              <a:off x="82080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" name="Google Shape;415;p41"/>
            <p:cNvSpPr/>
            <p:nvPr/>
          </p:nvSpPr>
          <p:spPr>
            <a:xfrm>
              <a:off x="82080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en-US" sz="2200" spc="-1" strike="noStrike">
                  <a:solidFill>
                    <a:schemeClr val="dk1"/>
                  </a:solidFill>
                  <a:latin typeface="Helvetica Neue"/>
                  <a:ea typeface="Helvetica Neue"/>
                </a:rPr>
                <a:t>Reduce</a:t>
              </a:r>
              <a:endParaRPr b="0" lang="en-AU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0" name="Google Shape;416;p41"/>
            <p:cNvSpPr/>
            <p:nvPr/>
          </p:nvSpPr>
          <p:spPr>
            <a:xfrm>
              <a:off x="3045960" y="3649680"/>
              <a:ext cx="690120" cy="69012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" name="Google Shape;417;p41"/>
            <p:cNvSpPr/>
            <p:nvPr/>
          </p:nvSpPr>
          <p:spPr>
            <a:xfrm>
              <a:off x="262404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2" name="Google Shape;418;p41"/>
            <p:cNvSpPr/>
            <p:nvPr/>
          </p:nvSpPr>
          <p:spPr>
            <a:xfrm>
              <a:off x="262404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en-US" sz="2200" spc="-1" strike="noStrike">
                  <a:solidFill>
                    <a:schemeClr val="dk1"/>
                  </a:solidFill>
                  <a:latin typeface="Helvetica Neue"/>
                  <a:ea typeface="Helvetica Neue"/>
                </a:rPr>
                <a:t>Reuse</a:t>
              </a:r>
              <a:endParaRPr b="0" lang="en-AU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3" name="Google Shape;419;p41"/>
            <p:cNvSpPr/>
            <p:nvPr/>
          </p:nvSpPr>
          <p:spPr>
            <a:xfrm>
              <a:off x="4849200" y="3649680"/>
              <a:ext cx="690120" cy="69012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4" name="Google Shape;420;p41"/>
            <p:cNvSpPr/>
            <p:nvPr/>
          </p:nvSpPr>
          <p:spPr>
            <a:xfrm>
              <a:off x="442728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5" name="Google Shape;421;p41"/>
            <p:cNvSpPr/>
            <p:nvPr/>
          </p:nvSpPr>
          <p:spPr>
            <a:xfrm>
              <a:off x="442728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en-US" sz="2200" spc="-1" strike="noStrike">
                  <a:solidFill>
                    <a:schemeClr val="dk1"/>
                  </a:solidFill>
                  <a:latin typeface="Helvetica Neue"/>
                  <a:ea typeface="Helvetica Neue"/>
                </a:rPr>
                <a:t>Recycle</a:t>
              </a:r>
              <a:endParaRPr b="0" lang="en-AU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6" name="Google Shape;422;p41"/>
            <p:cNvSpPr/>
            <p:nvPr/>
          </p:nvSpPr>
          <p:spPr>
            <a:xfrm>
              <a:off x="6652440" y="3649680"/>
              <a:ext cx="690120" cy="690120"/>
            </a:xfrm>
            <a:prstGeom prst="rect">
              <a:avLst/>
            </a:pr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7" name="Google Shape;423;p41"/>
            <p:cNvSpPr/>
            <p:nvPr/>
          </p:nvSpPr>
          <p:spPr>
            <a:xfrm>
              <a:off x="623016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8" name="Google Shape;424;p41"/>
            <p:cNvSpPr/>
            <p:nvPr/>
          </p:nvSpPr>
          <p:spPr>
            <a:xfrm>
              <a:off x="623016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en-US" sz="2200" spc="-1" strike="noStrike">
                  <a:solidFill>
                    <a:schemeClr val="dk1"/>
                  </a:solidFill>
                  <a:latin typeface="Helvetica Neue"/>
                  <a:ea typeface="Helvetica Neue"/>
                </a:rPr>
                <a:t>Rethink</a:t>
              </a:r>
              <a:endParaRPr b="0" lang="en-AU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9" name="Google Shape;425;p41"/>
            <p:cNvSpPr/>
            <p:nvPr/>
          </p:nvSpPr>
          <p:spPr>
            <a:xfrm>
              <a:off x="8455320" y="3649680"/>
              <a:ext cx="690120" cy="690120"/>
            </a:xfrm>
            <a:prstGeom prst="rect">
              <a:avLst/>
            </a:pr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0" name="Google Shape;426;p41"/>
            <p:cNvSpPr/>
            <p:nvPr/>
          </p:nvSpPr>
          <p:spPr>
            <a:xfrm>
              <a:off x="803340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Google Shape;427;p41"/>
            <p:cNvSpPr/>
            <p:nvPr/>
          </p:nvSpPr>
          <p:spPr>
            <a:xfrm>
              <a:off x="803340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en-US" sz="2200" spc="-1" strike="noStrike">
                  <a:solidFill>
                    <a:schemeClr val="dk1"/>
                  </a:solidFill>
                  <a:latin typeface="Helvetica Neue"/>
                  <a:ea typeface="Helvetica Neue"/>
                </a:rPr>
                <a:t>Research</a:t>
              </a:r>
              <a:endParaRPr b="0" lang="en-AU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2" name="Google Shape;428;p41"/>
            <p:cNvSpPr/>
            <p:nvPr/>
          </p:nvSpPr>
          <p:spPr>
            <a:xfrm>
              <a:off x="10258560" y="3649680"/>
              <a:ext cx="690120" cy="690120"/>
            </a:xfrm>
            <a:prstGeom prst="rect">
              <a:avLst/>
            </a:pr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3" name="Google Shape;429;p41"/>
            <p:cNvSpPr/>
            <p:nvPr/>
          </p:nvSpPr>
          <p:spPr>
            <a:xfrm>
              <a:off x="983664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A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4" name="Google Shape;430;p41"/>
            <p:cNvSpPr/>
            <p:nvPr/>
          </p:nvSpPr>
          <p:spPr>
            <a:xfrm>
              <a:off x="9836640" y="4570560"/>
              <a:ext cx="1534320" cy="61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en-US" sz="2200" spc="-1" strike="noStrike">
                  <a:solidFill>
                    <a:schemeClr val="dk1"/>
                  </a:solidFill>
                  <a:latin typeface="Helvetica Neue"/>
                  <a:ea typeface="Helvetica Neue"/>
                </a:rPr>
                <a:t>Advocate </a:t>
              </a:r>
              <a:endParaRPr b="0" lang="en-AU" sz="2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425" name="Google Shape;431;p41" descr="A close up of a logo&#10;&#10;Description automatically generated"/>
          <p:cNvPicPr/>
          <p:nvPr/>
        </p:nvPicPr>
        <p:blipFill>
          <a:blip r:embed="rId8"/>
          <a:stretch/>
        </p:blipFill>
        <p:spPr>
          <a:xfrm>
            <a:off x="4908600" y="5540400"/>
            <a:ext cx="2071440" cy="95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37;g37f04dde3e9_1_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92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110;p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2d050"/>
          </a:solidFill>
          <a:ln w="12700">
            <a:solidFill>
              <a:srgbClr val="3153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Google Shape;111;p34" descr=""/>
          <p:cNvPicPr/>
          <p:nvPr/>
        </p:nvPicPr>
        <p:blipFill>
          <a:blip r:embed="rId1"/>
          <a:stretch/>
        </p:blipFill>
        <p:spPr>
          <a:xfrm>
            <a:off x="1295640" y="4215240"/>
            <a:ext cx="9257400" cy="470880"/>
          </a:xfrm>
          <a:prstGeom prst="rect">
            <a:avLst/>
          </a:prstGeom>
          <a:ln w="0">
            <a:noFill/>
          </a:ln>
        </p:spPr>
      </p:pic>
      <p:sp>
        <p:nvSpPr>
          <p:cNvPr id="218" name="Google Shape;112;p34"/>
          <p:cNvSpPr/>
          <p:nvPr/>
        </p:nvSpPr>
        <p:spPr>
          <a:xfrm>
            <a:off x="1144800" y="1529280"/>
            <a:ext cx="10042560" cy="236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Indigenous Australians’ stewardship of country and protection of resources stands as a useful example of how we must transition to a more thoughtful approach to healthcare resource utilization, waste management and environmental stewardship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Google Shape;113;p34"/>
          <p:cNvSpPr/>
          <p:nvPr/>
        </p:nvSpPr>
        <p:spPr>
          <a:xfrm>
            <a:off x="1116720" y="5409000"/>
            <a:ext cx="10042560" cy="153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Brand, Gabrielle, et al. "Embedding Indigenous knowledges and voices in planetary health education." 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i="1" lang="en-US" sz="11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The Lancet Planetary Health </a:t>
            </a:r>
            <a:r>
              <a:rPr b="0" lang="en-US" sz="11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7.1 (2023): e97-e102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Google Shape;114;p34" descr="A picture containing graphical user interface&#10;&#10;Description automatically generated"/>
          <p:cNvPicPr/>
          <p:nvPr/>
        </p:nvPicPr>
        <p:blipFill>
          <a:blip r:embed="rId2"/>
          <a:stretch/>
        </p:blipFill>
        <p:spPr>
          <a:xfrm>
            <a:off x="9524880" y="5727960"/>
            <a:ext cx="2343600" cy="83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60520" cy="7632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122040" bIns="122040" anchor="t">
            <a:normAutofit fontScale="79000"/>
          </a:bodyPr>
          <a:p>
            <a:pPr indent="0">
              <a:buNone/>
            </a:pPr>
            <a:endParaRPr b="0" lang="en-AU" sz="44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pic>
        <p:nvPicPr>
          <p:cNvPr id="222" name="Google Shape;120;p35" descr=""/>
          <p:cNvPicPr/>
          <p:nvPr/>
        </p:nvPicPr>
        <p:blipFill>
          <a:blip r:embed="rId1"/>
          <a:srcRect l="682" t="341" r="0" b="91417"/>
          <a:stretch/>
        </p:blipFill>
        <p:spPr>
          <a:xfrm>
            <a:off x="0" y="0"/>
            <a:ext cx="12191760" cy="6966000"/>
          </a:xfrm>
          <a:prstGeom prst="rect">
            <a:avLst/>
          </a:prstGeom>
          <a:ln w="0">
            <a:noFill/>
          </a:ln>
        </p:spPr>
      </p:pic>
      <p:pic>
        <p:nvPicPr>
          <p:cNvPr id="223" name="Google Shape;121;p35" descr=""/>
          <p:cNvPicPr/>
          <p:nvPr/>
        </p:nvPicPr>
        <p:blipFill>
          <a:blip r:embed="rId2"/>
          <a:stretch/>
        </p:blipFill>
        <p:spPr>
          <a:xfrm>
            <a:off x="129240" y="209880"/>
            <a:ext cx="6209280" cy="3114000"/>
          </a:xfrm>
          <a:prstGeom prst="rect">
            <a:avLst/>
          </a:prstGeom>
          <a:ln w="0">
            <a:noFill/>
          </a:ln>
        </p:spPr>
      </p:pic>
      <p:pic>
        <p:nvPicPr>
          <p:cNvPr id="224" name="Google Shape;122;p35" descr=""/>
          <p:cNvPicPr/>
          <p:nvPr/>
        </p:nvPicPr>
        <p:blipFill>
          <a:blip r:embed="rId3"/>
          <a:stretch/>
        </p:blipFill>
        <p:spPr>
          <a:xfrm>
            <a:off x="5602680" y="2344680"/>
            <a:ext cx="6423840" cy="3140280"/>
          </a:xfrm>
          <a:prstGeom prst="rect">
            <a:avLst/>
          </a:prstGeom>
          <a:ln w="0">
            <a:noFill/>
          </a:ln>
        </p:spPr>
      </p:pic>
      <p:pic>
        <p:nvPicPr>
          <p:cNvPr id="225" name="Google Shape;123;p35" descr=""/>
          <p:cNvPicPr/>
          <p:nvPr/>
        </p:nvPicPr>
        <p:blipFill>
          <a:blip r:embed="rId4"/>
          <a:srcRect l="0" t="0" r="0" b="12289"/>
          <a:stretch/>
        </p:blipFill>
        <p:spPr>
          <a:xfrm>
            <a:off x="6411960" y="209520"/>
            <a:ext cx="5612400" cy="2069640"/>
          </a:xfrm>
          <a:prstGeom prst="rect">
            <a:avLst/>
          </a:prstGeom>
          <a:ln w="0">
            <a:noFill/>
          </a:ln>
        </p:spPr>
      </p:pic>
      <p:pic>
        <p:nvPicPr>
          <p:cNvPr id="226" name="Google Shape;124;p35" descr=""/>
          <p:cNvPicPr/>
          <p:nvPr/>
        </p:nvPicPr>
        <p:blipFill>
          <a:blip r:embed="rId5"/>
          <a:stretch/>
        </p:blipFill>
        <p:spPr>
          <a:xfrm>
            <a:off x="248400" y="3862800"/>
            <a:ext cx="2056680" cy="2994480"/>
          </a:xfrm>
          <a:prstGeom prst="rect">
            <a:avLst/>
          </a:prstGeom>
          <a:ln w="0">
            <a:noFill/>
          </a:ln>
        </p:spPr>
      </p:pic>
      <p:pic>
        <p:nvPicPr>
          <p:cNvPr id="227" name="Google Shape;125;p35" descr="Z:\Sustainable Development Unit\SD Research\nejm and climate change 2013.jpg"/>
          <p:cNvPicPr/>
          <p:nvPr/>
        </p:nvPicPr>
        <p:blipFill>
          <a:blip r:embed="rId6"/>
          <a:stretch/>
        </p:blipFill>
        <p:spPr>
          <a:xfrm>
            <a:off x="2309040" y="2973240"/>
            <a:ext cx="3259440" cy="2706840"/>
          </a:xfrm>
          <a:prstGeom prst="rect">
            <a:avLst/>
          </a:prstGeom>
          <a:ln w="0">
            <a:noFill/>
          </a:ln>
        </p:spPr>
      </p:pic>
      <p:pic>
        <p:nvPicPr>
          <p:cNvPr id="228" name="Google Shape;126;p35" descr="Z:\Sustainable Development Unit\SD organisations\Journals\Lancet\Lancet climate change cover.jpg"/>
          <p:cNvPicPr/>
          <p:nvPr/>
        </p:nvPicPr>
        <p:blipFill>
          <a:blip r:embed="rId7"/>
          <a:stretch/>
        </p:blipFill>
        <p:spPr>
          <a:xfrm>
            <a:off x="8970840" y="4779000"/>
            <a:ext cx="2737800" cy="2260080"/>
          </a:xfrm>
          <a:prstGeom prst="rect">
            <a:avLst/>
          </a:prstGeom>
          <a:ln w="0">
            <a:noFill/>
          </a:ln>
        </p:spPr>
      </p:pic>
      <p:pic>
        <p:nvPicPr>
          <p:cNvPr id="229" name="Google Shape;127;p35" descr=""/>
          <p:cNvPicPr/>
          <p:nvPr/>
        </p:nvPicPr>
        <p:blipFill>
          <a:blip r:embed="rId8"/>
          <a:srcRect l="0" t="0" r="0" b="35427"/>
          <a:stretch/>
        </p:blipFill>
        <p:spPr>
          <a:xfrm>
            <a:off x="3231000" y="5268240"/>
            <a:ext cx="4776480" cy="170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133;p36" descr=""/>
          <p:cNvPicPr/>
          <p:nvPr/>
        </p:nvPicPr>
        <p:blipFill>
          <a:blip r:embed="rId1"/>
          <a:srcRect l="682" t="341" r="0" b="91429"/>
          <a:stretch/>
        </p:blipFill>
        <p:spPr>
          <a:xfrm>
            <a:off x="0" y="6840"/>
            <a:ext cx="12191760" cy="1080000"/>
          </a:xfrm>
          <a:prstGeom prst="rect">
            <a:avLst/>
          </a:prstGeom>
          <a:ln w="0">
            <a:noFill/>
          </a:ln>
        </p:spPr>
      </p:pic>
      <p:sp>
        <p:nvSpPr>
          <p:cNvPr id="231" name="Google Shape;134;p36"/>
          <p:cNvSpPr/>
          <p:nvPr/>
        </p:nvSpPr>
        <p:spPr>
          <a:xfrm>
            <a:off x="252000" y="1332000"/>
            <a:ext cx="11606040" cy="497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marL="228600" indent="-228600">
              <a:lnSpc>
                <a:spcPct val="100000"/>
              </a:lnSpc>
              <a:buClr>
                <a:srgbClr val="ffffff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We’ve cleared nearly half of temperate &amp; tropical forests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Biodiversity is rapidly disappearing: ~150 species lost daily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Our oceans have become 30% more acidic since the Industrial Revolution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Land is desertifying: we use over two-thirds of the world’s ice-free surface for agriculture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Soil, air, and water ecosystems are being polluted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Biogeochemical cycles are being altered: CO2 levels increased 25% since the 1950s and we’ve exceeded the planetary boundaries for nitrogen and phosphorus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We’ve dammed over 60% of our rivers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Extreme weather events wreak havoc on communities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Temperatures are increasing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ffffff"/>
              </a:buClr>
              <a:buFont typeface="Noto Sans Symbols"/>
              <a:buChar char="▪"/>
            </a:pPr>
            <a:r>
              <a:rPr b="0" lang="en-US" sz="20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Sea levels are rising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Google Shape;135;p36"/>
          <p:cNvSpPr/>
          <p:nvPr/>
        </p:nvSpPr>
        <p:spPr>
          <a:xfrm>
            <a:off x="4554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Our environment is changing — and it’s not just our climate.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Google Shape;136;p36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sp>
        <p:nvSpPr>
          <p:cNvPr id="234" name="Google Shape;137;p36"/>
          <p:cNvSpPr/>
          <p:nvPr/>
        </p:nvSpPr>
        <p:spPr>
          <a:xfrm>
            <a:off x="493560" y="6311160"/>
            <a:ext cx="854424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Almada, A. A., C. D. Golden, S. A. Osofsky and S. S. Myers (2017), A case for Planetary Health/GeoHealth,GeoHealth,1,75–78, doi:10.1002/2017GH000084.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143;p37" descr="A close up of a logo&#10;&#10;Description automatically generated"/>
          <p:cNvPicPr/>
          <p:nvPr/>
        </p:nvPicPr>
        <p:blipFill>
          <a:blip r:embed="rId1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pic>
        <p:nvPicPr>
          <p:cNvPr id="236" name="Google Shape;144;p37" descr=""/>
          <p:cNvPicPr/>
          <p:nvPr/>
        </p:nvPicPr>
        <p:blipFill>
          <a:blip r:embed="rId2"/>
          <a:srcRect l="682" t="341" r="0" b="91429"/>
          <a:stretch/>
        </p:blipFill>
        <p:spPr>
          <a:xfrm>
            <a:off x="0" y="720"/>
            <a:ext cx="12191760" cy="6956640"/>
          </a:xfrm>
          <a:prstGeom prst="rect">
            <a:avLst/>
          </a:prstGeom>
          <a:ln w="0">
            <a:noFill/>
          </a:ln>
        </p:spPr>
      </p:pic>
      <p:pic>
        <p:nvPicPr>
          <p:cNvPr id="237" name="Google Shape;145;p37" descr="Diagram&#10;&#10;Description automatically generated"/>
          <p:cNvPicPr/>
          <p:nvPr/>
        </p:nvPicPr>
        <p:blipFill>
          <a:blip r:embed="rId3"/>
          <a:stretch/>
        </p:blipFill>
        <p:spPr>
          <a:xfrm>
            <a:off x="271440" y="1280160"/>
            <a:ext cx="11680920" cy="5457960"/>
          </a:xfrm>
          <a:prstGeom prst="rect">
            <a:avLst/>
          </a:prstGeom>
          <a:ln w="0">
            <a:noFill/>
          </a:ln>
        </p:spPr>
      </p:pic>
      <p:sp>
        <p:nvSpPr>
          <p:cNvPr id="238" name="Google Shape;146;p37"/>
          <p:cNvSpPr/>
          <p:nvPr/>
        </p:nvSpPr>
        <p:spPr>
          <a:xfrm>
            <a:off x="434160" y="41040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chemeClr val="lt1"/>
                </a:solidFill>
                <a:latin typeface="Questrial"/>
                <a:ea typeface="Questrial"/>
              </a:rPr>
              <a:t>These changes in our environment severely affect our health and jeopardise decades of public health gains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152;p38"/>
          <p:cNvSpPr/>
          <p:nvPr/>
        </p:nvSpPr>
        <p:spPr>
          <a:xfrm>
            <a:off x="8557920" y="3532320"/>
            <a:ext cx="2370600" cy="1317240"/>
          </a:xfrm>
          <a:prstGeom prst="rect">
            <a:avLst/>
          </a:prstGeom>
          <a:solidFill>
            <a:schemeClr val="dk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AU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Google Shape;153;p38"/>
          <p:cNvSpPr/>
          <p:nvPr/>
        </p:nvSpPr>
        <p:spPr>
          <a:xfrm>
            <a:off x="612000" y="568440"/>
            <a:ext cx="10924200" cy="154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36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Questrial"/>
                <a:ea typeface="Questrial"/>
              </a:rPr>
              <a:t>Planetary health maintains a sharp focus on human health, while blurring the boundaries between humans and all life with which we share this planet.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Questrial"/>
                <a:ea typeface="Questrial"/>
              </a:rPr>
              <a:t>By harming our natural systems, we harm ourselves and future generations.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60000"/>
              </a:lnSpc>
              <a:tabLst>
                <a:tab algn="l" pos="0"/>
              </a:tabLst>
            </a:pP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1" name="Google Shape;154;p38" descr=""/>
          <p:cNvPicPr/>
          <p:nvPr/>
        </p:nvPicPr>
        <p:blipFill>
          <a:blip r:embed="rId1"/>
          <a:stretch/>
        </p:blipFill>
        <p:spPr>
          <a:xfrm>
            <a:off x="8820720" y="3764160"/>
            <a:ext cx="1839600" cy="866520"/>
          </a:xfrm>
          <a:prstGeom prst="rect">
            <a:avLst/>
          </a:prstGeom>
          <a:ln w="0">
            <a:noFill/>
          </a:ln>
        </p:spPr>
      </p:pic>
      <p:pic>
        <p:nvPicPr>
          <p:cNvPr id="242" name="Google Shape;155;p38" descr=""/>
          <p:cNvPicPr/>
          <p:nvPr/>
        </p:nvPicPr>
        <p:blipFill>
          <a:blip r:embed="rId2"/>
          <a:srcRect l="-1072" t="5416" r="1068" b="19368"/>
          <a:stretch/>
        </p:blipFill>
        <p:spPr>
          <a:xfrm>
            <a:off x="564840" y="2366640"/>
            <a:ext cx="6921720" cy="3720600"/>
          </a:xfrm>
          <a:prstGeom prst="rect">
            <a:avLst/>
          </a:prstGeom>
          <a:ln w="0">
            <a:noFill/>
          </a:ln>
        </p:spPr>
      </p:pic>
      <p:pic>
        <p:nvPicPr>
          <p:cNvPr id="243" name="Google Shape;156;p38" descr="A close up of a logo&#10;&#10;Description automatically generated"/>
          <p:cNvPicPr/>
          <p:nvPr/>
        </p:nvPicPr>
        <p:blipFill>
          <a:blip r:embed="rId3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sp>
        <p:nvSpPr>
          <p:cNvPr id="244" name="Google Shape;157;p38"/>
          <p:cNvSpPr/>
          <p:nvPr/>
        </p:nvSpPr>
        <p:spPr>
          <a:xfrm>
            <a:off x="3326400" y="3194640"/>
            <a:ext cx="882000" cy="484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>
            <a:solidFill>
              <a:srgbClr val="3153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Google Shape;158;p38"/>
          <p:cNvSpPr/>
          <p:nvPr/>
        </p:nvSpPr>
        <p:spPr>
          <a:xfrm>
            <a:off x="564840" y="6514920"/>
            <a:ext cx="846540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Planetary Health Alliance ‘Planetary Health Education’ 12 Feb 2023 https://www.planetaryhealthalliance.org/ph-education-materials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576000" y="1267200"/>
            <a:ext cx="2784960" cy="4219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Questrial"/>
                <a:ea typeface="Questrial"/>
              </a:rPr>
              <a:t>Developing a more environmentally sustainable health system supports improvements in the social determinants of health, improves health equity, and brings health and care back into the community.</a:t>
            </a:r>
            <a:br>
              <a:rPr sz="2400"/>
            </a:b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Google Shape;164;p39" descr="Health and climate change: policy responses to protect public health - The  Lancet"/>
          <p:cNvPicPr/>
          <p:nvPr/>
        </p:nvPicPr>
        <p:blipFill>
          <a:blip r:embed="rId1"/>
          <a:stretch/>
        </p:blipFill>
        <p:spPr>
          <a:xfrm>
            <a:off x="3489840" y="642240"/>
            <a:ext cx="7903800" cy="5119560"/>
          </a:xfrm>
          <a:prstGeom prst="rect">
            <a:avLst/>
          </a:prstGeom>
          <a:ln w="0">
            <a:noFill/>
          </a:ln>
        </p:spPr>
      </p:pic>
      <p:sp>
        <p:nvSpPr>
          <p:cNvPr id="248" name="PlaceHolder 2"/>
          <p:cNvSpPr>
            <a:spLocks noGrp="1"/>
          </p:cNvSpPr>
          <p:nvPr>
            <p:ph type="ftr" idx="14"/>
          </p:nvPr>
        </p:nvSpPr>
        <p:spPr>
          <a:xfrm>
            <a:off x="3329640" y="6315840"/>
            <a:ext cx="6350400" cy="541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100" spc="-1" strike="noStrike">
                <a:solidFill>
                  <a:schemeClr val="dk1"/>
                </a:solidFill>
                <a:latin typeface="Helvetica Neue"/>
                <a:ea typeface="Helvetica Neue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"/>
                <a:ea typeface="Helvetica Neue"/>
              </a:rPr>
              <a:t>THE LANCET COMMISSIONS| VOLUME 386, ISSUE 10006, P1861-1914, 2015</a:t>
            </a:r>
            <a:endParaRPr b="0" lang="en-A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9" name="Google Shape;166;p39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172;p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1" name="Google Shape;173;p2" descr="Chart, pie chart&#10;&#10;Description automatically generated"/>
          <p:cNvPicPr/>
          <p:nvPr/>
        </p:nvPicPr>
        <p:blipFill>
          <a:blip r:embed="rId1"/>
          <a:srcRect l="0" t="0" r="0" b="13473"/>
          <a:stretch/>
        </p:blipFill>
        <p:spPr>
          <a:xfrm>
            <a:off x="6354360" y="1512720"/>
            <a:ext cx="5510520" cy="4101120"/>
          </a:xfrm>
          <a:prstGeom prst="rect">
            <a:avLst/>
          </a:prstGeom>
          <a:ln w="0">
            <a:noFill/>
          </a:ln>
        </p:spPr>
      </p:pic>
      <p:sp>
        <p:nvSpPr>
          <p:cNvPr id="252" name="Google Shape;174;p2"/>
          <p:cNvSpPr/>
          <p:nvPr/>
        </p:nvSpPr>
        <p:spPr>
          <a:xfrm>
            <a:off x="612000" y="1343520"/>
            <a:ext cx="5576760" cy="49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The carbon footprint of Australian healthcare is 7% of Australia’s entire emissions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1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This is more than the carbon emissions produced by all South Australians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2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All vehicles on the road in Australia produce 10% of our emissions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3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Worldwide 4% of global emissions come from healthcare… compared to only 2% from all aviation</a:t>
            </a:r>
            <a:r>
              <a:rPr b="0" lang="en-US" sz="2400" spc="-1" strike="noStrike" baseline="30000">
                <a:solidFill>
                  <a:schemeClr val="dk1"/>
                </a:solidFill>
                <a:latin typeface="Helvetica Neue Light"/>
                <a:ea typeface="Helvetica Neue Light"/>
              </a:rPr>
              <a:t>4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3" name="Google Shape;175;p2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10201320" y="5865840"/>
            <a:ext cx="1972080" cy="951120"/>
          </a:xfrm>
          <a:prstGeom prst="rect">
            <a:avLst/>
          </a:prstGeom>
          <a:ln w="0">
            <a:noFill/>
          </a:ln>
        </p:spPr>
      </p:pic>
      <p:sp>
        <p:nvSpPr>
          <p:cNvPr id="254" name="Google Shape;176;p2"/>
          <p:cNvSpPr/>
          <p:nvPr/>
        </p:nvSpPr>
        <p:spPr>
          <a:xfrm>
            <a:off x="612000" y="5786640"/>
            <a:ext cx="9093600" cy="10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[1] </a:t>
            </a: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	</a:t>
            </a: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Malik A., Lenzen M., McAlister S., McGain F. The carbon footprint of Australian health care Lancet Planetary Health 2;1;27-35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 marL="108000" indent="-108000"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[2] </a:t>
            </a: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	</a:t>
            </a: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South Australia Dept of Environment and Water ‘Climate Change’ 12 Feb 2023 https://www.environment.sa.gov.au/topics/climate-change/south-australias-greenhouse-gas-emissions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 marL="108000" indent="-108000"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[3] </a:t>
            </a: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	</a:t>
            </a: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Federal Dept of Climate Change, Energy, Environment and Water ‘Transport’ 12 Feb 2023 https://www.energy.gov.au/households/transport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 marL="108000" indent="-108000"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[4] </a:t>
            </a: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	</a:t>
            </a:r>
            <a:r>
              <a:rPr b="0" lang="en-US" sz="1100" spc="-1" strike="noStrike">
                <a:solidFill>
                  <a:schemeClr val="dk1"/>
                </a:solidFill>
                <a:latin typeface="Helvetica Neue Light"/>
                <a:ea typeface="Helvetica Neue Light"/>
              </a:rPr>
              <a:t>International Energy Agency ‘Aviation’ 12 Feb 2023 https://www.iea.org/reports/aviation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5" name="Google Shape;177;p2" descr=""/>
          <p:cNvPicPr/>
          <p:nvPr/>
        </p:nvPicPr>
        <p:blipFill>
          <a:blip r:embed="rId3"/>
          <a:srcRect l="682" t="341" r="0" b="91429"/>
          <a:stretch/>
        </p:blipFill>
        <p:spPr>
          <a:xfrm>
            <a:off x="0" y="6840"/>
            <a:ext cx="12191760" cy="1080000"/>
          </a:xfrm>
          <a:prstGeom prst="rect">
            <a:avLst/>
          </a:prstGeom>
          <a:ln w="0">
            <a:noFill/>
          </a:ln>
        </p:spPr>
      </p:pic>
      <p:sp>
        <p:nvSpPr>
          <p:cNvPr id="256" name="Google Shape;178;p2"/>
          <p:cNvSpPr/>
          <p:nvPr/>
        </p:nvSpPr>
        <p:spPr>
          <a:xfrm>
            <a:off x="612000" y="305280"/>
            <a:ext cx="116060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1"/>
                </a:solidFill>
                <a:latin typeface="Questrial"/>
                <a:ea typeface="Questrial"/>
              </a:rPr>
              <a:t>The problem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LibreOffice/7.5.9.2$Windows_X86_64 LibreOffice_project/cdeefe45c17511d326101eed8008ac4092f278a9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2022-11-23T04:55:56Z</dcterms:created>
  <dc:creator>Ben Dunne</dc:creator>
  <dc:description/>
  <dc:language>en-AU</dc:language>
  <cp:lastModifiedBy/>
  <dcterms:modified xsi:type="dcterms:W3CDTF">2025-09-15T08:53:33Z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0x010100C9974CD7379A2245A03D17AD8F2A6DD3</vt:lpwstr>
  </property>
  <property fmtid="{D5CDD505-2E9C-101B-9397-08002B2CF9AE}" pid="3" name="MediaServiceImageTags">
    <vt:lpwstr/>
  </property>
</Properties>
</file>