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E_19DA8EC7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13"/>
  </p:notesMasterIdLst>
  <p:sldIdLst>
    <p:sldId id="266" r:id="rId6"/>
    <p:sldId id="267" r:id="rId7"/>
    <p:sldId id="276" r:id="rId8"/>
    <p:sldId id="269" r:id="rId9"/>
    <p:sldId id="270" r:id="rId10"/>
    <p:sldId id="273" r:id="rId11"/>
    <p:sldId id="272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775D4-512D-9A0C-C6B3-B4BF77A047AA}" name="Jack Deal" initials="JD" userId="S::jdeal@iapb.org::0a982690-09f9-4c78-b99a-b1a010e2cd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43539-4CD9-4A30-BCCD-F34CD11ACA88}" v="5" dt="2026-05-19T04:37:57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Sanchez" userId="35c71dce6df05492" providerId="LiveId" clId="{147BDDE5-934D-419A-8584-C82E02CDE814}"/>
    <pc:docChg chg="undo custSel delSld modSld sldOrd">
      <pc:chgData name="Cristina Sanchez" userId="35c71dce6df05492" providerId="LiveId" clId="{147BDDE5-934D-419A-8584-C82E02CDE814}" dt="2026-06-03T02:54:54.657" v="114" actId="47"/>
      <pc:docMkLst>
        <pc:docMk/>
      </pc:docMkLst>
      <pc:sldChg chg="del mod modShow">
        <pc:chgData name="Cristina Sanchez" userId="35c71dce6df05492" providerId="LiveId" clId="{147BDDE5-934D-419A-8584-C82E02CDE814}" dt="2026-06-03T02:54:54.657" v="114" actId="47"/>
        <pc:sldMkLst>
          <pc:docMk/>
          <pc:sldMk cId="484042807" sldId="271"/>
        </pc:sldMkLst>
      </pc:sldChg>
      <pc:sldChg chg="modSp mod">
        <pc:chgData name="Cristina Sanchez" userId="35c71dce6df05492" providerId="LiveId" clId="{147BDDE5-934D-419A-8584-C82E02CDE814}" dt="2026-05-19T04:38:00.935" v="110"/>
        <pc:sldMkLst>
          <pc:docMk/>
          <pc:sldMk cId="4094509541" sldId="272"/>
        </pc:sldMkLst>
        <pc:spChg chg="mod">
          <ac:chgData name="Cristina Sanchez" userId="35c71dce6df05492" providerId="LiveId" clId="{147BDDE5-934D-419A-8584-C82E02CDE814}" dt="2026-05-19T04:38:00.935" v="110"/>
          <ac:spMkLst>
            <pc:docMk/>
            <pc:sldMk cId="4094509541" sldId="272"/>
            <ac:spMk id="3" creationId="{2F7C90F0-99BB-FD25-27C9-F59C59628483}"/>
          </ac:spMkLst>
        </pc:spChg>
      </pc:sldChg>
      <pc:sldChg chg="ord">
        <pc:chgData name="Cristina Sanchez" userId="35c71dce6df05492" providerId="LiveId" clId="{147BDDE5-934D-419A-8584-C82E02CDE814}" dt="2026-05-19T16:29:44.907" v="112"/>
        <pc:sldMkLst>
          <pc:docMk/>
          <pc:sldMk cId="309135322" sldId="273"/>
        </pc:sldMkLst>
      </pc:sldChg>
      <pc:sldChg chg="modSp mod">
        <pc:chgData name="Cristina Sanchez" userId="35c71dce6df05492" providerId="LiveId" clId="{147BDDE5-934D-419A-8584-C82E02CDE814}" dt="2026-05-19T04:29:48.783" v="4" actId="113"/>
        <pc:sldMkLst>
          <pc:docMk/>
          <pc:sldMk cId="0" sldId="276"/>
        </pc:sldMkLst>
        <pc:spChg chg="mod">
          <ac:chgData name="Cristina Sanchez" userId="35c71dce6df05492" providerId="LiveId" clId="{147BDDE5-934D-419A-8584-C82E02CDE814}" dt="2026-05-19T04:29:28.485" v="0" actId="113"/>
          <ac:spMkLst>
            <pc:docMk/>
            <pc:sldMk cId="0" sldId="276"/>
            <ac:spMk id="2" creationId="{00000000-0000-0000-0000-000000000000}"/>
          </ac:spMkLst>
        </pc:spChg>
        <pc:spChg chg="mod">
          <ac:chgData name="Cristina Sanchez" userId="35c71dce6df05492" providerId="LiveId" clId="{147BDDE5-934D-419A-8584-C82E02CDE814}" dt="2026-05-19T04:29:34.451" v="1" actId="113"/>
          <ac:spMkLst>
            <pc:docMk/>
            <pc:sldMk cId="0" sldId="276"/>
            <ac:spMk id="3" creationId="{00000000-0000-0000-0000-000000000000}"/>
          </ac:spMkLst>
        </pc:spChg>
        <pc:spChg chg="mod">
          <ac:chgData name="Cristina Sanchez" userId="35c71dce6df05492" providerId="LiveId" clId="{147BDDE5-934D-419A-8584-C82E02CDE814}" dt="2026-05-19T04:29:42.784" v="3" actId="113"/>
          <ac:spMkLst>
            <pc:docMk/>
            <pc:sldMk cId="0" sldId="276"/>
            <ac:spMk id="4" creationId="{00000000-0000-0000-0000-000000000000}"/>
          </ac:spMkLst>
        </pc:spChg>
        <pc:spChg chg="mod">
          <ac:chgData name="Cristina Sanchez" userId="35c71dce6df05492" providerId="LiveId" clId="{147BDDE5-934D-419A-8584-C82E02CDE814}" dt="2026-05-19T04:29:48.783" v="4" actId="113"/>
          <ac:spMkLst>
            <pc:docMk/>
            <pc:sldMk cId="0" sldId="276"/>
            <ac:spMk id="5" creationId="{00000000-0000-0000-0000-000000000000}"/>
          </ac:spMkLst>
        </pc:spChg>
      </pc:sldChg>
    </pc:docChg>
  </pc:docChgLst>
</pc:chgInfo>
</file>

<file path=ppt/comments/modernComment_10E_19DA8E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7819D4-2316-4DAF-92A4-87E4AEF71C39}" authorId="{F23775D4-512D-9A0C-C6B3-B4BF77A047AA}" created="2026-03-06T14:27:17.820">
    <pc:sldMkLst xmlns:pc="http://schemas.microsoft.com/office/powerpoint/2013/main/command">
      <pc:docMk/>
      <pc:sldMk cId="433753799" sldId="270"/>
    </pc:sldMkLst>
    <p188:txBody>
      <a:bodyPr/>
      <a:lstStyle/>
      <a:p>
        <a:r>
          <a:rPr lang="en-US"/>
          <a:t>Some other points to raise:
- What would the skeptic say in response to your proposals, how do we address them?
- How can you build an in country coalition to raise the power of your voice?
- Think ahead of the next engagement - who are you being handed of to? Next steps?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7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E9E77-42A8-D4A7-11AC-A1B2BD62B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BCE52-56FF-A731-DF2F-32DD5A9C3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61FAF-C8C3-02F4-C147-D27EBDB87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Añadir fecha – Antigua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D2483-4FDF-0A40-2580-BC48CBAD4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1617D-2F27-8C4D-8ACA-CB40C4D8D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1617D-2F27-8C4D-8ACA-CB40C4D8D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103B-2FDD-D989-7B19-FC2C9652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CA7B-28C8-CC1A-153F-0889C5C66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35D6C-EF59-AADA-03A0-C72B218FA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EFCD7-9FEF-7573-F044-0CBD3A229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1617D-2F27-8C4D-8ACA-CB40C4D8D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F8C4-8421-700D-16C1-E300DA2BA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163EC6-2734-137B-BEC5-7AE79C384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759AD-5E15-BC9D-B7E8-1C4A5E343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DEDA2-8DD0-26ED-EC12-204545CF7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1617D-2F27-8C4D-8ACA-CB40C4D8D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45F10-A2D7-E9D1-1334-AC60FCCB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37AD8-5B31-9B22-56E0-EA9F2DDB8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3A4F6-B91F-2C58-E284-C2E26E1AC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0A855-62DE-0918-9EC6-61004D126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1617D-2F27-8C4D-8ACA-CB40C4D8D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10FC69-095F-160E-1BA8-93FCD3547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CC7CB-5DB4-B2E7-AFF5-D0958D222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440180"/>
            <a:ext cx="2499360" cy="990601"/>
          </a:xfrm>
        </p:spPr>
        <p:txBody>
          <a:bodyPr anchor="t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Lexend Blac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42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2BF31-0733-929B-BCDC-C6E11AE6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E57-C8CE-4542-8986-259D5FB658B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CB681-43AE-09A1-B5C5-28791448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F831E-AC12-F926-888D-2A32F66D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D99-AC59-D040-9E8A-17B9BC45025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48C9D8-5D79-18C2-CBCA-F291427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90" y="287711"/>
            <a:ext cx="5706179" cy="32011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1500" b="1" i="0">
                <a:solidFill>
                  <a:srgbClr val="013DFE"/>
                </a:solidFill>
                <a:latin typeface="Lexend Blac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6B0979-3DA0-68D5-8915-15751C44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91" y="1038461"/>
            <a:ext cx="8517638" cy="32635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latin typeface="Reddit Sans" pitchFamily="2" charset="77"/>
                <a:ea typeface="Reddit Sans" pitchFamily="2" charset="77"/>
              </a:defRPr>
            </a:lvl1pPr>
            <a:lvl2pPr marL="342900" indent="0">
              <a:lnSpc>
                <a:spcPct val="100000"/>
              </a:lnSpc>
              <a:buNone/>
              <a:defRPr sz="900">
                <a:latin typeface="Reddit Sans" pitchFamily="2" charset="77"/>
                <a:ea typeface="Reddit Sans" pitchFamily="2" charset="77"/>
              </a:defRPr>
            </a:lvl2pPr>
            <a:lvl3pPr marL="685800" indent="0">
              <a:lnSpc>
                <a:spcPct val="100000"/>
              </a:lnSpc>
              <a:buNone/>
              <a:defRPr sz="900">
                <a:latin typeface="Reddit Sans" pitchFamily="2" charset="77"/>
                <a:ea typeface="Reddit Sans" pitchFamily="2" charset="77"/>
              </a:defRPr>
            </a:lvl3pPr>
            <a:lvl4pPr marL="1028700" indent="0">
              <a:lnSpc>
                <a:spcPct val="100000"/>
              </a:lnSpc>
              <a:buNone/>
              <a:defRPr sz="900">
                <a:latin typeface="Reddit Sans" pitchFamily="2" charset="77"/>
                <a:ea typeface="Reddit Sans" pitchFamily="2" charset="77"/>
              </a:defRPr>
            </a:lvl4pPr>
            <a:lvl5pPr marL="1371600" indent="0">
              <a:lnSpc>
                <a:spcPct val="100000"/>
              </a:lnSpc>
              <a:buNone/>
              <a:defRPr sz="900">
                <a:latin typeface="Reddit Sans" pitchFamily="2" charset="77"/>
                <a:ea typeface="Reddit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1DED7-36D2-1B7A-2A1B-F287A1781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4543"/>
            <a:ext cx="9144000" cy="108000"/>
          </a:xfrm>
          <a:prstGeom prst="rect">
            <a:avLst/>
          </a:prstGeom>
          <a:solidFill>
            <a:srgbClr val="013D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Reddit Sans" pitchFamily="2" charset="77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04F92B6-FD47-56B1-7C3F-6C96004623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4891" y="571013"/>
            <a:ext cx="5706178" cy="32009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>
                <a:solidFill>
                  <a:srgbClr val="213CFD"/>
                </a:solidFill>
                <a:latin typeface="Lexend SemiBold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1F666-2B9A-B73A-C4CA-F81FF544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7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19DA8EC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36C1D-C115-AC5F-56DB-AC9C006E2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5176-FBB9-5E54-252E-1C57E1513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825" y="1975881"/>
            <a:ext cx="4740350" cy="990601"/>
          </a:xfrm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atkinson hyperlegible"/>
                <a:ea typeface="Calibri"/>
                <a:cs typeface="Calibri"/>
              </a:rPr>
              <a:t>¿Qué hace que un</a:t>
            </a:r>
            <a:endParaRPr lang="en-US" sz="3200" b="0">
              <a:latin typeface="atkinson hyperlegible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atkinson hyperlegible"/>
                <a:ea typeface="Calibri"/>
                <a:cs typeface="Calibri"/>
              </a:rPr>
              <a:t>buen compromiso de la cumbre?</a:t>
            </a:r>
            <a:endParaRPr lang="en-US" sz="3200" b="0">
              <a:latin typeface="atkinson hyperlegible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atkinson hyperlegible"/>
              <a:cs typeface="Arial"/>
            </a:endParaRPr>
          </a:p>
        </p:txBody>
      </p:sp>
      <p:pic>
        <p:nvPicPr>
          <p:cNvPr id="4" name="Picture 3" descr="Global Summit for Eye Health logo">
            <a:extLst>
              <a:ext uri="{FF2B5EF4-FFF2-40B4-BE49-F238E27FC236}">
                <a16:creationId xmlns:a16="http://schemas.microsoft.com/office/drawing/2014/main" id="{EB89ED9A-0F19-B71E-1B04-2EE02B162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31" y="3720945"/>
            <a:ext cx="642863" cy="10357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4A79DB-9F19-2589-E581-C255BB16E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36691" y="3767138"/>
            <a:ext cx="0" cy="9120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5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>
            <a:extLst>
              <a:ext uri="{FF2B5EF4-FFF2-40B4-BE49-F238E27FC236}">
                <a16:creationId xmlns:a16="http://schemas.microsoft.com/office/drawing/2014/main" id="{C4AB683E-6D4B-A7A0-7A12-82B885E334F6}"/>
              </a:ext>
            </a:extLst>
          </p:cNvPr>
          <p:cNvSpPr/>
          <p:nvPr/>
        </p:nvSpPr>
        <p:spPr>
          <a:xfrm>
            <a:off x="365760" y="108446"/>
            <a:ext cx="8412480" cy="502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b="1">
                <a:latin typeface="Atkinson Hyperlegible"/>
                <a:ea typeface="Calibri"/>
                <a:cs typeface="Calibri"/>
              </a:rPr>
              <a:t>¿Qué es un compromiso de la Cumbre?</a:t>
            </a:r>
            <a:endParaRPr lang="en-US" sz="2000">
              <a:latin typeface="Atkinson Hyperlegible"/>
              <a:ea typeface="Calibri"/>
              <a:cs typeface="Calibri"/>
            </a:endParaRP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021B406D-D156-13D8-4933-42ED8A2BC5D3}"/>
              </a:ext>
            </a:extLst>
          </p:cNvPr>
          <p:cNvSpPr/>
          <p:nvPr/>
        </p:nvSpPr>
        <p:spPr>
          <a:xfrm>
            <a:off x="365760" y="777240"/>
            <a:ext cx="8412480" cy="10515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66C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C954AB77-977E-BCAE-261F-E8736CB3262F}"/>
              </a:ext>
            </a:extLst>
          </p:cNvPr>
          <p:cNvSpPr/>
          <p:nvPr/>
        </p:nvSpPr>
        <p:spPr>
          <a:xfrm>
            <a:off x="365760" y="1920240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Las ONG, las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empresas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y las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instituciones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internacionales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también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pueden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asumir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compromisos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como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expresión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su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voluntad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organizativa</a:t>
            </a:r>
            <a:r>
              <a:rPr lang="en-US" sz="1100" i="1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.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17" name="Shape 5">
            <a:extLst>
              <a:ext uri="{FF2B5EF4-FFF2-40B4-BE49-F238E27FC236}">
                <a16:creationId xmlns:a16="http://schemas.microsoft.com/office/drawing/2014/main" id="{26B685AA-DAE0-06EB-F0F1-56C5CDB2E078}"/>
              </a:ext>
            </a:extLst>
          </p:cNvPr>
          <p:cNvSpPr/>
          <p:nvPr/>
        </p:nvSpPr>
        <p:spPr>
          <a:xfrm>
            <a:off x="365760" y="2423160"/>
            <a:ext cx="260604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22" name="Shape 10">
            <a:extLst>
              <a:ext uri="{FF2B5EF4-FFF2-40B4-BE49-F238E27FC236}">
                <a16:creationId xmlns:a16="http://schemas.microsoft.com/office/drawing/2014/main" id="{B8A0D342-D38E-0C18-6673-69085137A8B9}"/>
              </a:ext>
            </a:extLst>
          </p:cNvPr>
          <p:cNvSpPr/>
          <p:nvPr/>
        </p:nvSpPr>
        <p:spPr>
          <a:xfrm>
            <a:off x="3200400" y="2423160"/>
            <a:ext cx="260604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24" name="Shape 15">
            <a:extLst>
              <a:ext uri="{FF2B5EF4-FFF2-40B4-BE49-F238E27FC236}">
                <a16:creationId xmlns:a16="http://schemas.microsoft.com/office/drawing/2014/main" id="{19486FD9-4541-9B04-0219-E4EE3A76CA0B}"/>
              </a:ext>
            </a:extLst>
          </p:cNvPr>
          <p:cNvSpPr/>
          <p:nvPr/>
        </p:nvSpPr>
        <p:spPr>
          <a:xfrm>
            <a:off x="6035040" y="2423160"/>
            <a:ext cx="260604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C10EEF-6F5A-6A9E-F783-9F1F8CCC4D41}"/>
              </a:ext>
            </a:extLst>
          </p:cNvPr>
          <p:cNvSpPr txBox="1"/>
          <p:nvPr/>
        </p:nvSpPr>
        <p:spPr>
          <a:xfrm>
            <a:off x="536652" y="829372"/>
            <a:ext cx="798706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D2D2D"/>
                </a:solidFill>
                <a:latin typeface="Atkinson Hyperlegible"/>
              </a:rPr>
              <a:t>Un compromiso público formal </a:t>
            </a:r>
            <a:r>
              <a:rPr lang="en-US" sz="1400" b="1" i="0" u="none" strike="noStrike" baseline="0" dirty="0">
                <a:solidFill>
                  <a:srgbClr val="2D2D2D"/>
                </a:solidFill>
                <a:latin typeface="Atkinson Hyperlegible"/>
              </a:rPr>
              <a:t>asumido por un funcionario o organismo gubernamental para adoptar medidas específicas, asignar recursos o alcanzar objetivos cuantificables </a:t>
            </a:r>
            <a:r>
              <a:rPr lang="en-US" sz="1400" b="0" i="0" u="none" strike="noStrike" baseline="0" dirty="0">
                <a:solidFill>
                  <a:srgbClr val="2D2D2D"/>
                </a:solidFill>
                <a:latin typeface="Atkinson Hyperlegible"/>
              </a:rPr>
              <a:t>con el fin de poner fin a la pérdida de visión evitable. Es una expresión clara de voluntad política y un punto de referencia para la rendición de cuentas</a:t>
            </a:r>
            <a:r>
              <a:rPr sz="1400" b="0" i="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</a:rPr>
              <a:t>.</a:t>
            </a:r>
            <a:endParaRPr lang="en-US" sz="2000"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6285CB27-4918-0F87-4BFA-B0E7528223EC}"/>
              </a:ext>
            </a:extLst>
          </p:cNvPr>
          <p:cNvSpPr/>
          <p:nvPr/>
        </p:nvSpPr>
        <p:spPr>
          <a:xfrm>
            <a:off x="365760" y="3200400"/>
            <a:ext cx="2606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Específico</a:t>
            </a:r>
            <a:endParaRPr lang="en-US">
              <a:latin typeface="Atkinson Hyperlegible" pitchFamily="2" charset="0"/>
            </a:endParaRP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056D4B75-B67E-7641-3C6E-FB587DEB040C}"/>
              </a:ext>
            </a:extLst>
          </p:cNvPr>
          <p:cNvSpPr/>
          <p:nvPr/>
        </p:nvSpPr>
        <p:spPr>
          <a:xfrm>
            <a:off x="457200" y="3611880"/>
            <a:ext cx="24231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Acciones concretas, sin lenguaje ambicioso.</a:t>
            </a:r>
            <a:endParaRPr lang="en-US" sz="1400">
              <a:latin typeface="Atkinson Hyperlegible" pitchFamily="2" charset="0"/>
            </a:endParaRPr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36A6E954-C677-8715-4414-25D2E6395E30}"/>
              </a:ext>
            </a:extLst>
          </p:cNvPr>
          <p:cNvSpPr/>
          <p:nvPr/>
        </p:nvSpPr>
        <p:spPr>
          <a:xfrm>
            <a:off x="3200400" y="3200400"/>
            <a:ext cx="2606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Medibles</a:t>
            </a:r>
            <a:endParaRPr lang="en-US">
              <a:latin typeface="Atkinson Hyperlegible" pitchFamily="2" charset="0"/>
            </a:endParaRPr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32D131C3-D428-BBF3-7B06-E0B2FA390E47}"/>
              </a:ext>
            </a:extLst>
          </p:cNvPr>
          <p:cNvSpPr/>
          <p:nvPr/>
        </p:nvSpPr>
        <p:spPr>
          <a:xfrm>
            <a:off x="3291840" y="3611880"/>
            <a:ext cx="24231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Objetivos y plazos que pueden ser objeto de seguimiento</a:t>
            </a:r>
            <a:endParaRPr lang="en-US" sz="1400">
              <a:latin typeface="Atkinson Hyperlegible" pitchFamily="2" charset="0"/>
            </a:endParaRPr>
          </a:p>
        </p:txBody>
      </p:sp>
      <p:sp>
        <p:nvSpPr>
          <p:cNvPr id="35" name="Text 18">
            <a:extLst>
              <a:ext uri="{FF2B5EF4-FFF2-40B4-BE49-F238E27FC236}">
                <a16:creationId xmlns:a16="http://schemas.microsoft.com/office/drawing/2014/main" id="{DD703AF1-8C4B-FF46-EF14-6030ED89F34B}"/>
              </a:ext>
            </a:extLst>
          </p:cNvPr>
          <p:cNvSpPr/>
          <p:nvPr/>
        </p:nvSpPr>
        <p:spPr>
          <a:xfrm>
            <a:off x="6035040" y="3200400"/>
            <a:ext cx="2606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De alto nivel</a:t>
            </a:r>
            <a:endParaRPr lang="en-US">
              <a:latin typeface="Atkinson Hyperlegible" pitchFamily="2" charset="0"/>
            </a:endParaRPr>
          </a:p>
        </p:txBody>
      </p:sp>
      <p:sp>
        <p:nvSpPr>
          <p:cNvPr id="37" name="Text 19">
            <a:extLst>
              <a:ext uri="{FF2B5EF4-FFF2-40B4-BE49-F238E27FC236}">
                <a16:creationId xmlns:a16="http://schemas.microsoft.com/office/drawing/2014/main" id="{E099B1EB-E947-2538-6C69-3E72F44C767C}"/>
              </a:ext>
            </a:extLst>
          </p:cNvPr>
          <p:cNvSpPr/>
          <p:nvPr/>
        </p:nvSpPr>
        <p:spPr>
          <a:xfrm>
            <a:off x="6126480" y="3611880"/>
            <a:ext cx="24231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40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Respaldadas por el jefe de Estado, el ministro o el gobierno en su conjunto</a:t>
            </a:r>
            <a:endParaRPr lang="en-US" sz="140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2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750" y="255737"/>
            <a:ext cx="3593814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562"/>
              </a:lnSpc>
            </a:pPr>
            <a:r>
              <a:rPr lang="en-US" sz="1250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Ejercicio</a:t>
            </a:r>
            <a:r>
              <a:rPr lang="en-US" sz="1250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Antes de la Cumbre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5750" y="755070"/>
            <a:ext cx="7187627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562"/>
              </a:lnSpc>
            </a:pPr>
            <a:r>
              <a:rPr lang="en-US" sz="1250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Objetivo</a:t>
            </a:r>
            <a:r>
              <a:rPr lang="en-US" sz="1250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: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Que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el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presidente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de mi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país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vaya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, o 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que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un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ministro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/a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vayan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a la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cumbre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9637" y="1235354"/>
            <a:ext cx="7187627" cy="19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562"/>
              </a:lnSpc>
            </a:pPr>
            <a:r>
              <a:rPr lang="en-US" sz="1250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Importante</a:t>
            </a:r>
            <a:r>
              <a:rPr lang="en-US" sz="1250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: 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Usar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el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argumento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de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que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la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inversión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en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salud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ocular es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buena</a:t>
            </a:r>
            <a:r>
              <a:rPr lang="en-US" sz="1250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para </a:t>
            </a:r>
            <a:r>
              <a:rPr lang="en-US" sz="1250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lograrlo</a:t>
            </a:r>
            <a:endParaRPr lang="en-US" sz="1250" dirty="0">
              <a:solidFill>
                <a:srgbClr val="372A28"/>
              </a:solidFill>
              <a:latin typeface="+mj-lt"/>
              <a:ea typeface="Arbutus Slab"/>
              <a:cs typeface="Arbutus Slab"/>
              <a:sym typeface="Arbutus Slab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9637" y="1960476"/>
            <a:ext cx="77193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250"/>
              </a:lnSpc>
            </a:pPr>
            <a:r>
              <a:rPr lang="en-US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Conozcamos</a:t>
            </a:r>
            <a:r>
              <a:rPr lang="en-US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lo </a:t>
            </a:r>
            <a:r>
              <a:rPr lang="en-US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que</a:t>
            </a:r>
            <a:r>
              <a:rPr lang="en-US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le </a:t>
            </a:r>
            <a:r>
              <a:rPr lang="en-US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importa</a:t>
            </a:r>
            <a:r>
              <a:rPr lang="en-US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a </a:t>
            </a:r>
            <a:r>
              <a:rPr lang="en-US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su</a:t>
            </a:r>
            <a:r>
              <a:rPr lang="en-US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</a:t>
            </a:r>
            <a:r>
              <a:rPr lang="en-US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presidente</a:t>
            </a:r>
            <a:r>
              <a:rPr lang="en-US" b="1" dirty="0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 o </a:t>
            </a:r>
            <a:r>
              <a:rPr lang="en-US" b="1" dirty="0" err="1">
                <a:solidFill>
                  <a:srgbClr val="372A28"/>
                </a:solidFill>
                <a:latin typeface="+mj-lt"/>
                <a:ea typeface="Arbutus Slab"/>
                <a:cs typeface="Arbutus Slab"/>
                <a:sym typeface="Arbutus Slab"/>
              </a:rPr>
              <a:t>ministro</a:t>
            </a:r>
            <a:endParaRPr lang="en-US" b="1" dirty="0">
              <a:solidFill>
                <a:srgbClr val="372A28"/>
              </a:solidFill>
              <a:latin typeface="+mj-lt"/>
              <a:ea typeface="Arbutus Slab"/>
              <a:cs typeface="Arbutus Slab"/>
              <a:sym typeface="Arbutus Slab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51472" y="2568959"/>
            <a:ext cx="7165924" cy="1868942"/>
            <a:chOff x="0" y="-9525"/>
            <a:chExt cx="19109130" cy="3892244"/>
          </a:xfrm>
        </p:grpSpPr>
        <p:sp>
          <p:nvSpPr>
            <p:cNvPr id="7" name="TextBox 7"/>
            <p:cNvSpPr txBox="1"/>
            <p:nvPr/>
          </p:nvSpPr>
          <p:spPr>
            <a:xfrm>
              <a:off x="0" y="1095584"/>
              <a:ext cx="18169074" cy="58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250"/>
                </a:lnSpc>
              </a:pPr>
              <a:r>
                <a:rPr lang="en-US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¿Cuál fue la última o mayor controversia?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9109130" cy="58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250"/>
                </a:lnSpc>
              </a:pPr>
              <a:r>
                <a:rPr lang="en-US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¿Cuándo es el siguiente cambio de gobierno en su país?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95369"/>
              <a:ext cx="18169074" cy="58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250"/>
                </a:lnSpc>
              </a:pPr>
              <a:r>
                <a:rPr lang="en-US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¿Cuales han sido los programas estrella del gobierno actual?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95159"/>
              <a:ext cx="18169074" cy="58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2250"/>
                </a:lnSpc>
              </a:pPr>
              <a:r>
                <a:rPr lang="en-US" dirty="0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¿</a:t>
              </a:r>
              <a:r>
                <a:rPr lang="en-US" dirty="0" err="1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Cuáles</a:t>
              </a:r>
              <a:r>
                <a:rPr lang="en-US" dirty="0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 son las </a:t>
              </a:r>
              <a:r>
                <a:rPr lang="en-US" dirty="0" err="1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prioridades</a:t>
              </a:r>
              <a:r>
                <a:rPr lang="en-US" dirty="0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 del </a:t>
              </a:r>
              <a:r>
                <a:rPr lang="en-US" dirty="0" err="1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gobierno</a:t>
              </a:r>
              <a:r>
                <a:rPr lang="en-US" dirty="0">
                  <a:solidFill>
                    <a:srgbClr val="372A28"/>
                  </a:solidFill>
                  <a:latin typeface="+mj-lt"/>
                  <a:ea typeface="Arbutus Slab"/>
                  <a:cs typeface="Arbutus Slab"/>
                  <a:sym typeface="Arbutus Slab"/>
                </a:rPr>
                <a:t> actual?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1B25B-CACB-4FB7-AC76-8C00961E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02252A7C-8080-1548-82F2-4D3B0AE17510}"/>
              </a:ext>
            </a:extLst>
          </p:cNvPr>
          <p:cNvSpPr/>
          <p:nvPr/>
        </p:nvSpPr>
        <p:spPr>
          <a:xfrm>
            <a:off x="283464" y="557784"/>
            <a:ext cx="3657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TRES ÁREAS PRIORITARIAS</a:t>
            </a:r>
            <a:endParaRPr lang="en-US" sz="1050" dirty="0">
              <a:latin typeface="Atkinson Hyperlegible" pitchFamily="2" charset="0"/>
            </a:endParaRP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17A4C9BB-5393-7388-EF62-8140BD262C55}"/>
              </a:ext>
            </a:extLst>
          </p:cNvPr>
          <p:cNvSpPr/>
          <p:nvPr/>
        </p:nvSpPr>
        <p:spPr>
          <a:xfrm>
            <a:off x="237744" y="832104"/>
            <a:ext cx="2743200" cy="2804198"/>
          </a:xfrm>
          <a:prstGeom prst="rect">
            <a:avLst/>
          </a:prstGeom>
          <a:solidFill>
            <a:srgbClr val="FFFFFF"/>
          </a:solidFill>
          <a:ln w="12700">
            <a:solidFill>
              <a:srgbClr val="D8E6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000">
              <a:latin typeface="Atkinson Hyperlegible" pitchFamily="2" charset="0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81DBBDC-0F6B-954D-BD43-5445556D15B3}"/>
              </a:ext>
            </a:extLst>
          </p:cNvPr>
          <p:cNvSpPr/>
          <p:nvPr/>
        </p:nvSpPr>
        <p:spPr>
          <a:xfrm>
            <a:off x="237744" y="832104"/>
            <a:ext cx="2743200" cy="9144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81A737C7-7BA1-F224-9E35-6562149C73F8}"/>
              </a:ext>
            </a:extLst>
          </p:cNvPr>
          <p:cNvSpPr/>
          <p:nvPr/>
        </p:nvSpPr>
        <p:spPr>
          <a:xfrm>
            <a:off x="457200" y="1051560"/>
            <a:ext cx="2359152" cy="274320"/>
          </a:xfrm>
          <a:prstGeom prst="roundRect">
            <a:avLst>
              <a:gd name="adj" fmla="val 16667"/>
            </a:avLst>
          </a:prstGeom>
          <a:solidFill>
            <a:srgbClr val="E8F0FA"/>
          </a:solidFill>
          <a:ln w="12700">
            <a:solidFill>
              <a:srgbClr val="C5D9F0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4E664BF7-ED88-7DF9-7E72-289A2F273CA9}"/>
              </a:ext>
            </a:extLst>
          </p:cNvPr>
          <p:cNvSpPr/>
          <p:nvPr/>
        </p:nvSpPr>
        <p:spPr>
          <a:xfrm>
            <a:off x="457200" y="1051560"/>
            <a:ext cx="2359152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0066CC"/>
                </a:solidFill>
                <a:latin typeface="Atkinson Hyperlegible"/>
                <a:ea typeface="Calibri"/>
                <a:cs typeface="Calibri"/>
              </a:rPr>
              <a:t>TRABAJADORES Y ADULTOS</a:t>
            </a:r>
            <a:endParaRPr lang="en-US" sz="1000">
              <a:solidFill>
                <a:srgbClr val="000000"/>
              </a:solidFill>
              <a:latin typeface="Atkinson Hyperlegible"/>
              <a:ea typeface="Calibri"/>
              <a:cs typeface="Calibri"/>
            </a:endParaRPr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1C702995-998E-88C8-37BC-4168945FC106}"/>
              </a:ext>
            </a:extLst>
          </p:cNvPr>
          <p:cNvSpPr/>
          <p:nvPr/>
        </p:nvSpPr>
        <p:spPr>
          <a:xfrm>
            <a:off x="347472" y="1426464"/>
            <a:ext cx="2523744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200" b="1" dirty="0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Ampliar los servicios de corrección de </a:t>
            </a:r>
            <a:r>
              <a:rPr lang="en-US" sz="1200" b="1" dirty="0" err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errores</a:t>
            </a:r>
            <a:r>
              <a:rPr lang="en-US" sz="1200" b="1" dirty="0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refractivos</a:t>
            </a:r>
            <a:endParaRPr lang="en-US" sz="1400" dirty="0">
              <a:latin typeface="Atkinson Hyperlegible" pitchFamily="2" charset="0"/>
            </a:endParaRPr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76AC1A7C-0917-75FD-D692-3E62B9C5B86E}"/>
              </a:ext>
            </a:extLst>
          </p:cNvPr>
          <p:cNvSpPr/>
          <p:nvPr/>
        </p:nvSpPr>
        <p:spPr>
          <a:xfrm>
            <a:off x="347472" y="2130552"/>
            <a:ext cx="2523744" cy="27432"/>
          </a:xfrm>
          <a:prstGeom prst="rect">
            <a:avLst/>
          </a:prstGeom>
          <a:solidFill>
            <a:srgbClr val="E2EAF4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5AC6B10D-E9FB-4B54-A866-B64FE304A792}"/>
              </a:ext>
            </a:extLst>
          </p:cNvPr>
          <p:cNvSpPr/>
          <p:nvPr/>
        </p:nvSpPr>
        <p:spPr>
          <a:xfrm>
            <a:off x="347472" y="2212774"/>
            <a:ext cx="957306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5A623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Objetivo</a:t>
            </a:r>
            <a:endParaRPr lang="en-US" sz="1050" dirty="0">
              <a:latin typeface="Atkinson Hyperlegible" pitchFamily="2" charset="0"/>
            </a:endParaRPr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4DC4018A-D730-2D00-389D-EFB2D6D4AA3B}"/>
              </a:ext>
            </a:extLst>
          </p:cNvPr>
          <p:cNvSpPr/>
          <p:nvPr/>
        </p:nvSpPr>
        <p:spPr>
          <a:xfrm>
            <a:off x="347472" y="2423160"/>
            <a:ext cx="25237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Lograr un aumento del 40 % en la cobertura efectiva de los errores refractivos (eREC) para 2030.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11" name="Shape 12">
            <a:extLst>
              <a:ext uri="{FF2B5EF4-FFF2-40B4-BE49-F238E27FC236}">
                <a16:creationId xmlns:a16="http://schemas.microsoft.com/office/drawing/2014/main" id="{12DABD3B-9DB9-B135-CBE1-E2559F53D807}"/>
              </a:ext>
            </a:extLst>
          </p:cNvPr>
          <p:cNvSpPr/>
          <p:nvPr/>
        </p:nvSpPr>
        <p:spPr>
          <a:xfrm>
            <a:off x="347472" y="3273552"/>
            <a:ext cx="2523744" cy="274320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12" name="Text 13">
            <a:extLst>
              <a:ext uri="{FF2B5EF4-FFF2-40B4-BE49-F238E27FC236}">
                <a16:creationId xmlns:a16="http://schemas.microsoft.com/office/drawing/2014/main" id="{E93650D8-0ABA-5A21-FAA9-903F5B34ECFE}"/>
              </a:ext>
            </a:extLst>
          </p:cNvPr>
          <p:cNvSpPr/>
          <p:nvPr/>
        </p:nvSpPr>
        <p:spPr>
          <a:xfrm>
            <a:off x="347472" y="3289026"/>
            <a:ext cx="2523744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chemeClr val="bg1"/>
                </a:solidFill>
                <a:latin typeface="Atkinson Hyperlegible"/>
                <a:ea typeface="Calibri"/>
                <a:cs typeface="Calibri"/>
              </a:rPr>
              <a:t>Aceleradores 1, 2 y 3</a:t>
            </a:r>
            <a:endParaRPr lang="en-US" sz="1050">
              <a:solidFill>
                <a:schemeClr val="bg1"/>
              </a:solidFill>
              <a:latin typeface="Atkinson Hyperlegible"/>
              <a:ea typeface="Calibri"/>
              <a:cs typeface="Calibri"/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073FD540-9858-C405-59BB-FCE97408089B}"/>
              </a:ext>
            </a:extLst>
          </p:cNvPr>
          <p:cNvSpPr/>
          <p:nvPr/>
        </p:nvSpPr>
        <p:spPr>
          <a:xfrm>
            <a:off x="3136392" y="832104"/>
            <a:ext cx="2743200" cy="2804198"/>
          </a:xfrm>
          <a:prstGeom prst="rect">
            <a:avLst/>
          </a:prstGeom>
          <a:solidFill>
            <a:srgbClr val="FFFFFF"/>
          </a:solidFill>
          <a:ln w="12700">
            <a:solidFill>
              <a:srgbClr val="D8E6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14" name="Shape 15">
            <a:extLst>
              <a:ext uri="{FF2B5EF4-FFF2-40B4-BE49-F238E27FC236}">
                <a16:creationId xmlns:a16="http://schemas.microsoft.com/office/drawing/2014/main" id="{84B51B53-74D5-733A-2CD2-0F6042FEB028}"/>
              </a:ext>
            </a:extLst>
          </p:cNvPr>
          <p:cNvSpPr/>
          <p:nvPr/>
        </p:nvSpPr>
        <p:spPr>
          <a:xfrm>
            <a:off x="3136392" y="832104"/>
            <a:ext cx="2743200" cy="9144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15" name="Shape 17">
            <a:extLst>
              <a:ext uri="{FF2B5EF4-FFF2-40B4-BE49-F238E27FC236}">
                <a16:creationId xmlns:a16="http://schemas.microsoft.com/office/drawing/2014/main" id="{0D008B9D-D505-149A-14B2-FF4CC0C42114}"/>
              </a:ext>
            </a:extLst>
          </p:cNvPr>
          <p:cNvSpPr/>
          <p:nvPr/>
        </p:nvSpPr>
        <p:spPr>
          <a:xfrm>
            <a:off x="3297467" y="1051560"/>
            <a:ext cx="2417533" cy="274320"/>
          </a:xfrm>
          <a:prstGeom prst="roundRect">
            <a:avLst>
              <a:gd name="adj" fmla="val 16667"/>
            </a:avLst>
          </a:prstGeom>
          <a:solidFill>
            <a:srgbClr val="E8F0FA"/>
          </a:solidFill>
          <a:ln w="12700">
            <a:solidFill>
              <a:srgbClr val="C5D9F0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16" name="Text 18">
            <a:extLst>
              <a:ext uri="{FF2B5EF4-FFF2-40B4-BE49-F238E27FC236}">
                <a16:creationId xmlns:a16="http://schemas.microsoft.com/office/drawing/2014/main" id="{8AB4B904-D9B8-45A0-7E57-BC94FDDFF98E}"/>
              </a:ext>
            </a:extLst>
          </p:cNvPr>
          <p:cNvSpPr/>
          <p:nvPr/>
        </p:nvSpPr>
        <p:spPr>
          <a:xfrm>
            <a:off x="3297467" y="1051560"/>
            <a:ext cx="2417533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0066CC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PERSONAS MAYORES</a:t>
            </a:r>
            <a:endParaRPr lang="en-US" sz="1000" dirty="0">
              <a:latin typeface="Atkinson Hyperlegible" pitchFamily="2" charset="0"/>
            </a:endParaRPr>
          </a:p>
        </p:txBody>
      </p:sp>
      <p:sp>
        <p:nvSpPr>
          <p:cNvPr id="17" name="Text 19">
            <a:extLst>
              <a:ext uri="{FF2B5EF4-FFF2-40B4-BE49-F238E27FC236}">
                <a16:creationId xmlns:a16="http://schemas.microsoft.com/office/drawing/2014/main" id="{F26A9B69-3E7D-2AEE-9EE4-183AF142DC6E}"/>
              </a:ext>
            </a:extLst>
          </p:cNvPr>
          <p:cNvSpPr/>
          <p:nvPr/>
        </p:nvSpPr>
        <p:spPr>
          <a:xfrm>
            <a:off x="3246120" y="1426464"/>
            <a:ext cx="2523744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Acceso universal a</a:t>
            </a:r>
            <a:endParaRPr lang="en-US" sz="1400" dirty="0">
              <a:latin typeface="Atkinson Hyperlegible" pitchFamily="2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cirugía de cataratas</a:t>
            </a:r>
            <a:endParaRPr lang="en-US" sz="1400" dirty="0">
              <a:latin typeface="Atkinson Hyperlegible" pitchFamily="2" charset="0"/>
            </a:endParaRPr>
          </a:p>
        </p:txBody>
      </p:sp>
      <p:sp>
        <p:nvSpPr>
          <p:cNvPr id="18" name="Shape 20">
            <a:extLst>
              <a:ext uri="{FF2B5EF4-FFF2-40B4-BE49-F238E27FC236}">
                <a16:creationId xmlns:a16="http://schemas.microsoft.com/office/drawing/2014/main" id="{E620DCEC-2258-7FDB-4008-67E072D877A5}"/>
              </a:ext>
            </a:extLst>
          </p:cNvPr>
          <p:cNvSpPr/>
          <p:nvPr/>
        </p:nvSpPr>
        <p:spPr>
          <a:xfrm>
            <a:off x="3246120" y="2130552"/>
            <a:ext cx="2523744" cy="27432"/>
          </a:xfrm>
          <a:prstGeom prst="rect">
            <a:avLst/>
          </a:prstGeom>
          <a:solidFill>
            <a:srgbClr val="E2EAF4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19" name="Text 21">
            <a:extLst>
              <a:ext uri="{FF2B5EF4-FFF2-40B4-BE49-F238E27FC236}">
                <a16:creationId xmlns:a16="http://schemas.microsoft.com/office/drawing/2014/main" id="{E65B9016-56BA-346A-AF74-F1FB9E582924}"/>
              </a:ext>
            </a:extLst>
          </p:cNvPr>
          <p:cNvSpPr/>
          <p:nvPr/>
        </p:nvSpPr>
        <p:spPr>
          <a:xfrm>
            <a:off x="3246120" y="2212774"/>
            <a:ext cx="832104" cy="2103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5A623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Objetivo</a:t>
            </a:r>
            <a:endParaRPr lang="en-US" sz="1050" dirty="0">
              <a:latin typeface="Atkinson Hyperlegible" pitchFamily="2" charset="0"/>
            </a:endParaRPr>
          </a:p>
        </p:txBody>
      </p:sp>
      <p:sp>
        <p:nvSpPr>
          <p:cNvPr id="20" name="Text 22">
            <a:extLst>
              <a:ext uri="{FF2B5EF4-FFF2-40B4-BE49-F238E27FC236}">
                <a16:creationId xmlns:a16="http://schemas.microsoft.com/office/drawing/2014/main" id="{EC5FCBCC-D57B-9FAC-B346-112B01E25C32}"/>
              </a:ext>
            </a:extLst>
          </p:cNvPr>
          <p:cNvSpPr/>
          <p:nvPr/>
        </p:nvSpPr>
        <p:spPr>
          <a:xfrm>
            <a:off x="3246120" y="2423160"/>
            <a:ext cx="25237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Lograr un aumento del 30 % en la cobertura efectiva de la cirugía de cataratas (eSCS).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21" name="Shape 23">
            <a:extLst>
              <a:ext uri="{FF2B5EF4-FFF2-40B4-BE49-F238E27FC236}">
                <a16:creationId xmlns:a16="http://schemas.microsoft.com/office/drawing/2014/main" id="{A60B2454-FCD4-D739-EFCD-7EF623934168}"/>
              </a:ext>
            </a:extLst>
          </p:cNvPr>
          <p:cNvSpPr/>
          <p:nvPr/>
        </p:nvSpPr>
        <p:spPr>
          <a:xfrm>
            <a:off x="3246120" y="3273552"/>
            <a:ext cx="2523744" cy="274320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</p:spPr>
        <p:txBody>
          <a:bodyPr/>
          <a:lstStyle/>
          <a:p>
            <a:endParaRPr lang="en-GB" sz="2400" dirty="0">
              <a:latin typeface="Atkinson Hyperlegible" pitchFamily="2" charset="0"/>
            </a:endParaRPr>
          </a:p>
        </p:txBody>
      </p:sp>
      <p:sp>
        <p:nvSpPr>
          <p:cNvPr id="22" name="Text 24">
            <a:extLst>
              <a:ext uri="{FF2B5EF4-FFF2-40B4-BE49-F238E27FC236}">
                <a16:creationId xmlns:a16="http://schemas.microsoft.com/office/drawing/2014/main" id="{819C448B-79C2-1B35-1FAE-F2AE01ABE46D}"/>
              </a:ext>
            </a:extLst>
          </p:cNvPr>
          <p:cNvSpPr/>
          <p:nvPr/>
        </p:nvSpPr>
        <p:spPr>
          <a:xfrm>
            <a:off x="3246120" y="3289026"/>
            <a:ext cx="2523744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chemeClr val="bg1"/>
                </a:solidFill>
                <a:latin typeface="Atkinson Hyperlegible"/>
                <a:ea typeface="Calibri"/>
                <a:cs typeface="Calibri"/>
              </a:rPr>
              <a:t>Aceleradores 3, 4 y 6</a:t>
            </a:r>
            <a:endParaRPr lang="en-US" sz="1050">
              <a:solidFill>
                <a:schemeClr val="bg1"/>
              </a:solidFill>
              <a:latin typeface="Atkinson Hyperlegible"/>
              <a:ea typeface="Calibri"/>
              <a:cs typeface="Calibri"/>
            </a:endParaRPr>
          </a:p>
        </p:txBody>
      </p:sp>
      <p:sp>
        <p:nvSpPr>
          <p:cNvPr id="23" name="Shape 25">
            <a:extLst>
              <a:ext uri="{FF2B5EF4-FFF2-40B4-BE49-F238E27FC236}">
                <a16:creationId xmlns:a16="http://schemas.microsoft.com/office/drawing/2014/main" id="{64AC0246-A2FA-9A58-6B61-096C055AB022}"/>
              </a:ext>
            </a:extLst>
          </p:cNvPr>
          <p:cNvSpPr/>
          <p:nvPr/>
        </p:nvSpPr>
        <p:spPr>
          <a:xfrm>
            <a:off x="6035040" y="832104"/>
            <a:ext cx="2743200" cy="2804198"/>
          </a:xfrm>
          <a:prstGeom prst="rect">
            <a:avLst/>
          </a:prstGeom>
          <a:solidFill>
            <a:srgbClr val="FFFFFF"/>
          </a:solidFill>
          <a:ln w="12700">
            <a:solidFill>
              <a:srgbClr val="D8E6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24" name="Shape 26">
            <a:extLst>
              <a:ext uri="{FF2B5EF4-FFF2-40B4-BE49-F238E27FC236}">
                <a16:creationId xmlns:a16="http://schemas.microsoft.com/office/drawing/2014/main" id="{667C8073-519E-091A-030D-0708BB7EE1A3}"/>
              </a:ext>
            </a:extLst>
          </p:cNvPr>
          <p:cNvSpPr/>
          <p:nvPr/>
        </p:nvSpPr>
        <p:spPr>
          <a:xfrm>
            <a:off x="6035040" y="832104"/>
            <a:ext cx="2743200" cy="9144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25" name="Shape 28">
            <a:extLst>
              <a:ext uri="{FF2B5EF4-FFF2-40B4-BE49-F238E27FC236}">
                <a16:creationId xmlns:a16="http://schemas.microsoft.com/office/drawing/2014/main" id="{BA7BC51D-1AAD-F6B2-EF34-BFCDA257DEF2}"/>
              </a:ext>
            </a:extLst>
          </p:cNvPr>
          <p:cNvSpPr/>
          <p:nvPr/>
        </p:nvSpPr>
        <p:spPr>
          <a:xfrm>
            <a:off x="6195412" y="1051560"/>
            <a:ext cx="2418236" cy="274320"/>
          </a:xfrm>
          <a:prstGeom prst="roundRect">
            <a:avLst>
              <a:gd name="adj" fmla="val 16667"/>
            </a:avLst>
          </a:prstGeom>
          <a:solidFill>
            <a:srgbClr val="E8F0FA"/>
          </a:solidFill>
          <a:ln w="12700">
            <a:solidFill>
              <a:srgbClr val="C5D9F0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26" name="Text 29">
            <a:extLst>
              <a:ext uri="{FF2B5EF4-FFF2-40B4-BE49-F238E27FC236}">
                <a16:creationId xmlns:a16="http://schemas.microsoft.com/office/drawing/2014/main" id="{4029040C-2C57-E4FF-AAB9-5768FE2CA0A2}"/>
              </a:ext>
            </a:extLst>
          </p:cNvPr>
          <p:cNvSpPr/>
          <p:nvPr/>
        </p:nvSpPr>
        <p:spPr>
          <a:xfrm>
            <a:off x="6195412" y="1051560"/>
            <a:ext cx="24182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0066CC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NIÑOS</a:t>
            </a:r>
            <a:endParaRPr lang="en-US" sz="1000" dirty="0">
              <a:latin typeface="Atkinson Hyperlegible" pitchFamily="2" charset="0"/>
            </a:endParaRPr>
          </a:p>
        </p:txBody>
      </p:sp>
      <p:sp>
        <p:nvSpPr>
          <p:cNvPr id="27" name="Text 30">
            <a:extLst>
              <a:ext uri="{FF2B5EF4-FFF2-40B4-BE49-F238E27FC236}">
                <a16:creationId xmlns:a16="http://schemas.microsoft.com/office/drawing/2014/main" id="{3A116242-C107-6E7A-3396-9F32B614C2AA}"/>
              </a:ext>
            </a:extLst>
          </p:cNvPr>
          <p:cNvSpPr/>
          <p:nvPr/>
        </p:nvSpPr>
        <p:spPr>
          <a:xfrm>
            <a:off x="6144768" y="1426464"/>
            <a:ext cx="2523744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00" b="1" dirty="0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Salud ocular integral </a:t>
            </a:r>
            <a:r>
              <a:rPr lang="en-US" sz="1400" b="1" dirty="0" err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infantil</a:t>
            </a:r>
            <a:endParaRPr lang="en-US" sz="1400" dirty="0">
              <a:latin typeface="Atkinson Hyperlegible" pitchFamily="2" charset="0"/>
            </a:endParaRPr>
          </a:p>
        </p:txBody>
      </p:sp>
      <p:sp>
        <p:nvSpPr>
          <p:cNvPr id="28" name="Shape 31">
            <a:extLst>
              <a:ext uri="{FF2B5EF4-FFF2-40B4-BE49-F238E27FC236}">
                <a16:creationId xmlns:a16="http://schemas.microsoft.com/office/drawing/2014/main" id="{020DAD7B-B7D4-D376-0FAF-D9240C6C4094}"/>
              </a:ext>
            </a:extLst>
          </p:cNvPr>
          <p:cNvSpPr/>
          <p:nvPr/>
        </p:nvSpPr>
        <p:spPr>
          <a:xfrm>
            <a:off x="6144768" y="2130552"/>
            <a:ext cx="2523744" cy="27432"/>
          </a:xfrm>
          <a:prstGeom prst="rect">
            <a:avLst/>
          </a:prstGeom>
          <a:solidFill>
            <a:srgbClr val="E2EAF4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29" name="Text 32">
            <a:extLst>
              <a:ext uri="{FF2B5EF4-FFF2-40B4-BE49-F238E27FC236}">
                <a16:creationId xmlns:a16="http://schemas.microsoft.com/office/drawing/2014/main" id="{0A849483-1241-FCF3-5759-7032001C0855}"/>
              </a:ext>
            </a:extLst>
          </p:cNvPr>
          <p:cNvSpPr/>
          <p:nvPr/>
        </p:nvSpPr>
        <p:spPr>
          <a:xfrm>
            <a:off x="6144768" y="2212774"/>
            <a:ext cx="932688" cy="2103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5A623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Objetivo</a:t>
            </a:r>
            <a:endParaRPr lang="en-US" sz="1050" dirty="0">
              <a:latin typeface="Atkinson Hyperlegible" pitchFamily="2" charset="0"/>
            </a:endParaRPr>
          </a:p>
        </p:txBody>
      </p:sp>
      <p:sp>
        <p:nvSpPr>
          <p:cNvPr id="30" name="Text 33">
            <a:extLst>
              <a:ext uri="{FF2B5EF4-FFF2-40B4-BE49-F238E27FC236}">
                <a16:creationId xmlns:a16="http://schemas.microsoft.com/office/drawing/2014/main" id="{457B1473-2225-0FFB-8266-FA5EA65AA402}"/>
              </a:ext>
            </a:extLst>
          </p:cNvPr>
          <p:cNvSpPr/>
          <p:nvPr/>
        </p:nvSpPr>
        <p:spPr>
          <a:xfrm>
            <a:off x="6144768" y="2423160"/>
            <a:ext cx="252374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Garantizar que todos los niños tengan la capacidad de ver, aprender y desarrollarse.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31" name="Shape 34">
            <a:extLst>
              <a:ext uri="{FF2B5EF4-FFF2-40B4-BE49-F238E27FC236}">
                <a16:creationId xmlns:a16="http://schemas.microsoft.com/office/drawing/2014/main" id="{62BFC048-259E-EEF7-CD74-2508DAB7B42D}"/>
              </a:ext>
            </a:extLst>
          </p:cNvPr>
          <p:cNvSpPr/>
          <p:nvPr/>
        </p:nvSpPr>
        <p:spPr>
          <a:xfrm>
            <a:off x="6144768" y="3273552"/>
            <a:ext cx="2523744" cy="274320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32" name="Text 35">
            <a:extLst>
              <a:ext uri="{FF2B5EF4-FFF2-40B4-BE49-F238E27FC236}">
                <a16:creationId xmlns:a16="http://schemas.microsoft.com/office/drawing/2014/main" id="{7399ABD9-B278-9CC3-477E-EB42D77576CB}"/>
              </a:ext>
            </a:extLst>
          </p:cNvPr>
          <p:cNvSpPr/>
          <p:nvPr/>
        </p:nvSpPr>
        <p:spPr>
          <a:xfrm>
            <a:off x="6144768" y="3279882"/>
            <a:ext cx="2523744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chemeClr val="bg1"/>
                </a:solidFill>
                <a:latin typeface="Atkinson Hyperlegible"/>
                <a:ea typeface="Calibri"/>
                <a:cs typeface="Calibri"/>
              </a:rPr>
              <a:t>Aceleradores 1 y 5</a:t>
            </a:r>
            <a:endParaRPr lang="en-US" sz="1050">
              <a:solidFill>
                <a:schemeClr val="bg1"/>
              </a:solidFill>
              <a:latin typeface="Atkinson Hyperlegible"/>
              <a:ea typeface="Calibri"/>
              <a:cs typeface="Calibri"/>
            </a:endParaRPr>
          </a:p>
        </p:txBody>
      </p:sp>
      <p:sp>
        <p:nvSpPr>
          <p:cNvPr id="33" name="Text 36">
            <a:extLst>
              <a:ext uri="{FF2B5EF4-FFF2-40B4-BE49-F238E27FC236}">
                <a16:creationId xmlns:a16="http://schemas.microsoft.com/office/drawing/2014/main" id="{7B928F81-B606-8519-A6E3-E46FCEF9CEEE}"/>
              </a:ext>
            </a:extLst>
          </p:cNvPr>
          <p:cNvSpPr/>
          <p:nvPr/>
        </p:nvSpPr>
        <p:spPr>
          <a:xfrm>
            <a:off x="283464" y="3764244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6B728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TEMAS TRANSVERSALES</a:t>
            </a:r>
            <a:endParaRPr lang="en-US" sz="1050" dirty="0">
              <a:latin typeface="Atkinson Hyperlegible" pitchFamily="2" charset="0"/>
            </a:endParaRPr>
          </a:p>
        </p:txBody>
      </p:sp>
      <p:sp>
        <p:nvSpPr>
          <p:cNvPr id="34" name="Shape 37">
            <a:extLst>
              <a:ext uri="{FF2B5EF4-FFF2-40B4-BE49-F238E27FC236}">
                <a16:creationId xmlns:a16="http://schemas.microsoft.com/office/drawing/2014/main" id="{B314F716-87BA-33F4-A9AC-556DA0CBC072}"/>
              </a:ext>
            </a:extLst>
          </p:cNvPr>
          <p:cNvSpPr/>
          <p:nvPr/>
        </p:nvSpPr>
        <p:spPr>
          <a:xfrm>
            <a:off x="237744" y="4038564"/>
            <a:ext cx="1627632" cy="749808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35" name="Text 38">
            <a:extLst>
              <a:ext uri="{FF2B5EF4-FFF2-40B4-BE49-F238E27FC236}">
                <a16:creationId xmlns:a16="http://schemas.microsoft.com/office/drawing/2014/main" id="{FE102074-9EFB-22E8-70EB-F9DBFCCA7EF7}"/>
              </a:ext>
            </a:extLst>
          </p:cNvPr>
          <p:cNvSpPr/>
          <p:nvPr/>
        </p:nvSpPr>
        <p:spPr>
          <a:xfrm>
            <a:off x="310896" y="4075140"/>
            <a:ext cx="1481328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 ENFERMEDADES NO TRANSMISIBLES /</a:t>
            </a:r>
            <a:endParaRPr lang="en-US" sz="1050" dirty="0">
              <a:latin typeface="Atkinson Hyperlegible" pitchFamily="2" charset="0"/>
            </a:endParaRPr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Enfermedades raras</a:t>
            </a:r>
            <a:endParaRPr lang="en-US" sz="1050" dirty="0">
              <a:latin typeface="Atkinson Hyperlegible" pitchFamily="2" charset="0"/>
            </a:endParaRPr>
          </a:p>
        </p:txBody>
      </p:sp>
      <p:sp>
        <p:nvSpPr>
          <p:cNvPr id="36" name="Shape 39">
            <a:extLst>
              <a:ext uri="{FF2B5EF4-FFF2-40B4-BE49-F238E27FC236}">
                <a16:creationId xmlns:a16="http://schemas.microsoft.com/office/drawing/2014/main" id="{7AB7FC92-0B80-ED77-F41F-825EACA85DAE}"/>
              </a:ext>
            </a:extLst>
          </p:cNvPr>
          <p:cNvSpPr/>
          <p:nvPr/>
        </p:nvSpPr>
        <p:spPr>
          <a:xfrm>
            <a:off x="1975104" y="4038564"/>
            <a:ext cx="1627632" cy="749808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37" name="Text 40">
            <a:extLst>
              <a:ext uri="{FF2B5EF4-FFF2-40B4-BE49-F238E27FC236}">
                <a16:creationId xmlns:a16="http://schemas.microsoft.com/office/drawing/2014/main" id="{4481F70C-AD4B-4709-FC00-AAC8689D341C}"/>
              </a:ext>
            </a:extLst>
          </p:cNvPr>
          <p:cNvSpPr/>
          <p:nvPr/>
        </p:nvSpPr>
        <p:spPr>
          <a:xfrm>
            <a:off x="2048256" y="4075140"/>
            <a:ext cx="1481328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Género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38" name="Shape 41">
            <a:extLst>
              <a:ext uri="{FF2B5EF4-FFF2-40B4-BE49-F238E27FC236}">
                <a16:creationId xmlns:a16="http://schemas.microsoft.com/office/drawing/2014/main" id="{13BCD0A9-EFAC-9CB9-C549-828BF3ED4F10}"/>
              </a:ext>
            </a:extLst>
          </p:cNvPr>
          <p:cNvSpPr/>
          <p:nvPr/>
        </p:nvSpPr>
        <p:spPr>
          <a:xfrm>
            <a:off x="3712464" y="4038564"/>
            <a:ext cx="1627632" cy="749808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39" name="Text 42">
            <a:extLst>
              <a:ext uri="{FF2B5EF4-FFF2-40B4-BE49-F238E27FC236}">
                <a16:creationId xmlns:a16="http://schemas.microsoft.com/office/drawing/2014/main" id="{6330A9A7-88E5-FF6A-29D3-005F26827CC0}"/>
              </a:ext>
            </a:extLst>
          </p:cNvPr>
          <p:cNvSpPr/>
          <p:nvPr/>
        </p:nvSpPr>
        <p:spPr>
          <a:xfrm>
            <a:off x="3785616" y="4075140"/>
            <a:ext cx="1481328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Normas </a:t>
            </a:r>
            <a:r>
              <a:rPr lang="en-US" sz="1100" b="1" dirty="0" err="1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laborales</a:t>
            </a:r>
            <a:endParaRPr lang="en-US" sz="1100" dirty="0">
              <a:latin typeface="Atkinson Hyperlegible" pitchFamily="2" charset="0"/>
            </a:endParaRP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y seguridad vial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40" name="Shape 43">
            <a:extLst>
              <a:ext uri="{FF2B5EF4-FFF2-40B4-BE49-F238E27FC236}">
                <a16:creationId xmlns:a16="http://schemas.microsoft.com/office/drawing/2014/main" id="{EB00F23A-61C3-216F-56BF-D8B06B84E1DB}"/>
              </a:ext>
            </a:extLst>
          </p:cNvPr>
          <p:cNvSpPr/>
          <p:nvPr/>
        </p:nvSpPr>
        <p:spPr>
          <a:xfrm>
            <a:off x="5449824" y="4038564"/>
            <a:ext cx="1627632" cy="749808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41" name="Text 44">
            <a:extLst>
              <a:ext uri="{FF2B5EF4-FFF2-40B4-BE49-F238E27FC236}">
                <a16:creationId xmlns:a16="http://schemas.microsoft.com/office/drawing/2014/main" id="{DC71F028-4013-5244-2ADA-E7E6C13FD92C}"/>
              </a:ext>
            </a:extLst>
          </p:cNvPr>
          <p:cNvSpPr/>
          <p:nvPr/>
        </p:nvSpPr>
        <p:spPr>
          <a:xfrm>
            <a:off x="5522976" y="4075140"/>
            <a:ext cx="1481328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Datos y</a:t>
            </a:r>
            <a:endParaRPr lang="en-US" sz="1100" dirty="0">
              <a:latin typeface="Atkinson Hyperlegible" pitchFamily="2" charset="0"/>
            </a:endParaRP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Seguimiento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42" name="Shape 45">
            <a:extLst>
              <a:ext uri="{FF2B5EF4-FFF2-40B4-BE49-F238E27FC236}">
                <a16:creationId xmlns:a16="http://schemas.microsoft.com/office/drawing/2014/main" id="{E90D1556-FD81-CE71-51A9-AA13AEF4F5BC}"/>
              </a:ext>
            </a:extLst>
          </p:cNvPr>
          <p:cNvSpPr/>
          <p:nvPr/>
        </p:nvSpPr>
        <p:spPr>
          <a:xfrm>
            <a:off x="7187184" y="4038564"/>
            <a:ext cx="1627632" cy="749808"/>
          </a:xfrm>
          <a:prstGeom prst="rect">
            <a:avLst/>
          </a:prstGeom>
          <a:solidFill>
            <a:srgbClr val="003A70"/>
          </a:solidFill>
          <a:ln w="12700">
            <a:solidFill>
              <a:srgbClr val="003A7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 sz="2400">
              <a:latin typeface="Atkinson Hyperlegible" pitchFamily="2" charset="0"/>
            </a:endParaRPr>
          </a:p>
        </p:txBody>
      </p:sp>
      <p:sp>
        <p:nvSpPr>
          <p:cNvPr id="43" name="Text 46">
            <a:extLst>
              <a:ext uri="{FF2B5EF4-FFF2-40B4-BE49-F238E27FC236}">
                <a16:creationId xmlns:a16="http://schemas.microsoft.com/office/drawing/2014/main" id="{E7742307-38A3-46F1-FC07-7985B775E041}"/>
              </a:ext>
            </a:extLst>
          </p:cNvPr>
          <p:cNvSpPr/>
          <p:nvPr/>
        </p:nvSpPr>
        <p:spPr>
          <a:xfrm>
            <a:off x="7260336" y="4075140"/>
            <a:ext cx="1481328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Tecnología</a:t>
            </a:r>
            <a:endParaRPr lang="en-US" sz="1100" dirty="0">
              <a:latin typeface="Atkinson Hyperlegible" pitchFamily="2" charset="0"/>
            </a:endParaRP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e innovación</a:t>
            </a:r>
            <a:endParaRPr lang="en-US" sz="1100" dirty="0">
              <a:latin typeface="Atkinson Hyperlegible" pitchFamily="2" charset="0"/>
            </a:endParaRPr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6096BD92-9029-0157-6180-83BA4E530F25}"/>
              </a:ext>
            </a:extLst>
          </p:cNvPr>
          <p:cNvSpPr/>
          <p:nvPr/>
        </p:nvSpPr>
        <p:spPr>
          <a:xfrm>
            <a:off x="365760" y="359348"/>
            <a:ext cx="8412480" cy="2868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b="1" dirty="0">
                <a:latin typeface="Atkinson Hyperlegible"/>
                <a:ea typeface="Calibri"/>
                <a:cs typeface="Calibri"/>
              </a:rPr>
              <a:t>Preguntas clave: ¿cuáles son nuestros titulares?</a:t>
            </a:r>
            <a:endParaRPr lang="en-US" sz="2000" dirty="0">
              <a:latin typeface="Atkinson Hyperlegible" pitchFamily="2" charset="0"/>
            </a:endParaRPr>
          </a:p>
          <a:p>
            <a:pPr marL="0" indent="0">
              <a:buNone/>
            </a:pPr>
            <a:endParaRPr lang="en-US" sz="2000" b="1" dirty="0">
              <a:latin typeface="Atkinson Hyperlegible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BF17F-77AE-2E7C-B2B9-E181AE8CA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>
            <a:extLst>
              <a:ext uri="{FF2B5EF4-FFF2-40B4-BE49-F238E27FC236}">
                <a16:creationId xmlns:a16="http://schemas.microsoft.com/office/drawing/2014/main" id="{19167F1C-53D7-FB28-5047-17FA5578D9C6}"/>
              </a:ext>
            </a:extLst>
          </p:cNvPr>
          <p:cNvSpPr/>
          <p:nvPr/>
        </p:nvSpPr>
        <p:spPr>
          <a:xfrm>
            <a:off x="320040" y="777240"/>
            <a:ext cx="4160520" cy="1115568"/>
          </a:xfrm>
          <a:prstGeom prst="rect">
            <a:avLst/>
          </a:prstGeom>
          <a:solidFill>
            <a:srgbClr val="F4F6FB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CECA7F5C-9F1B-F314-BC34-F4F2CBA3B397}"/>
              </a:ext>
            </a:extLst>
          </p:cNvPr>
          <p:cNvSpPr/>
          <p:nvPr/>
        </p:nvSpPr>
        <p:spPr>
          <a:xfrm>
            <a:off x="320040" y="777240"/>
            <a:ext cx="91440" cy="1115568"/>
          </a:xfrm>
          <a:prstGeom prst="rect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055E8C24-1AFB-33E9-7C94-75C8FF7DA8B4}"/>
              </a:ext>
            </a:extLst>
          </p:cNvPr>
          <p:cNvSpPr/>
          <p:nvPr/>
        </p:nvSpPr>
        <p:spPr>
          <a:xfrm>
            <a:off x="1033272" y="850392"/>
            <a:ext cx="3337560" cy="3474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200" b="1">
                <a:solidFill>
                  <a:srgbClr val="003A70"/>
                </a:solidFill>
                <a:latin typeface="Atkinson Hyperlegible"/>
                <a:ea typeface="Calibri"/>
                <a:cs typeface="Calibri"/>
              </a:rPr>
              <a:t>Analice el contexto, aprenda lo que importa</a:t>
            </a:r>
            <a:endParaRPr lang="en-US" sz="1200" b="1">
              <a:solidFill>
                <a:srgbClr val="003A70"/>
              </a:solidFill>
              <a:latin typeface="Atkinson Hyperlegible" pitchFamily="2" charset="0"/>
              <a:ea typeface="Calibri"/>
              <a:cs typeface="Calibri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1EC78CC9-E813-251F-80BB-B40C400BA92D}"/>
              </a:ext>
            </a:extLst>
          </p:cNvPr>
          <p:cNvSpPr/>
          <p:nvPr/>
        </p:nvSpPr>
        <p:spPr>
          <a:xfrm>
            <a:off x="1033272" y="1197864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050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Comprenda las políticas y las deficiencias actuales del país antes de comprometerse. </a:t>
            </a:r>
            <a:r>
              <a:rPr lang="en-US" sz="1100">
                <a:solidFill>
                  <a:srgbClr val="2D2D2D"/>
                </a:solidFill>
                <a:latin typeface="Atkinson Hyperlegible"/>
                <a:ea typeface="Calibri" pitchFamily="34" charset="-122"/>
                <a:cs typeface="Calibri" pitchFamily="34" charset="-120"/>
              </a:rPr>
              <a:t>Vincúlese con las prioridades nacionales que ya tienen.</a:t>
            </a:r>
            <a:endParaRPr lang="en-US" sz="1050">
              <a:latin typeface="Atkinson Hyperlegible" pitchFamily="2" charset="0"/>
            </a:endParaRP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19E39C4F-7935-58B3-8284-23701E681926}"/>
              </a:ext>
            </a:extLst>
          </p:cNvPr>
          <p:cNvSpPr/>
          <p:nvPr/>
        </p:nvSpPr>
        <p:spPr>
          <a:xfrm>
            <a:off x="320040" y="2075688"/>
            <a:ext cx="4160520" cy="1115568"/>
          </a:xfrm>
          <a:prstGeom prst="rect">
            <a:avLst/>
          </a:prstGeom>
          <a:solidFill>
            <a:srgbClr val="F4F6FB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DE22C112-893E-8072-5127-6C1E7ED23D2E}"/>
              </a:ext>
            </a:extLst>
          </p:cNvPr>
          <p:cNvSpPr/>
          <p:nvPr/>
        </p:nvSpPr>
        <p:spPr>
          <a:xfrm>
            <a:off x="320040" y="2075688"/>
            <a:ext cx="91440" cy="1115568"/>
          </a:xfrm>
          <a:prstGeom prst="rect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E168B4FD-7767-AEF0-1752-E68CA552249F}"/>
              </a:ext>
            </a:extLst>
          </p:cNvPr>
          <p:cNvSpPr/>
          <p:nvPr/>
        </p:nvSpPr>
        <p:spPr>
          <a:xfrm>
            <a:off x="1033272" y="2496312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endParaRPr lang="en-US" sz="1050">
              <a:solidFill>
                <a:srgbClr val="2D2D2D"/>
              </a:solidFill>
              <a:latin typeface="Atkinson Hyperlegible"/>
              <a:ea typeface="Calibri"/>
              <a:cs typeface="Calibri"/>
            </a:endParaRPr>
          </a:p>
        </p:txBody>
      </p:sp>
      <p:sp>
        <p:nvSpPr>
          <p:cNvPr id="27" name="Shape 12">
            <a:extLst>
              <a:ext uri="{FF2B5EF4-FFF2-40B4-BE49-F238E27FC236}">
                <a16:creationId xmlns:a16="http://schemas.microsoft.com/office/drawing/2014/main" id="{4E67F5FB-8B61-8B38-081D-6C8EE119400E}"/>
              </a:ext>
            </a:extLst>
          </p:cNvPr>
          <p:cNvSpPr/>
          <p:nvPr/>
        </p:nvSpPr>
        <p:spPr>
          <a:xfrm>
            <a:off x="320040" y="3374136"/>
            <a:ext cx="4160520" cy="1115568"/>
          </a:xfrm>
          <a:prstGeom prst="rect">
            <a:avLst/>
          </a:prstGeom>
          <a:solidFill>
            <a:srgbClr val="F4F6FB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29" name="Shape 13">
            <a:extLst>
              <a:ext uri="{FF2B5EF4-FFF2-40B4-BE49-F238E27FC236}">
                <a16:creationId xmlns:a16="http://schemas.microsoft.com/office/drawing/2014/main" id="{EE14AD1F-01F6-8975-9257-8F0DBA0D09F2}"/>
              </a:ext>
            </a:extLst>
          </p:cNvPr>
          <p:cNvSpPr/>
          <p:nvPr/>
        </p:nvSpPr>
        <p:spPr>
          <a:xfrm>
            <a:off x="320040" y="3374136"/>
            <a:ext cx="91440" cy="1115568"/>
          </a:xfrm>
          <a:prstGeom prst="rect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32" name="Text 15">
            <a:extLst>
              <a:ext uri="{FF2B5EF4-FFF2-40B4-BE49-F238E27FC236}">
                <a16:creationId xmlns:a16="http://schemas.microsoft.com/office/drawing/2014/main" id="{90CD55F9-A862-A4FA-616A-18E9C3BE0443}"/>
              </a:ext>
            </a:extLst>
          </p:cNvPr>
          <p:cNvSpPr/>
          <p:nvPr/>
        </p:nvSpPr>
        <p:spPr>
          <a:xfrm>
            <a:off x="1033272" y="3447288"/>
            <a:ext cx="33375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Implique a los ministerios adecuados</a:t>
            </a:r>
            <a:endParaRPr lang="en-US" sz="1200">
              <a:latin typeface="Atkinson Hyperlegible" pitchFamily="2" charset="0"/>
            </a:endParaRPr>
          </a:p>
        </p:txBody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9550B25B-1243-9E1F-900C-9485EE2A4DAD}"/>
              </a:ext>
            </a:extLst>
          </p:cNvPr>
          <p:cNvSpPr/>
          <p:nvPr/>
        </p:nvSpPr>
        <p:spPr>
          <a:xfrm>
            <a:off x="1033272" y="3794760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050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Además de los organismos sanitarios, financieros, educativos y reguladores, </a:t>
            </a:r>
            <a:r>
              <a:rPr lang="en-US" sz="1050" dirty="0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a menudo son los verdaderos guardianes.</a:t>
            </a:r>
            <a:endParaRPr lang="en-US" sz="1050" dirty="0">
              <a:latin typeface="Atkinson Hyperlegible"/>
              <a:ea typeface="Calibri"/>
              <a:cs typeface="Calibri"/>
            </a:endParaRPr>
          </a:p>
        </p:txBody>
      </p:sp>
      <p:sp>
        <p:nvSpPr>
          <p:cNvPr id="37" name="Shape 17">
            <a:extLst>
              <a:ext uri="{FF2B5EF4-FFF2-40B4-BE49-F238E27FC236}">
                <a16:creationId xmlns:a16="http://schemas.microsoft.com/office/drawing/2014/main" id="{DE64B730-A933-1C7B-A4F7-EA03D45149F8}"/>
              </a:ext>
            </a:extLst>
          </p:cNvPr>
          <p:cNvSpPr/>
          <p:nvPr/>
        </p:nvSpPr>
        <p:spPr>
          <a:xfrm>
            <a:off x="4754880" y="777240"/>
            <a:ext cx="4160520" cy="1115568"/>
          </a:xfrm>
          <a:prstGeom prst="rect">
            <a:avLst/>
          </a:prstGeom>
          <a:solidFill>
            <a:srgbClr val="F4F6FB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41" name="Shape 18">
            <a:extLst>
              <a:ext uri="{FF2B5EF4-FFF2-40B4-BE49-F238E27FC236}">
                <a16:creationId xmlns:a16="http://schemas.microsoft.com/office/drawing/2014/main" id="{C4C33E2E-D4EE-6DA0-73E3-52C485B78C3F}"/>
              </a:ext>
            </a:extLst>
          </p:cNvPr>
          <p:cNvSpPr/>
          <p:nvPr/>
        </p:nvSpPr>
        <p:spPr>
          <a:xfrm>
            <a:off x="4754880" y="777240"/>
            <a:ext cx="91440" cy="1115568"/>
          </a:xfrm>
          <a:prstGeom prst="rect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45" name="Text 20">
            <a:extLst>
              <a:ext uri="{FF2B5EF4-FFF2-40B4-BE49-F238E27FC236}">
                <a16:creationId xmlns:a16="http://schemas.microsoft.com/office/drawing/2014/main" id="{FD22006D-6A1E-3746-A781-8191F37C08E9}"/>
              </a:ext>
            </a:extLst>
          </p:cNvPr>
          <p:cNvSpPr/>
          <p:nvPr/>
        </p:nvSpPr>
        <p:spPr>
          <a:xfrm>
            <a:off x="5468112" y="850392"/>
            <a:ext cx="33375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Convierta el apoyo en medidas concretas</a:t>
            </a:r>
            <a:endParaRPr lang="en-US" sz="1200">
              <a:latin typeface="Atkinson Hyperlegible" pitchFamily="2" charset="0"/>
            </a:endParaRPr>
          </a:p>
        </p:txBody>
      </p:sp>
      <p:sp>
        <p:nvSpPr>
          <p:cNvPr id="49" name="Text 21">
            <a:extLst>
              <a:ext uri="{FF2B5EF4-FFF2-40B4-BE49-F238E27FC236}">
                <a16:creationId xmlns:a16="http://schemas.microsoft.com/office/drawing/2014/main" id="{045CBB2B-1507-4C2F-5D18-3BCE240D8BC5}"/>
              </a:ext>
            </a:extLst>
          </p:cNvPr>
          <p:cNvSpPr/>
          <p:nvPr/>
        </p:nvSpPr>
        <p:spPr>
          <a:xfrm>
            <a:off x="5468112" y="1197864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100">
                <a:solidFill>
                  <a:srgbClr val="1A1A1A"/>
                </a:solidFill>
                <a:highlight>
                  <a:srgbClr val="FFFFFF"/>
                </a:highlight>
                <a:latin typeface="Atkinson Hyperlegible"/>
                <a:ea typeface="Calibri" pitchFamily="34" charset="-122"/>
                <a:cs typeface="Calibri" pitchFamily="34" charset="-120"/>
              </a:rPr>
              <a:t>El apoyo generalizado es útil, pero los compromisos sólidos requieren acciones definidas con un plazo determinado. </a:t>
            </a:r>
            <a:endParaRPr lang="en-US" sz="1100">
              <a:solidFill>
                <a:srgbClr val="1A1A1A"/>
              </a:solidFill>
              <a:highlight>
                <a:srgbClr val="FFFFFF"/>
              </a:highlight>
              <a:latin typeface="Atkinson Hyperlegible" pitchFamily="2" charset="0"/>
            </a:endParaRPr>
          </a:p>
        </p:txBody>
      </p:sp>
      <p:sp>
        <p:nvSpPr>
          <p:cNvPr id="53" name="Shape 22">
            <a:extLst>
              <a:ext uri="{FF2B5EF4-FFF2-40B4-BE49-F238E27FC236}">
                <a16:creationId xmlns:a16="http://schemas.microsoft.com/office/drawing/2014/main" id="{63F164BD-797D-E2B6-8D1D-0FE25B9CBE04}"/>
              </a:ext>
            </a:extLst>
          </p:cNvPr>
          <p:cNvSpPr/>
          <p:nvPr/>
        </p:nvSpPr>
        <p:spPr>
          <a:xfrm>
            <a:off x="4754880" y="2075688"/>
            <a:ext cx="4160520" cy="1115568"/>
          </a:xfrm>
          <a:prstGeom prst="rect">
            <a:avLst/>
          </a:prstGeom>
          <a:solidFill>
            <a:srgbClr val="F4F6FB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57" name="Shape 23">
            <a:extLst>
              <a:ext uri="{FF2B5EF4-FFF2-40B4-BE49-F238E27FC236}">
                <a16:creationId xmlns:a16="http://schemas.microsoft.com/office/drawing/2014/main" id="{8BCE40E3-E0C4-7585-F5F3-F69556A5CF5D}"/>
              </a:ext>
            </a:extLst>
          </p:cNvPr>
          <p:cNvSpPr/>
          <p:nvPr/>
        </p:nvSpPr>
        <p:spPr>
          <a:xfrm>
            <a:off x="4754880" y="2075688"/>
            <a:ext cx="91440" cy="1115568"/>
          </a:xfrm>
          <a:prstGeom prst="rect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61" name="Text 25">
            <a:extLst>
              <a:ext uri="{FF2B5EF4-FFF2-40B4-BE49-F238E27FC236}">
                <a16:creationId xmlns:a16="http://schemas.microsoft.com/office/drawing/2014/main" id="{FADE8747-7D15-1312-D462-C644CA4DD370}"/>
              </a:ext>
            </a:extLst>
          </p:cNvPr>
          <p:cNvSpPr/>
          <p:nvPr/>
        </p:nvSpPr>
        <p:spPr>
          <a:xfrm>
            <a:off x="5468112" y="2148840"/>
            <a:ext cx="33375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Demuestre que el apoyo está disponible</a:t>
            </a:r>
            <a:endParaRPr lang="en-US" sz="1200">
              <a:latin typeface="Atkinson Hyperlegible" pitchFamily="2" charset="0"/>
            </a:endParaRPr>
          </a:p>
        </p:txBody>
      </p:sp>
      <p:sp>
        <p:nvSpPr>
          <p:cNvPr id="65" name="Text 26">
            <a:extLst>
              <a:ext uri="{FF2B5EF4-FFF2-40B4-BE49-F238E27FC236}">
                <a16:creationId xmlns:a16="http://schemas.microsoft.com/office/drawing/2014/main" id="{5184C069-C743-C3FC-C408-432BFD7D36EA}"/>
              </a:ext>
            </a:extLst>
          </p:cNvPr>
          <p:cNvSpPr/>
          <p:nvPr/>
        </p:nvSpPr>
        <p:spPr>
          <a:xfrm>
            <a:off x="5468112" y="2496312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100">
                <a:solidFill>
                  <a:srgbClr val="1A1A1A"/>
                </a:solidFill>
                <a:highlight>
                  <a:srgbClr val="FFFFFF"/>
                </a:highlight>
                <a:latin typeface="Atkinson Hyperlegible"/>
                <a:ea typeface="Calibri" pitchFamily="34" charset="-122"/>
                <a:cs typeface="Calibri" pitchFamily="34" charset="-120"/>
              </a:rPr>
              <a:t>Los gobiernos son más propensos a comprometerse si saben que hay ayuda disponible para la implementación.</a:t>
            </a:r>
            <a:endParaRPr lang="en-US" sz="1100">
              <a:solidFill>
                <a:srgbClr val="1A1A1A"/>
              </a:solidFill>
              <a:highlight>
                <a:srgbClr val="FFFFFF"/>
              </a:highlight>
              <a:latin typeface="Atkinson Hyperlegible"/>
            </a:endParaRPr>
          </a:p>
        </p:txBody>
      </p:sp>
      <p:sp>
        <p:nvSpPr>
          <p:cNvPr id="67" name="Shape 22">
            <a:extLst>
              <a:ext uri="{FF2B5EF4-FFF2-40B4-BE49-F238E27FC236}">
                <a16:creationId xmlns:a16="http://schemas.microsoft.com/office/drawing/2014/main" id="{FA8E9961-F1D9-448E-0A73-1DC4CB7CF879}"/>
              </a:ext>
            </a:extLst>
          </p:cNvPr>
          <p:cNvSpPr/>
          <p:nvPr/>
        </p:nvSpPr>
        <p:spPr>
          <a:xfrm>
            <a:off x="4845483" y="3372017"/>
            <a:ext cx="4160520" cy="1115568"/>
          </a:xfrm>
          <a:prstGeom prst="rect">
            <a:avLst/>
          </a:prstGeom>
          <a:solidFill>
            <a:srgbClr val="F4F6FB"/>
          </a:solidFill>
          <a:ln w="12700">
            <a:solidFill>
              <a:srgbClr val="D1E3F8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/>
          <a:p>
            <a:endParaRPr lang="en-GB">
              <a:latin typeface="Atkinson Hyperlegible"/>
            </a:endParaRPr>
          </a:p>
        </p:txBody>
      </p:sp>
      <p:sp>
        <p:nvSpPr>
          <p:cNvPr id="69" name="Shape 23">
            <a:extLst>
              <a:ext uri="{FF2B5EF4-FFF2-40B4-BE49-F238E27FC236}">
                <a16:creationId xmlns:a16="http://schemas.microsoft.com/office/drawing/2014/main" id="{F93FED1E-E5DF-34CE-1D5D-1959BA58922E}"/>
              </a:ext>
            </a:extLst>
          </p:cNvPr>
          <p:cNvSpPr/>
          <p:nvPr/>
        </p:nvSpPr>
        <p:spPr>
          <a:xfrm>
            <a:off x="4754879" y="3372017"/>
            <a:ext cx="91440" cy="1115568"/>
          </a:xfrm>
          <a:prstGeom prst="rect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71" name="Text 25">
            <a:extLst>
              <a:ext uri="{FF2B5EF4-FFF2-40B4-BE49-F238E27FC236}">
                <a16:creationId xmlns:a16="http://schemas.microsoft.com/office/drawing/2014/main" id="{4CF547E1-D0AF-ED5B-7F31-C5301C3BDDEB}"/>
              </a:ext>
            </a:extLst>
          </p:cNvPr>
          <p:cNvSpPr/>
          <p:nvPr/>
        </p:nvSpPr>
        <p:spPr>
          <a:xfrm>
            <a:off x="5454173" y="3438200"/>
            <a:ext cx="3337560" cy="3474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200" b="1">
                <a:solidFill>
                  <a:schemeClr val="accent1">
                    <a:lumMod val="49000"/>
                  </a:schemeClr>
                </a:solidFill>
                <a:highlight>
                  <a:srgbClr val="FFFFFF"/>
                </a:highlight>
                <a:latin typeface="Atkinson Hyperlegible"/>
                <a:ea typeface="Calibri"/>
                <a:cs typeface="Calibri"/>
              </a:rPr>
              <a:t>Fomente el liderazgo y la rendición de cuentas</a:t>
            </a:r>
            <a:endParaRPr lang="en-US" sz="1200">
              <a:solidFill>
                <a:schemeClr val="accent1">
                  <a:lumMod val="49000"/>
                </a:schemeClr>
              </a:solidFill>
              <a:highlight>
                <a:srgbClr val="FFFFFF"/>
              </a:highlight>
              <a:latin typeface="Atkinson Hyperlegible"/>
            </a:endParaRPr>
          </a:p>
        </p:txBody>
      </p:sp>
      <p:sp>
        <p:nvSpPr>
          <p:cNvPr id="73" name="Text 26">
            <a:extLst>
              <a:ext uri="{FF2B5EF4-FFF2-40B4-BE49-F238E27FC236}">
                <a16:creationId xmlns:a16="http://schemas.microsoft.com/office/drawing/2014/main" id="{B8080D22-F21B-EA7E-CEC9-BD3FCE698AEC}"/>
              </a:ext>
            </a:extLst>
          </p:cNvPr>
          <p:cNvSpPr/>
          <p:nvPr/>
        </p:nvSpPr>
        <p:spPr>
          <a:xfrm>
            <a:off x="5454172" y="3709006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100">
                <a:solidFill>
                  <a:srgbClr val="1A1A1A"/>
                </a:solidFill>
                <a:highlight>
                  <a:srgbClr val="FFFFFF"/>
                </a:highlight>
                <a:latin typeface="Atkinson Hyperlegible"/>
                <a:ea typeface="Calibri"/>
                <a:cs typeface="Calibri"/>
              </a:rPr>
              <a:t>Los compromisos son más sólidos cuando cuentan con el respaldo de un alto cargo y un ministerio líder claro responsable de su cumplimiento. </a:t>
            </a:r>
          </a:p>
        </p:txBody>
      </p:sp>
      <p:sp>
        <p:nvSpPr>
          <p:cNvPr id="75" name="Text 25">
            <a:extLst>
              <a:ext uri="{FF2B5EF4-FFF2-40B4-BE49-F238E27FC236}">
                <a16:creationId xmlns:a16="http://schemas.microsoft.com/office/drawing/2014/main" id="{31C01712-C83A-535F-A414-3987D895A809}"/>
              </a:ext>
            </a:extLst>
          </p:cNvPr>
          <p:cNvSpPr/>
          <p:nvPr/>
        </p:nvSpPr>
        <p:spPr>
          <a:xfrm>
            <a:off x="1035502" y="2148840"/>
            <a:ext cx="3337560" cy="3474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200" b="1">
                <a:solidFill>
                  <a:srgbClr val="003A70"/>
                </a:solidFill>
                <a:latin typeface="Atkinson Hyperlegible"/>
                <a:ea typeface="Calibri"/>
                <a:cs typeface="Calibri"/>
              </a:rPr>
              <a:t>Tratarlo como un proceso, no como una reunión</a:t>
            </a:r>
            <a:endParaRPr lang="en-US"/>
          </a:p>
        </p:txBody>
      </p:sp>
      <p:sp>
        <p:nvSpPr>
          <p:cNvPr id="77" name="Text 26">
            <a:extLst>
              <a:ext uri="{FF2B5EF4-FFF2-40B4-BE49-F238E27FC236}">
                <a16:creationId xmlns:a16="http://schemas.microsoft.com/office/drawing/2014/main" id="{03AF55E5-7383-01B0-33BF-8428800587CE}"/>
              </a:ext>
            </a:extLst>
          </p:cNvPr>
          <p:cNvSpPr/>
          <p:nvPr/>
        </p:nvSpPr>
        <p:spPr>
          <a:xfrm>
            <a:off x="972775" y="2419645"/>
            <a:ext cx="3337560" cy="62179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100">
                <a:solidFill>
                  <a:srgbClr val="1A1A1A"/>
                </a:solidFill>
                <a:highlight>
                  <a:srgbClr val="FFFFFF"/>
                </a:highlight>
                <a:latin typeface="Atkinson Hyperlegible"/>
                <a:ea typeface="Calibri"/>
                <a:cs typeface="Calibri"/>
              </a:rPr>
              <a:t>Los compromisos sólidos suelen surgir tras varias conversaciones, no tras una sola discusión. </a:t>
            </a:r>
          </a:p>
        </p:txBody>
      </p:sp>
      <p:sp>
        <p:nvSpPr>
          <p:cNvPr id="79" name="Text 1">
            <a:extLst>
              <a:ext uri="{FF2B5EF4-FFF2-40B4-BE49-F238E27FC236}">
                <a16:creationId xmlns:a16="http://schemas.microsoft.com/office/drawing/2014/main" id="{FEFD1DDD-B028-8794-D9CF-D1D29EC6CD94}"/>
              </a:ext>
            </a:extLst>
          </p:cNvPr>
          <p:cNvSpPr/>
          <p:nvPr/>
        </p:nvSpPr>
        <p:spPr>
          <a:xfrm>
            <a:off x="393192" y="450927"/>
            <a:ext cx="8412480" cy="2868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b="1" dirty="0" err="1">
                <a:latin typeface="atkinson hyperlegible"/>
                <a:ea typeface="Calibri"/>
                <a:cs typeface="Calibri"/>
              </a:rPr>
              <a:t>Encontrar</a:t>
            </a:r>
            <a:r>
              <a:rPr lang="en-US" sz="2000" b="1" dirty="0">
                <a:latin typeface="atkinson hyperlegible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atkinson hyperlegible"/>
                <a:ea typeface="Calibri"/>
                <a:cs typeface="Calibri"/>
              </a:rPr>
              <a:t>el</a:t>
            </a:r>
            <a:r>
              <a:rPr lang="en-US" sz="2000" b="1" dirty="0">
                <a:latin typeface="atkinson hyperlegible"/>
                <a:ea typeface="Calibri"/>
                <a:cs typeface="Calibri"/>
              </a:rPr>
              <a:t> camino </a:t>
            </a:r>
            <a:r>
              <a:rPr lang="en-US" sz="2000" b="1" dirty="0" err="1">
                <a:latin typeface="atkinson hyperlegible"/>
                <a:ea typeface="Calibri"/>
                <a:cs typeface="Calibri"/>
              </a:rPr>
              <a:t>beneficioso</a:t>
            </a:r>
            <a:r>
              <a:rPr lang="en-US" sz="2000" b="1" dirty="0">
                <a:latin typeface="atkinson hyperlegible"/>
                <a:ea typeface="Calibri"/>
                <a:cs typeface="Calibri"/>
              </a:rPr>
              <a:t> para </a:t>
            </a:r>
            <a:r>
              <a:rPr lang="en-US" sz="2000" b="1" dirty="0" err="1">
                <a:latin typeface="atkinson hyperlegible"/>
                <a:ea typeface="Calibri"/>
                <a:cs typeface="Calibri"/>
              </a:rPr>
              <a:t>todos</a:t>
            </a:r>
            <a:r>
              <a:rPr lang="en-US" sz="2000" b="1" dirty="0">
                <a:latin typeface="atkinson hyperlegible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atkinson hyperlegible"/>
                <a:ea typeface="Calibri"/>
                <a:cs typeface="Calibri"/>
              </a:rPr>
              <a:t>hacia</a:t>
            </a:r>
            <a:r>
              <a:rPr lang="en-US" sz="2000" b="1" dirty="0">
                <a:latin typeface="atkinson hyperlegible"/>
                <a:ea typeface="Calibri"/>
                <a:cs typeface="Calibri"/>
              </a:rPr>
              <a:t> un </a:t>
            </a:r>
            <a:r>
              <a:rPr lang="en-US" sz="2000" b="1" dirty="0" err="1">
                <a:latin typeface="atkinson hyperlegible"/>
                <a:ea typeface="Calibri"/>
                <a:cs typeface="Calibri"/>
              </a:rPr>
              <a:t>buen</a:t>
            </a:r>
            <a:r>
              <a:rPr lang="en-US" sz="2000" b="1" dirty="0">
                <a:latin typeface="atkinson hyperlegible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atkinson hyperlegible"/>
                <a:ea typeface="Calibri"/>
                <a:cs typeface="Calibri"/>
              </a:rPr>
              <a:t>compromiso</a:t>
            </a:r>
            <a:endParaRPr lang="en-US" dirty="0"/>
          </a:p>
          <a:p>
            <a:pPr marL="0" indent="0">
              <a:buNone/>
            </a:pPr>
            <a:endParaRPr lang="en-US" sz="2000" b="1" dirty="0">
              <a:latin typeface="Atkinson Hyperlegible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7537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6A8C-8004-1963-8B98-9C271A77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>
            <a:extLst>
              <a:ext uri="{FF2B5EF4-FFF2-40B4-BE49-F238E27FC236}">
                <a16:creationId xmlns:a16="http://schemas.microsoft.com/office/drawing/2014/main" id="{B515A8F6-946E-14DA-2B33-41D4B4501F9B}"/>
              </a:ext>
            </a:extLst>
          </p:cNvPr>
          <p:cNvSpPr/>
          <p:nvPr/>
        </p:nvSpPr>
        <p:spPr>
          <a:xfrm>
            <a:off x="365760" y="359348"/>
            <a:ext cx="8412480" cy="28686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b="1">
                <a:latin typeface="atkinson hyperlegible"/>
                <a:ea typeface="Calibri"/>
                <a:cs typeface="Calibri"/>
              </a:rPr>
              <a:t>Las cinco cualidades de un compromiso sólido</a:t>
            </a:r>
            <a:endParaRPr lang="en-US" sz="2000">
              <a:latin typeface="atkinson hyperlegible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latin typeface="Atkinson Hyperlegible"/>
              <a:ea typeface="Calibri"/>
              <a:cs typeface="Calibri"/>
            </a:endParaRP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912857BD-67DD-C60A-2691-A4EE8D320EB6}"/>
              </a:ext>
            </a:extLst>
          </p:cNvPr>
          <p:cNvSpPr/>
          <p:nvPr/>
        </p:nvSpPr>
        <p:spPr>
          <a:xfrm>
            <a:off x="320040" y="804672"/>
            <a:ext cx="530352" cy="530352"/>
          </a:xfrm>
          <a:prstGeom prst="ellipse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82015F7-920A-CFB1-1053-E05A481F095F}"/>
              </a:ext>
            </a:extLst>
          </p:cNvPr>
          <p:cNvSpPr/>
          <p:nvPr/>
        </p:nvSpPr>
        <p:spPr>
          <a:xfrm>
            <a:off x="319111" y="810712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>
              <a:latin typeface="Atkinson Hyperlegible" pitchFamily="2" charset="0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80A11097-3B63-C2E0-28CF-49C8C102BC01}"/>
              </a:ext>
            </a:extLst>
          </p:cNvPr>
          <p:cNvSpPr/>
          <p:nvPr/>
        </p:nvSpPr>
        <p:spPr>
          <a:xfrm>
            <a:off x="1005840" y="731520"/>
            <a:ext cx="7772400" cy="713232"/>
          </a:xfrm>
          <a:prstGeom prst="rect">
            <a:avLst/>
          </a:prstGeom>
          <a:solidFill>
            <a:srgbClr val="F4F6FB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FF594F90-3086-FE6B-37A5-3E0A84AA0076}"/>
              </a:ext>
            </a:extLst>
          </p:cNvPr>
          <p:cNvSpPr/>
          <p:nvPr/>
        </p:nvSpPr>
        <p:spPr>
          <a:xfrm>
            <a:off x="1143000" y="822960"/>
            <a:ext cx="1554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Nuevo: </a:t>
            </a:r>
            <a:endParaRPr lang="en-US" sz="1300">
              <a:latin typeface="Atkinson Hyperlegible" pitchFamily="2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C31BE03A-FDE7-9CBA-C0A7-6E692E17E5B2}"/>
              </a:ext>
            </a:extLst>
          </p:cNvPr>
          <p:cNvSpPr/>
          <p:nvPr/>
        </p:nvSpPr>
        <p:spPr>
          <a:xfrm>
            <a:off x="2651760" y="822960"/>
            <a:ext cx="5852160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200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Acciones genuinamente nuevas , no reformulaciones de promesas existentes o </a:t>
            </a:r>
            <a:r>
              <a:rPr lang="en-US" sz="1200" err="1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programas</a:t>
            </a:r>
            <a:r>
              <a:rPr lang="en-US" sz="1200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 en curso.</a:t>
            </a:r>
            <a:endParaRPr lang="en-US" sz="1200">
              <a:latin typeface="Atkinson Hyperlegible"/>
              <a:ea typeface="Calibri"/>
              <a:cs typeface="Calibri"/>
            </a:endParaRPr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9595F006-519C-94A8-E1EF-01026F939549}"/>
              </a:ext>
            </a:extLst>
          </p:cNvPr>
          <p:cNvSpPr/>
          <p:nvPr/>
        </p:nvSpPr>
        <p:spPr>
          <a:xfrm>
            <a:off x="320040" y="1655064"/>
            <a:ext cx="530352" cy="530352"/>
          </a:xfrm>
          <a:prstGeom prst="ellipse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2449F1B8-4FA6-EF32-9E0A-C27B2A8FBB06}"/>
              </a:ext>
            </a:extLst>
          </p:cNvPr>
          <p:cNvSpPr/>
          <p:nvPr/>
        </p:nvSpPr>
        <p:spPr>
          <a:xfrm>
            <a:off x="319111" y="1675043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>
              <a:latin typeface="Atkinson Hyperlegible" pitchFamily="2" charset="0"/>
            </a:endParaRPr>
          </a:p>
        </p:txBody>
      </p:sp>
      <p:sp>
        <p:nvSpPr>
          <p:cNvPr id="21" name="Shape 9">
            <a:extLst>
              <a:ext uri="{FF2B5EF4-FFF2-40B4-BE49-F238E27FC236}">
                <a16:creationId xmlns:a16="http://schemas.microsoft.com/office/drawing/2014/main" id="{374F87AE-988B-166F-405E-2AB6B6CE2800}"/>
              </a:ext>
            </a:extLst>
          </p:cNvPr>
          <p:cNvSpPr/>
          <p:nvPr/>
        </p:nvSpPr>
        <p:spPr>
          <a:xfrm>
            <a:off x="1005840" y="1581912"/>
            <a:ext cx="7772400" cy="713232"/>
          </a:xfrm>
          <a:prstGeom prst="rect">
            <a:avLst/>
          </a:prstGeom>
          <a:solidFill>
            <a:srgbClr val="F4F6FB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26" name="Text 10">
            <a:extLst>
              <a:ext uri="{FF2B5EF4-FFF2-40B4-BE49-F238E27FC236}">
                <a16:creationId xmlns:a16="http://schemas.microsoft.com/office/drawing/2014/main" id="{88C5BF41-11F6-9F62-7970-BACB9FB9AC31}"/>
              </a:ext>
            </a:extLst>
          </p:cNvPr>
          <p:cNvSpPr/>
          <p:nvPr/>
        </p:nvSpPr>
        <p:spPr>
          <a:xfrm>
            <a:off x="1143000" y="1673352"/>
            <a:ext cx="1554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Transformadoras: </a:t>
            </a:r>
            <a:endParaRPr lang="en-US" sz="1300">
              <a:latin typeface="Atkinson Hyperlegible" pitchFamily="2" charset="0"/>
            </a:endParaRP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3A251DF2-5D19-7B51-BACC-2A1784FFD17E}"/>
              </a:ext>
            </a:extLst>
          </p:cNvPr>
          <p:cNvSpPr/>
          <p:nvPr/>
        </p:nvSpPr>
        <p:spPr>
          <a:xfrm>
            <a:off x="2651760" y="1673352"/>
            <a:ext cx="58521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Acciones audaces que mejorarán sustancialmente el acceso o los resultados para la población.</a:t>
            </a:r>
            <a:endParaRPr lang="en-US" sz="1200">
              <a:latin typeface="Atkinson Hyperlegible" pitchFamily="2" charset="0"/>
            </a:endParaRPr>
          </a:p>
        </p:txBody>
      </p:sp>
      <p:sp>
        <p:nvSpPr>
          <p:cNvPr id="34" name="Shape 12">
            <a:extLst>
              <a:ext uri="{FF2B5EF4-FFF2-40B4-BE49-F238E27FC236}">
                <a16:creationId xmlns:a16="http://schemas.microsoft.com/office/drawing/2014/main" id="{802BE74A-FCC7-4737-ADE0-DCE32C8AD8E8}"/>
              </a:ext>
            </a:extLst>
          </p:cNvPr>
          <p:cNvSpPr/>
          <p:nvPr/>
        </p:nvSpPr>
        <p:spPr>
          <a:xfrm>
            <a:off x="320040" y="2505456"/>
            <a:ext cx="530352" cy="530352"/>
          </a:xfrm>
          <a:prstGeom prst="ellipse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5418E3BD-171F-F425-2F1C-DF29008E56B9}"/>
              </a:ext>
            </a:extLst>
          </p:cNvPr>
          <p:cNvSpPr/>
          <p:nvPr/>
        </p:nvSpPr>
        <p:spPr>
          <a:xfrm>
            <a:off x="319111" y="2511496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>
              <a:latin typeface="Atkinson Hyperlegible" pitchFamily="2" charset="0"/>
            </a:endParaRPr>
          </a:p>
        </p:txBody>
      </p:sp>
      <p:sp>
        <p:nvSpPr>
          <p:cNvPr id="40" name="Shape 14">
            <a:extLst>
              <a:ext uri="{FF2B5EF4-FFF2-40B4-BE49-F238E27FC236}">
                <a16:creationId xmlns:a16="http://schemas.microsoft.com/office/drawing/2014/main" id="{5E8F8D95-BAB7-D925-639C-D7BF37F81EF5}"/>
              </a:ext>
            </a:extLst>
          </p:cNvPr>
          <p:cNvSpPr/>
          <p:nvPr/>
        </p:nvSpPr>
        <p:spPr>
          <a:xfrm>
            <a:off x="1005840" y="2432304"/>
            <a:ext cx="7772400" cy="713232"/>
          </a:xfrm>
          <a:prstGeom prst="rect">
            <a:avLst/>
          </a:prstGeom>
          <a:solidFill>
            <a:srgbClr val="F4F6FB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42" name="Text 15">
            <a:extLst>
              <a:ext uri="{FF2B5EF4-FFF2-40B4-BE49-F238E27FC236}">
                <a16:creationId xmlns:a16="http://schemas.microsoft.com/office/drawing/2014/main" id="{B292C17E-5F28-23FC-F48E-08F9C82087D5}"/>
              </a:ext>
            </a:extLst>
          </p:cNvPr>
          <p:cNvSpPr/>
          <p:nvPr/>
        </p:nvSpPr>
        <p:spPr>
          <a:xfrm>
            <a:off x="1143000" y="2523744"/>
            <a:ext cx="1554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De alto nivel: </a:t>
            </a:r>
            <a:endParaRPr lang="en-US" sz="1300">
              <a:latin typeface="Atkinson Hyperlegible" pitchFamily="2" charset="0"/>
            </a:endParaRPr>
          </a:p>
        </p:txBody>
      </p:sp>
      <p:sp>
        <p:nvSpPr>
          <p:cNvPr id="44" name="Text 16">
            <a:extLst>
              <a:ext uri="{FF2B5EF4-FFF2-40B4-BE49-F238E27FC236}">
                <a16:creationId xmlns:a16="http://schemas.microsoft.com/office/drawing/2014/main" id="{82F5F01C-224C-8F22-11F1-8D86EB1BBB87}"/>
              </a:ext>
            </a:extLst>
          </p:cNvPr>
          <p:cNvSpPr/>
          <p:nvPr/>
        </p:nvSpPr>
        <p:spPr>
          <a:xfrm>
            <a:off x="2651760" y="2523744"/>
            <a:ext cx="5852160" cy="53035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2D2D2D"/>
                </a:solidFill>
                <a:latin typeface="Atkinson Hyperlegible"/>
                <a:ea typeface="Calibri"/>
                <a:cs typeface="Calibri"/>
              </a:rPr>
              <a:t>Respaldada por jefes de Estado, ministros o a nivel intergubernamental, sin limitarse a una sola unidad técnica.</a:t>
            </a:r>
            <a:endParaRPr lang="en-US" sz="1200">
              <a:latin typeface="Atkinson Hyperlegible"/>
              <a:ea typeface="Calibri"/>
              <a:cs typeface="Calibri"/>
            </a:endParaRPr>
          </a:p>
        </p:txBody>
      </p:sp>
      <p:sp>
        <p:nvSpPr>
          <p:cNvPr id="46" name="Shape 17">
            <a:extLst>
              <a:ext uri="{FF2B5EF4-FFF2-40B4-BE49-F238E27FC236}">
                <a16:creationId xmlns:a16="http://schemas.microsoft.com/office/drawing/2014/main" id="{AE76F95E-A2D0-C404-5477-BF57493D5E4B}"/>
              </a:ext>
            </a:extLst>
          </p:cNvPr>
          <p:cNvSpPr/>
          <p:nvPr/>
        </p:nvSpPr>
        <p:spPr>
          <a:xfrm>
            <a:off x="320040" y="3355848"/>
            <a:ext cx="530352" cy="530352"/>
          </a:xfrm>
          <a:prstGeom prst="ellipse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48" name="Text 18">
            <a:extLst>
              <a:ext uri="{FF2B5EF4-FFF2-40B4-BE49-F238E27FC236}">
                <a16:creationId xmlns:a16="http://schemas.microsoft.com/office/drawing/2014/main" id="{8D2E23A4-3021-F7B4-6E25-94A44C1F4222}"/>
              </a:ext>
            </a:extLst>
          </p:cNvPr>
          <p:cNvSpPr/>
          <p:nvPr/>
        </p:nvSpPr>
        <p:spPr>
          <a:xfrm>
            <a:off x="319111" y="3375827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>
              <a:latin typeface="Atkinson Hyperlegible" pitchFamily="2" charset="0"/>
            </a:endParaRPr>
          </a:p>
        </p:txBody>
      </p:sp>
      <p:sp>
        <p:nvSpPr>
          <p:cNvPr id="50" name="Shape 19">
            <a:extLst>
              <a:ext uri="{FF2B5EF4-FFF2-40B4-BE49-F238E27FC236}">
                <a16:creationId xmlns:a16="http://schemas.microsoft.com/office/drawing/2014/main" id="{CF9C3B09-3893-BDC2-A6D4-4EE9DA234B3B}"/>
              </a:ext>
            </a:extLst>
          </p:cNvPr>
          <p:cNvSpPr/>
          <p:nvPr/>
        </p:nvSpPr>
        <p:spPr>
          <a:xfrm>
            <a:off x="1005840" y="3282696"/>
            <a:ext cx="7772400" cy="713232"/>
          </a:xfrm>
          <a:prstGeom prst="rect">
            <a:avLst/>
          </a:prstGeom>
          <a:solidFill>
            <a:srgbClr val="F4F6FB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52" name="Text 20">
            <a:extLst>
              <a:ext uri="{FF2B5EF4-FFF2-40B4-BE49-F238E27FC236}">
                <a16:creationId xmlns:a16="http://schemas.microsoft.com/office/drawing/2014/main" id="{4D401BAE-D8DC-C083-597A-8D42E2D3B178}"/>
              </a:ext>
            </a:extLst>
          </p:cNvPr>
          <p:cNvSpPr/>
          <p:nvPr/>
        </p:nvSpPr>
        <p:spPr>
          <a:xfrm>
            <a:off x="1143000" y="3374136"/>
            <a:ext cx="1554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Financiado: </a:t>
            </a:r>
            <a:endParaRPr lang="en-US" sz="1300">
              <a:latin typeface="Atkinson Hyperlegible" pitchFamily="2" charset="0"/>
            </a:endParaRPr>
          </a:p>
        </p:txBody>
      </p:sp>
      <p:sp>
        <p:nvSpPr>
          <p:cNvPr id="54" name="Text 21">
            <a:extLst>
              <a:ext uri="{FF2B5EF4-FFF2-40B4-BE49-F238E27FC236}">
                <a16:creationId xmlns:a16="http://schemas.microsoft.com/office/drawing/2014/main" id="{EF30A1B7-4958-0469-D7AF-1C80C57B6539}"/>
              </a:ext>
            </a:extLst>
          </p:cNvPr>
          <p:cNvSpPr/>
          <p:nvPr/>
        </p:nvSpPr>
        <p:spPr>
          <a:xfrm>
            <a:off x="2651760" y="3374136"/>
            <a:ext cx="58521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Respaldado por una vía de financiación creíble: presupuesto nacional, financiación internacional o una solicitud clara de la misma.</a:t>
            </a:r>
            <a:endParaRPr lang="en-US" sz="1200">
              <a:latin typeface="Atkinson Hyperlegible" pitchFamily="2" charset="0"/>
            </a:endParaRPr>
          </a:p>
        </p:txBody>
      </p:sp>
      <p:sp>
        <p:nvSpPr>
          <p:cNvPr id="56" name="Shape 22">
            <a:extLst>
              <a:ext uri="{FF2B5EF4-FFF2-40B4-BE49-F238E27FC236}">
                <a16:creationId xmlns:a16="http://schemas.microsoft.com/office/drawing/2014/main" id="{22BABD68-1AAA-94C1-1DFD-02F7FADDB584}"/>
              </a:ext>
            </a:extLst>
          </p:cNvPr>
          <p:cNvSpPr/>
          <p:nvPr/>
        </p:nvSpPr>
        <p:spPr>
          <a:xfrm>
            <a:off x="320040" y="4206240"/>
            <a:ext cx="530352" cy="530352"/>
          </a:xfrm>
          <a:prstGeom prst="ellipse">
            <a:avLst/>
          </a:prstGeom>
          <a:solidFill>
            <a:srgbClr val="0066CC"/>
          </a:solidFill>
          <a:ln w="127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58" name="Text 23">
            <a:extLst>
              <a:ext uri="{FF2B5EF4-FFF2-40B4-BE49-F238E27FC236}">
                <a16:creationId xmlns:a16="http://schemas.microsoft.com/office/drawing/2014/main" id="{D85D0454-68D3-3F51-838A-99C3E6CC8BF3}"/>
              </a:ext>
            </a:extLst>
          </p:cNvPr>
          <p:cNvSpPr/>
          <p:nvPr/>
        </p:nvSpPr>
        <p:spPr>
          <a:xfrm>
            <a:off x="319111" y="4226219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>
              <a:latin typeface="Atkinson Hyperlegible" pitchFamily="2" charset="0"/>
            </a:endParaRPr>
          </a:p>
        </p:txBody>
      </p:sp>
      <p:sp>
        <p:nvSpPr>
          <p:cNvPr id="60" name="Shape 24">
            <a:extLst>
              <a:ext uri="{FF2B5EF4-FFF2-40B4-BE49-F238E27FC236}">
                <a16:creationId xmlns:a16="http://schemas.microsoft.com/office/drawing/2014/main" id="{1CAABDF4-EEE4-A677-B2A4-3A0390B5A9DB}"/>
              </a:ext>
            </a:extLst>
          </p:cNvPr>
          <p:cNvSpPr/>
          <p:nvPr/>
        </p:nvSpPr>
        <p:spPr>
          <a:xfrm>
            <a:off x="1005840" y="4133088"/>
            <a:ext cx="7772400" cy="713232"/>
          </a:xfrm>
          <a:prstGeom prst="rect">
            <a:avLst/>
          </a:prstGeom>
          <a:solidFill>
            <a:srgbClr val="F4F6FB"/>
          </a:solidFill>
          <a:ln w="12700">
            <a:solidFill>
              <a:srgbClr val="E2EAF4"/>
            </a:solidFill>
            <a:prstDash val="solid"/>
          </a:ln>
        </p:spPr>
        <p:txBody>
          <a:bodyPr/>
          <a:lstStyle/>
          <a:p>
            <a:endParaRPr lang="en-GB">
              <a:latin typeface="Atkinson Hyperlegible" pitchFamily="2" charset="0"/>
            </a:endParaRPr>
          </a:p>
        </p:txBody>
      </p:sp>
      <p:sp>
        <p:nvSpPr>
          <p:cNvPr id="62" name="Text 25">
            <a:extLst>
              <a:ext uri="{FF2B5EF4-FFF2-40B4-BE49-F238E27FC236}">
                <a16:creationId xmlns:a16="http://schemas.microsoft.com/office/drawing/2014/main" id="{7B46C549-D0C9-1BD7-4FD9-FB6E4A7A89CB}"/>
              </a:ext>
            </a:extLst>
          </p:cNvPr>
          <p:cNvSpPr/>
          <p:nvPr/>
        </p:nvSpPr>
        <p:spPr>
          <a:xfrm>
            <a:off x="1143000" y="4224528"/>
            <a:ext cx="1554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003A70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Con plazos definidos: </a:t>
            </a:r>
            <a:endParaRPr lang="en-US" sz="1300">
              <a:latin typeface="Atkinson Hyperlegible" pitchFamily="2" charset="0"/>
            </a:endParaRPr>
          </a:p>
        </p:txBody>
      </p:sp>
      <p:sp>
        <p:nvSpPr>
          <p:cNvPr id="64" name="Text 26">
            <a:extLst>
              <a:ext uri="{FF2B5EF4-FFF2-40B4-BE49-F238E27FC236}">
                <a16:creationId xmlns:a16="http://schemas.microsoft.com/office/drawing/2014/main" id="{B03A745A-FFE8-904A-A170-1FC76FAF0D97}"/>
              </a:ext>
            </a:extLst>
          </p:cNvPr>
          <p:cNvSpPr/>
          <p:nvPr/>
        </p:nvSpPr>
        <p:spPr>
          <a:xfrm>
            <a:off x="2651760" y="4224528"/>
            <a:ext cx="58521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2D2D2D"/>
                </a:solidFill>
                <a:latin typeface="Atkinson Hyperlegible" pitchFamily="2" charset="0"/>
                <a:ea typeface="Calibri" pitchFamily="34" charset="-122"/>
                <a:cs typeface="Calibri" pitchFamily="34" charset="-120"/>
              </a:rPr>
              <a:t>Incluye un objetivo cuantificable y un plazo realista para alcanzarlo.</a:t>
            </a:r>
            <a:endParaRPr lang="en-US" sz="120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365E4-EA20-4A53-58B0-1AF0F462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Actividad:</a:t>
            </a: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C90F0-99BB-FD25-27C9-F59C5962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91" y="1038461"/>
            <a:ext cx="8517638" cy="374520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Grupo 1: Salud ocular integral infantil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Y" sz="2000" dirty="0"/>
              <a:t>Grupo 2: </a:t>
            </a:r>
            <a:r>
              <a:rPr lang="es-ES" sz="2000" dirty="0"/>
              <a:t>Acceso universal a cirugía de cataratas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Y" sz="2000" dirty="0"/>
              <a:t>Grupo 3: </a:t>
            </a:r>
            <a:r>
              <a:rPr lang="es-ES" sz="2000" dirty="0"/>
              <a:t>Acceso universal a servicios para atención de diabéticos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Y" sz="2000" dirty="0"/>
              <a:t>Grupo 4: </a:t>
            </a:r>
            <a:r>
              <a:rPr lang="es-ES" sz="2000" dirty="0"/>
              <a:t>Ampliar los servicios de corrección de errores refractivos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Y" sz="2000" dirty="0"/>
              <a:t>Grupo 5: </a:t>
            </a:r>
            <a:r>
              <a:rPr lang="es-ES" sz="2000" dirty="0"/>
              <a:t>Fortalecer la integración de la salud ocular dentro de la atención primaria 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Grupo 6: Aumentar la conciencia pública sobre la pérdida de visión prevenible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000" dirty="0"/>
          </a:p>
          <a:p>
            <a:endParaRPr lang="es-ES" sz="20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D906304-2F2F-C27F-03B4-07B714AF63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Trabajo en Grupo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09450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ebc79d-b4ed-4a59-8fa2-2b0d970e1371" xsi:nil="true"/>
    <lcf76f155ced4ddcb4097134ff3c332f xmlns="254ae2b3-433d-4390-9748-1ed15529cc1c">
      <Terms xmlns="http://schemas.microsoft.com/office/infopath/2007/PartnerControls"/>
    </lcf76f155ced4ddcb4097134ff3c332f>
    <Number xmlns="254ae2b3-433d-4390-9748-1ed15529cc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16E51D0F9F0F499ED2B95C795B3D48" ma:contentTypeVersion="15" ma:contentTypeDescription="Create a new document." ma:contentTypeScope="" ma:versionID="e0f55bb7bafbb7ec8f7baf26188d64ad">
  <xsd:schema xmlns:xsd="http://www.w3.org/2001/XMLSchema" xmlns:xs="http://www.w3.org/2001/XMLSchema" xmlns:p="http://schemas.microsoft.com/office/2006/metadata/properties" xmlns:ns2="254ae2b3-433d-4390-9748-1ed15529cc1c" xmlns:ns3="bcebc79d-b4ed-4a59-8fa2-2b0d970e1371" targetNamespace="http://schemas.microsoft.com/office/2006/metadata/properties" ma:root="true" ma:fieldsID="f80a8f231c98ab826c54a4ea7dea24d8" ns2:_="" ns3:_="">
    <xsd:import namespace="254ae2b3-433d-4390-9748-1ed15529cc1c"/>
    <xsd:import namespace="bcebc79d-b4ed-4a59-8fa2-2b0d970e13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e2b3-433d-4390-9748-1ed15529c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abd7073-03bb-4f5f-ae43-47e02b55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bc79d-b4ed-4a59-8fa2-2b0d970e13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cc6869-3199-47ab-88b8-2a8d5d1a4ced}" ma:internalName="TaxCatchAll" ma:showField="CatchAllData" ma:web="bcebc79d-b4ed-4a59-8fa2-2b0d970e1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5D2BA-D788-427A-83AE-387620C86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6E6CA8-01DF-40C6-9195-AF7819AA34E1}">
  <ds:schemaRefs>
    <ds:schemaRef ds:uri="8dc4a511-b4cc-4049-9280-7f6add7a3bef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24e03da-392b-40b7-a690-9be2b37efc8d"/>
    <ds:schemaRef ds:uri="151420ab-5a08-470b-9772-25551df2f28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01DC28-CE0A-4ED7-B634-A12916724959}"/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704</Words>
  <Application>Microsoft Office PowerPoint</Application>
  <PresentationFormat>Presentación en pantalla (16:9)</PresentationFormat>
  <Paragraphs>90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atkinson hyperlegible</vt:lpstr>
      <vt:lpstr>atkinson hyperlegible</vt:lpstr>
      <vt:lpstr>Calibri</vt:lpstr>
      <vt:lpstr>Lexend Black</vt:lpstr>
      <vt:lpstr>Lexend SemiBold</vt:lpstr>
      <vt:lpstr>Reddit Sans</vt:lpstr>
      <vt:lpstr>Office Theme</vt:lpstr>
      <vt:lpstr>1_Office Theme</vt:lpstr>
      <vt:lpstr>¿Qué hace que un buen compromiso de la cumbre?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Commitment Quality Guide</dc:title>
  <dc:subject>PptxGenJS Presentation</dc:subject>
  <dc:creator>PptxGenJS</dc:creator>
  <cp:keywords>, docId:26E2A09C9A4D2097B196CCB02A48C757</cp:keywords>
  <cp:lastModifiedBy>Cristina Sanchez</cp:lastModifiedBy>
  <cp:revision>18</cp:revision>
  <dcterms:created xsi:type="dcterms:W3CDTF">2026-03-04T12:36:32Z</dcterms:created>
  <dcterms:modified xsi:type="dcterms:W3CDTF">2026-06-03T02:55:05Z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0x0101005B16E51D0F9F0F499ED2B95C795B3D48</vt:lpwstr>
  </property>
  <property fmtid="{D5CDD505-2E9C-101B-9397-08002B2CF9AE}" pid="3" name="MediaServiceImageTags">
    <vt:lpwstr/>
  </property>
</Properties>
</file>