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alphaModFix amt="60000"/>
          </a:blip>
          <a:srcRect l="0" r="0" t="0" b="0"/>
          <a:stretch/>
        </p:blipFill>
        <p:spPr>
          <a:xfrm>
            <a:off x="0" y="0"/>
            <a:ext cx="18287972" cy="1028697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08093" y="236962"/>
            <a:ext cx="4071786" cy="34560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104775" marL="0">
              <a:buNone/>
            </a:pPr>
            <a:r>
              <a:rPr lang="en-US" sz="1650" spc="825" kern="0" dirty="0">
                <a:solidFill>
                  <a:srgbClr val="E0B86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BRAND GUIDELINES</a:t>
            </a:r>
            <a:endParaRPr lang="en-US" sz="16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470" y="1058792"/>
            <a:ext cx="5714923" cy="7449329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8286775" y="9041449"/>
            <a:ext cx="1714422" cy="9525"/>
          </a:xfrm>
          <a:prstGeom prst="rect">
            <a:avLst/>
          </a:prstGeom>
          <a:gradFill rotWithShape="1">
            <a:gsLst>
              <a:gs pos="0">
                <a:srgbClr val="D9B45E">
                  <a:alpha val="0"/>
                </a:srgbClr>
              </a:gs>
              <a:gs pos="50000">
                <a:srgbClr val="D9B45E">
                  <a:alpha val="100000"/>
                </a:srgbClr>
              </a:gs>
              <a:gs pos="100000">
                <a:srgbClr val="D9B45E">
                  <a:alpha val="0"/>
                </a:srgbClr>
              </a:gs>
            </a:gsLst>
            <a:lin ang="0" scaled="0"/>
          </a:gradFill>
          <a:ln/>
        </p:spPr>
      </p:sp>
      <p:sp>
        <p:nvSpPr>
          <p:cNvPr id="6" name="Text 2"/>
          <p:cNvSpPr/>
          <p:nvPr/>
        </p:nvSpPr>
        <p:spPr>
          <a:xfrm>
            <a:off x="7664609" y="9317612"/>
            <a:ext cx="2958645" cy="40850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400" dirty="0">
                <a:solidFill>
                  <a:srgbClr val="F4EFE4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Visual Identity System</a:t>
            </a:r>
            <a:endParaRPr lang="en-US" sz="2400" dirty="0"/>
          </a:p>
        </p:txBody>
      </p:sp>
      <p:sp>
        <p:nvSpPr>
          <p:cNvPr id="7" name="Text 3"/>
          <p:cNvSpPr/>
          <p:nvPr/>
        </p:nvSpPr>
        <p:spPr>
          <a:xfrm>
            <a:off x="7995536" y="9840348"/>
            <a:ext cx="2296791" cy="2477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42863" marL="0">
              <a:buNone/>
            </a:pPr>
            <a:r>
              <a:rPr lang="en-US" sz="1125" spc="338" kern="0" dirty="0">
                <a:solidFill>
                  <a:srgbClr val="C9A8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VERSION 1.0 · 2026</a:t>
            </a:r>
            <a:endParaRPr lang="en-US" sz="112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C0C0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2985" y="2000194"/>
            <a:ext cx="5867321" cy="2477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48578" marL="0">
              <a:buNone/>
            </a:pPr>
            <a:r>
              <a:rPr lang="en-US" sz="1125" spc="383" kern="0" dirty="0">
                <a:solidFill>
                  <a:srgbClr val="E0B86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 · SOCIAL APPLICATIONS</a:t>
            </a:r>
            <a:endParaRPr lang="en-US" sz="1125" dirty="0"/>
          </a:p>
        </p:txBody>
      </p:sp>
      <p:sp>
        <p:nvSpPr>
          <p:cNvPr id="3" name="Text 1"/>
          <p:cNvSpPr/>
          <p:nvPr/>
        </p:nvSpPr>
        <p:spPr>
          <a:xfrm>
            <a:off x="1142985" y="2324081"/>
            <a:ext cx="5867321" cy="62515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450" b="1" dirty="0">
                <a:solidFill>
                  <a:srgbClr val="F4EFE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Story / vertical</a:t>
            </a:r>
            <a:endParaRPr lang="en-US" sz="3450" dirty="0"/>
          </a:p>
        </p:txBody>
      </p:sp>
      <p:sp>
        <p:nvSpPr>
          <p:cNvPr id="4" name="Shape 2"/>
          <p:cNvSpPr/>
          <p:nvPr/>
        </p:nvSpPr>
        <p:spPr>
          <a:xfrm>
            <a:off x="1142985" y="3158691"/>
            <a:ext cx="1142985" cy="9525"/>
          </a:xfrm>
          <a:prstGeom prst="rect">
            <a:avLst/>
          </a:prstGeom>
          <a:gradFill rotWithShape="1">
            <a:gsLst>
              <a:gs pos="0">
                <a:srgbClr val="D9B45E">
                  <a:alpha val="100000"/>
                </a:srgbClr>
              </a:gs>
              <a:gs pos="100000">
                <a:srgbClr val="D9B45E">
                  <a:alpha val="0"/>
                </a:srgbClr>
              </a:gs>
            </a:gsLst>
            <a:lin ang="0" scaled="0"/>
          </a:gradFill>
          <a:ln/>
        </p:spPr>
      </p:sp>
      <p:sp>
        <p:nvSpPr>
          <p:cNvPr id="5" name="Text 3"/>
          <p:cNvSpPr/>
          <p:nvPr/>
        </p:nvSpPr>
        <p:spPr>
          <a:xfrm>
            <a:off x="1142985" y="3434851"/>
            <a:ext cx="5493946" cy="86102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6086"/>
              </a:lnSpc>
              <a:buNone/>
            </a:pPr>
            <a:r>
              <a:rPr lang="en-US" sz="1350" dirty="0">
                <a:solidFill>
                  <a:srgbClr val="A49C8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Full-screen vertical for Stories and Reel covers. The headline sits in the upper safe zone; the logo anchors the base above the fold.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1142985" y="4638768"/>
            <a:ext cx="1231742" cy="226796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975" spc="137" kern="0" dirty="0">
                <a:solidFill>
                  <a:srgbClr val="6F6A5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DIMENSIONS</a:t>
            </a:r>
            <a:endParaRPr lang="en-US" sz="975" dirty="0"/>
          </a:p>
        </p:txBody>
      </p:sp>
      <p:sp>
        <p:nvSpPr>
          <p:cNvPr id="7" name="Text 5"/>
          <p:cNvSpPr/>
          <p:nvPr/>
        </p:nvSpPr>
        <p:spPr>
          <a:xfrm>
            <a:off x="1142985" y="4903580"/>
            <a:ext cx="1231742" cy="338615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E0B868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1080 × 1920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2869965" y="4638768"/>
            <a:ext cx="1260243" cy="226796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975" spc="137" kern="0" dirty="0">
                <a:solidFill>
                  <a:srgbClr val="6F6A5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FORMAT</a:t>
            </a:r>
            <a:endParaRPr lang="en-US" sz="975" dirty="0"/>
          </a:p>
        </p:txBody>
      </p:sp>
      <p:sp>
        <p:nvSpPr>
          <p:cNvPr id="9" name="Text 7"/>
          <p:cNvSpPr/>
          <p:nvPr/>
        </p:nvSpPr>
        <p:spPr>
          <a:xfrm>
            <a:off x="2869965" y="4903580"/>
            <a:ext cx="1260243" cy="338615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F4EFE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Story / Reel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11477675" y="1123876"/>
            <a:ext cx="4524328" cy="8039003"/>
          </a:xfrm>
          <a:prstGeom prst="rect">
            <a:avLst/>
          </a:prstGeom>
          <a:solidFill>
            <a:srgbClr val="000000"/>
          </a:solidFill>
          <a:ln w="6989">
            <a:solidFill>
              <a:srgbClr val="E0B868">
                <a:alpha val="20000"/>
              </a:srgbClr>
            </a:solidFill>
            <a:prstDash val="solid"/>
          </a:ln>
        </p:spPr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84663" y="1130861"/>
            <a:ext cx="4510350" cy="8025025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12523516" y="1740415"/>
            <a:ext cx="2432645" cy="16389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27432" marL="0">
              <a:buNone/>
            </a:pPr>
            <a:r>
              <a:rPr lang="en-US" sz="675" spc="216" kern="0" dirty="0">
                <a:solidFill>
                  <a:srgbClr val="E0B86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15TH BRITISH KEBAB AWARDS</a:t>
            </a:r>
            <a:endParaRPr lang="en-US" sz="675" dirty="0"/>
          </a:p>
        </p:txBody>
      </p:sp>
      <p:sp>
        <p:nvSpPr>
          <p:cNvPr id="13" name="Text 10"/>
          <p:cNvSpPr/>
          <p:nvPr/>
        </p:nvSpPr>
        <p:spPr>
          <a:xfrm>
            <a:off x="12872919" y="2425312"/>
            <a:ext cx="1733839" cy="1810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70462"/>
              </a:lnSpc>
              <a:buNone/>
            </a:pPr>
            <a:r>
              <a:rPr lang="en-US" sz="4950" b="1" dirty="0">
                <a:solidFill>
                  <a:srgbClr val="F5F0E5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Save the Date</a:t>
            </a:r>
            <a:endParaRPr lang="en-US" sz="4950" dirty="0"/>
          </a:p>
        </p:txBody>
      </p:sp>
      <p:sp>
        <p:nvSpPr>
          <p:cNvPr id="14" name="Text 11"/>
          <p:cNvSpPr/>
          <p:nvPr/>
        </p:nvSpPr>
        <p:spPr>
          <a:xfrm>
            <a:off x="12828137" y="4369380"/>
            <a:ext cx="1823403" cy="25475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425" i="1" dirty="0">
                <a:solidFill>
                  <a:srgbClr val="C9A86A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London · February 2027</a:t>
            </a:r>
            <a:endParaRPr lang="en-US" sz="1425" dirty="0"/>
          </a:p>
        </p:txBody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2575" y="5145128"/>
            <a:ext cx="2114527" cy="2756179"/>
          </a:xfrm>
          <a:prstGeom prst="rect">
            <a:avLst/>
          </a:prstGeom>
        </p:spPr>
      </p:pic>
      <p:sp>
        <p:nvSpPr>
          <p:cNvPr id="16" name="Shape 12"/>
          <p:cNvSpPr/>
          <p:nvPr/>
        </p:nvSpPr>
        <p:spPr>
          <a:xfrm>
            <a:off x="13282623" y="8091748"/>
            <a:ext cx="914322" cy="9525"/>
          </a:xfrm>
          <a:prstGeom prst="rect">
            <a:avLst/>
          </a:prstGeom>
          <a:gradFill rotWithShape="1">
            <a:gsLst>
              <a:gs pos="0">
                <a:srgbClr val="D9B45E">
                  <a:alpha val="0"/>
                </a:srgbClr>
              </a:gs>
              <a:gs pos="50000">
                <a:srgbClr val="D9B45E">
                  <a:alpha val="100000"/>
                </a:srgbClr>
              </a:gs>
              <a:gs pos="100000">
                <a:srgbClr val="D9B45E">
                  <a:alpha val="0"/>
                </a:srgbClr>
              </a:gs>
            </a:gsLst>
            <a:lin ang="0" scaled="0"/>
          </a:gradFill>
          <a:ln/>
        </p:spPr>
      </p:sp>
      <p:sp>
        <p:nvSpPr>
          <p:cNvPr id="17" name="Text 13"/>
          <p:cNvSpPr/>
          <p:nvPr/>
        </p:nvSpPr>
        <p:spPr>
          <a:xfrm>
            <a:off x="12858888" y="8224968"/>
            <a:ext cx="1761902" cy="233784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275" b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Tuesday 23 February 2027</a:t>
            </a:r>
            <a:endParaRPr lang="en-US" sz="1275" dirty="0"/>
          </a:p>
        </p:txBody>
      </p:sp>
      <p:sp>
        <p:nvSpPr>
          <p:cNvPr id="18" name="Text 14"/>
          <p:cNvSpPr/>
          <p:nvPr/>
        </p:nvSpPr>
        <p:spPr>
          <a:xfrm>
            <a:off x="13122002" y="8496765"/>
            <a:ext cx="1235564" cy="16389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ctr" indent="17145" marL="0">
              <a:buNone/>
            </a:pPr>
            <a:r>
              <a:rPr lang="en-US" sz="675" spc="135" kern="0" dirty="0">
                <a:solidFill>
                  <a:srgbClr val="C9A8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5PM–11PM · LONDON</a:t>
            </a:r>
            <a:endParaRPr lang="en-US" sz="675" dirty="0"/>
          </a:p>
        </p:txBody>
      </p:sp>
      <p:sp>
        <p:nvSpPr>
          <p:cNvPr id="19" name="Text 15"/>
          <p:cNvSpPr/>
          <p:nvPr/>
        </p:nvSpPr>
        <p:spPr>
          <a:xfrm>
            <a:off x="1142985" y="9627189"/>
            <a:ext cx="2604055" cy="2407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spc="168" kern="0" dirty="0">
                <a:solidFill>
                  <a:srgbClr val="6F6A5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15TH BRITISH KEBAB AWARDS</a:t>
            </a:r>
            <a:endParaRPr lang="en-US" sz="1050" dirty="0"/>
          </a:p>
        </p:txBody>
      </p:sp>
      <p:sp>
        <p:nvSpPr>
          <p:cNvPr id="20" name="Text 16"/>
          <p:cNvSpPr/>
          <p:nvPr/>
        </p:nvSpPr>
        <p:spPr>
          <a:xfrm>
            <a:off x="15154729" y="9627189"/>
            <a:ext cx="2189284" cy="2407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spc="168" kern="0" dirty="0">
                <a:solidFill>
                  <a:srgbClr val="6F6A5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BRAND GUIDELINES — 07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C0C0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2985" y="1428657"/>
            <a:ext cx="5867321" cy="2477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48578" marL="0">
              <a:buNone/>
            </a:pPr>
            <a:r>
              <a:rPr lang="en-US" sz="1125" spc="383" kern="0" dirty="0">
                <a:solidFill>
                  <a:srgbClr val="E0B86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 · SOCIAL APPLICATIONS</a:t>
            </a:r>
            <a:endParaRPr lang="en-US" sz="1125" dirty="0"/>
          </a:p>
        </p:txBody>
      </p:sp>
      <p:sp>
        <p:nvSpPr>
          <p:cNvPr id="3" name="Text 1"/>
          <p:cNvSpPr/>
          <p:nvPr/>
        </p:nvSpPr>
        <p:spPr>
          <a:xfrm>
            <a:off x="1142985" y="1752535"/>
            <a:ext cx="5867321" cy="50241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79114"/>
              </a:lnSpc>
              <a:buNone/>
            </a:pPr>
            <a:r>
              <a:rPr lang="en-US" sz="3450" b="1" dirty="0">
                <a:solidFill>
                  <a:srgbClr val="F4EFE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Link preview &amp; banner</a:t>
            </a:r>
            <a:endParaRPr lang="en-US" sz="3450" dirty="0"/>
          </a:p>
        </p:txBody>
      </p:sp>
      <p:sp>
        <p:nvSpPr>
          <p:cNvPr id="4" name="Shape 2"/>
          <p:cNvSpPr/>
          <p:nvPr/>
        </p:nvSpPr>
        <p:spPr>
          <a:xfrm>
            <a:off x="1142985" y="2464408"/>
            <a:ext cx="1142985" cy="9525"/>
          </a:xfrm>
          <a:prstGeom prst="rect">
            <a:avLst/>
          </a:prstGeom>
          <a:gradFill rotWithShape="1">
            <a:gsLst>
              <a:gs pos="0">
                <a:srgbClr val="D9B45E">
                  <a:alpha val="100000"/>
                </a:srgbClr>
              </a:gs>
              <a:gs pos="100000">
                <a:srgbClr val="D9B45E">
                  <a:alpha val="0"/>
                </a:srgbClr>
              </a:gs>
            </a:gsLst>
            <a:lin ang="0" scaled="0"/>
          </a:gradFill>
          <a:ln/>
        </p:spPr>
      </p:sp>
      <p:sp>
        <p:nvSpPr>
          <p:cNvPr id="5" name="Text 3"/>
          <p:cNvSpPr/>
          <p:nvPr/>
        </p:nvSpPr>
        <p:spPr>
          <a:xfrm>
            <a:off x="1142985" y="2740568"/>
            <a:ext cx="5493946" cy="5867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6086"/>
              </a:lnSpc>
              <a:buNone/>
            </a:pPr>
            <a:r>
              <a:rPr lang="en-US" sz="1350" dirty="0">
                <a:solidFill>
                  <a:srgbClr val="A49C8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Website hero, email header and shared-link cards. The logo sits left, the message right, split by a hairline gold rule.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1142985" y="3670176"/>
            <a:ext cx="1133245" cy="226796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975" spc="137" kern="0" dirty="0">
                <a:solidFill>
                  <a:srgbClr val="6F6A5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DIMENSIONS</a:t>
            </a:r>
            <a:endParaRPr lang="en-US" sz="975" dirty="0"/>
          </a:p>
        </p:txBody>
      </p:sp>
      <p:sp>
        <p:nvSpPr>
          <p:cNvPr id="7" name="Text 5"/>
          <p:cNvSpPr/>
          <p:nvPr/>
        </p:nvSpPr>
        <p:spPr>
          <a:xfrm>
            <a:off x="1142985" y="3934988"/>
            <a:ext cx="1133245" cy="338615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E0B868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1200 × 630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2771467" y="3670176"/>
            <a:ext cx="1464848" cy="226796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975" spc="137" kern="0" dirty="0">
                <a:solidFill>
                  <a:srgbClr val="6F6A5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FORMAT</a:t>
            </a:r>
            <a:endParaRPr lang="en-US" sz="975" dirty="0"/>
          </a:p>
        </p:txBody>
      </p:sp>
      <p:sp>
        <p:nvSpPr>
          <p:cNvPr id="9" name="Text 7"/>
          <p:cNvSpPr/>
          <p:nvPr/>
        </p:nvSpPr>
        <p:spPr>
          <a:xfrm>
            <a:off x="2771467" y="3934988"/>
            <a:ext cx="1464848" cy="338615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F4EFE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Link preview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7239121" y="2743191"/>
            <a:ext cx="9620202" cy="5048155"/>
          </a:xfrm>
          <a:prstGeom prst="rect">
            <a:avLst/>
          </a:prstGeom>
          <a:solidFill>
            <a:srgbClr val="000000"/>
          </a:solidFill>
          <a:ln w="6989">
            <a:solidFill>
              <a:srgbClr val="E0B868">
                <a:alpha val="20000"/>
              </a:srgbClr>
            </a:solidFill>
            <a:prstDash val="solid"/>
          </a:ln>
        </p:spPr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46109" y="2750176"/>
            <a:ext cx="9606225" cy="5034177"/>
          </a:xfrm>
          <a:prstGeom prst="rect">
            <a:avLst/>
          </a:prstGeom>
        </p:spPr>
      </p:pic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6657" y="3429828"/>
            <a:ext cx="2819297" cy="3674870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11113061" y="3512167"/>
            <a:ext cx="9525" cy="3510198"/>
          </a:xfrm>
          <a:prstGeom prst="rect">
            <a:avLst/>
          </a:prstGeom>
          <a:gradFill rotWithShape="1">
            <a:gsLst>
              <a:gs pos="0">
                <a:srgbClr val="E0B868">
                  <a:alpha val="0"/>
                </a:srgbClr>
              </a:gs>
              <a:gs pos="50000">
                <a:srgbClr val="E0B868">
                  <a:alpha val="40000"/>
                </a:srgbClr>
              </a:gs>
              <a:gs pos="100000">
                <a:srgbClr val="E0B868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14" name="Text 10"/>
          <p:cNvSpPr/>
          <p:nvPr/>
        </p:nvSpPr>
        <p:spPr>
          <a:xfrm>
            <a:off x="11579667" y="4256577"/>
            <a:ext cx="5150332" cy="2267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44577" marL="0">
              <a:buNone/>
            </a:pPr>
            <a:r>
              <a:rPr lang="en-US" sz="975" spc="351" kern="0" dirty="0">
                <a:solidFill>
                  <a:srgbClr val="E0B86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SAVE THE DATE</a:t>
            </a:r>
            <a:endParaRPr lang="en-US" sz="975" dirty="0"/>
          </a:p>
        </p:txBody>
      </p:sp>
      <p:sp>
        <p:nvSpPr>
          <p:cNvPr id="15" name="Text 11"/>
          <p:cNvSpPr/>
          <p:nvPr/>
        </p:nvSpPr>
        <p:spPr>
          <a:xfrm>
            <a:off x="11579667" y="4578604"/>
            <a:ext cx="4822584" cy="100953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76383"/>
              </a:lnSpc>
              <a:buNone/>
            </a:pPr>
            <a:r>
              <a:rPr lang="en-US" sz="3750" b="1" dirty="0">
                <a:solidFill>
                  <a:srgbClr val="F5F0E5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The 15th Awards</a:t>
            </a:r>
            <a:endParaRPr lang="en-US" sz="3750" dirty="0"/>
          </a:p>
        </p:txBody>
      </p:sp>
      <p:sp>
        <p:nvSpPr>
          <p:cNvPr id="16" name="Text 12"/>
          <p:cNvSpPr/>
          <p:nvPr/>
        </p:nvSpPr>
        <p:spPr>
          <a:xfrm>
            <a:off x="11579667" y="5721474"/>
            <a:ext cx="5150332" cy="3246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b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Tuesday 23 February 2027</a:t>
            </a:r>
            <a:endParaRPr lang="en-US" sz="1875" dirty="0"/>
          </a:p>
        </p:txBody>
      </p:sp>
      <p:sp>
        <p:nvSpPr>
          <p:cNvPr id="17" name="Text 13"/>
          <p:cNvSpPr/>
          <p:nvPr/>
        </p:nvSpPr>
        <p:spPr>
          <a:xfrm>
            <a:off x="11579667" y="6103237"/>
            <a:ext cx="5150332" cy="21281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22860" marL="0">
              <a:buNone/>
            </a:pPr>
            <a:r>
              <a:rPr lang="en-US" sz="900" spc="180" kern="0" dirty="0">
                <a:solidFill>
                  <a:srgbClr val="C9A8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5PM–11PM · LONDON</a:t>
            </a:r>
            <a:endParaRPr lang="en-US" sz="900" dirty="0"/>
          </a:p>
        </p:txBody>
      </p:sp>
      <p:sp>
        <p:nvSpPr>
          <p:cNvPr id="18" name="Text 14"/>
          <p:cNvSpPr/>
          <p:nvPr/>
        </p:nvSpPr>
        <p:spPr>
          <a:xfrm>
            <a:off x="1142985" y="9627198"/>
            <a:ext cx="2604055" cy="2407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spc="168" kern="0" dirty="0">
                <a:solidFill>
                  <a:srgbClr val="6F6A5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15TH BRITISH KEBAB AWARDS</a:t>
            </a:r>
            <a:endParaRPr lang="en-US" sz="1050" dirty="0"/>
          </a:p>
        </p:txBody>
      </p:sp>
      <p:sp>
        <p:nvSpPr>
          <p:cNvPr id="19" name="Text 15"/>
          <p:cNvSpPr/>
          <p:nvPr/>
        </p:nvSpPr>
        <p:spPr>
          <a:xfrm>
            <a:off x="15154729" y="9627198"/>
            <a:ext cx="2189284" cy="2407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spc="168" kern="0" dirty="0">
                <a:solidFill>
                  <a:srgbClr val="6F6A5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BRAND GUIDELINES — 07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C0C0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alphaModFix amt="22000"/>
          </a:blip>
          <a:srcRect l="24000" r="24000" t="0" b="0"/>
          <a:stretch/>
        </p:blipFill>
        <p:spPr>
          <a:xfrm>
            <a:off x="8778279" y="0"/>
            <a:ext cx="9509693" cy="1028697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42985" y="1428649"/>
            <a:ext cx="17602203" cy="2477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48578" marL="0">
              <a:buNone/>
            </a:pPr>
            <a:r>
              <a:rPr lang="en-US" sz="1125" spc="383" kern="0" dirty="0">
                <a:solidFill>
                  <a:srgbClr val="E0B86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CONTENTS</a:t>
            </a:r>
            <a:endParaRPr lang="en-US" sz="1125" dirty="0"/>
          </a:p>
        </p:txBody>
      </p:sp>
      <p:sp>
        <p:nvSpPr>
          <p:cNvPr id="4" name="Text 1"/>
          <p:cNvSpPr/>
          <p:nvPr/>
        </p:nvSpPr>
        <p:spPr>
          <a:xfrm>
            <a:off x="1142985" y="1771643"/>
            <a:ext cx="17602203" cy="7998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4500" b="1" dirty="0">
                <a:solidFill>
                  <a:srgbClr val="F4EFE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What's inside</a:t>
            </a:r>
            <a:endParaRPr lang="en-US" sz="4500" dirty="0"/>
          </a:p>
        </p:txBody>
      </p:sp>
      <p:sp>
        <p:nvSpPr>
          <p:cNvPr id="5" name="Shape 2"/>
          <p:cNvSpPr/>
          <p:nvPr/>
        </p:nvSpPr>
        <p:spPr>
          <a:xfrm>
            <a:off x="1142985" y="3142962"/>
            <a:ext cx="9524981" cy="9525"/>
          </a:xfrm>
          <a:prstGeom prst="rect">
            <a:avLst/>
          </a:prstGeom>
          <a:solidFill>
            <a:srgbClr val="E0B868">
              <a:alpha val="18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2985" y="3401326"/>
            <a:ext cx="609527" cy="36657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E0B868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01</a:t>
            </a:r>
            <a:endParaRPr lang="en-US" sz="1950" dirty="0"/>
          </a:p>
        </p:txBody>
      </p:sp>
      <p:sp>
        <p:nvSpPr>
          <p:cNvPr id="7" name="Text 4"/>
          <p:cNvSpPr/>
          <p:nvPr/>
        </p:nvSpPr>
        <p:spPr>
          <a:xfrm>
            <a:off x="2000087" y="3359394"/>
            <a:ext cx="7263101" cy="41549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dirty="0">
                <a:solidFill>
                  <a:srgbClr val="F4EFE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The Logo</a:t>
            </a:r>
            <a:endParaRPr lang="en-US" sz="2250" dirty="0"/>
          </a:p>
        </p:txBody>
      </p:sp>
      <p:sp>
        <p:nvSpPr>
          <p:cNvPr id="8" name="Text 5"/>
          <p:cNvSpPr/>
          <p:nvPr/>
        </p:nvSpPr>
        <p:spPr>
          <a:xfrm>
            <a:off x="8926680" y="3520135"/>
            <a:ext cx="1915414" cy="2407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spc="126" kern="0" dirty="0">
                <a:solidFill>
                  <a:srgbClr val="8B836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MARK &amp; ITS PARTS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1142985" y="3946229"/>
            <a:ext cx="9524981" cy="9525"/>
          </a:xfrm>
          <a:prstGeom prst="rect">
            <a:avLst/>
          </a:prstGeom>
          <a:solidFill>
            <a:srgbClr val="E0B868">
              <a:alpha val="18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2985" y="4204593"/>
            <a:ext cx="609527" cy="36657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E0B868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02</a:t>
            </a:r>
            <a:endParaRPr lang="en-US" sz="1950" dirty="0"/>
          </a:p>
        </p:txBody>
      </p:sp>
      <p:sp>
        <p:nvSpPr>
          <p:cNvPr id="11" name="Text 8"/>
          <p:cNvSpPr/>
          <p:nvPr/>
        </p:nvSpPr>
        <p:spPr>
          <a:xfrm>
            <a:off x="2000087" y="4162661"/>
            <a:ext cx="5502520" cy="41549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dirty="0">
                <a:solidFill>
                  <a:srgbClr val="F4EFE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Logo Variations</a:t>
            </a:r>
            <a:endParaRPr lang="en-US" sz="2250" dirty="0"/>
          </a:p>
        </p:txBody>
      </p:sp>
      <p:sp>
        <p:nvSpPr>
          <p:cNvPr id="12" name="Text 9"/>
          <p:cNvSpPr/>
          <p:nvPr/>
        </p:nvSpPr>
        <p:spPr>
          <a:xfrm>
            <a:off x="7326152" y="4323401"/>
            <a:ext cx="3675994" cy="2407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spc="126" kern="0" dirty="0">
                <a:solidFill>
                  <a:srgbClr val="8B836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STACKED · HORIZONTAL · REVERSED · MONO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1142985" y="4749496"/>
            <a:ext cx="9524981" cy="9525"/>
          </a:xfrm>
          <a:prstGeom prst="rect">
            <a:avLst/>
          </a:prstGeom>
          <a:solidFill>
            <a:srgbClr val="E0B868">
              <a:alpha val="18000"/>
            </a:srgbClr>
          </a:solidFill>
          <a:ln/>
        </p:spPr>
      </p:sp>
      <p:sp>
        <p:nvSpPr>
          <p:cNvPr id="14" name="Text 11"/>
          <p:cNvSpPr/>
          <p:nvPr/>
        </p:nvSpPr>
        <p:spPr>
          <a:xfrm>
            <a:off x="1142985" y="5007861"/>
            <a:ext cx="609527" cy="36657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E0B868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03</a:t>
            </a:r>
            <a:endParaRPr lang="en-US" sz="1950" dirty="0"/>
          </a:p>
        </p:txBody>
      </p:sp>
      <p:sp>
        <p:nvSpPr>
          <p:cNvPr id="15" name="Text 12"/>
          <p:cNvSpPr/>
          <p:nvPr/>
        </p:nvSpPr>
        <p:spPr>
          <a:xfrm>
            <a:off x="2000087" y="4965928"/>
            <a:ext cx="7217456" cy="41549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dirty="0">
                <a:solidFill>
                  <a:srgbClr val="F4EFE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Clear Space &amp; Minimum Size</a:t>
            </a:r>
            <a:endParaRPr lang="en-US" sz="2250" dirty="0"/>
          </a:p>
        </p:txBody>
      </p:sp>
      <p:sp>
        <p:nvSpPr>
          <p:cNvPr id="16" name="Text 13"/>
          <p:cNvSpPr/>
          <p:nvPr/>
        </p:nvSpPr>
        <p:spPr>
          <a:xfrm>
            <a:off x="8885185" y="5126668"/>
            <a:ext cx="1961059" cy="2407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spc="126" kern="0" dirty="0">
                <a:solidFill>
                  <a:srgbClr val="8B836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PROTECTING THE MARK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1142985" y="5552762"/>
            <a:ext cx="9524981" cy="9525"/>
          </a:xfrm>
          <a:prstGeom prst="rect">
            <a:avLst/>
          </a:prstGeom>
          <a:solidFill>
            <a:srgbClr val="E0B868">
              <a:alpha val="18000"/>
            </a:srgbClr>
          </a:solidFill>
          <a:ln/>
        </p:spPr>
      </p:sp>
      <p:sp>
        <p:nvSpPr>
          <p:cNvPr id="18" name="Text 15"/>
          <p:cNvSpPr/>
          <p:nvPr/>
        </p:nvSpPr>
        <p:spPr>
          <a:xfrm>
            <a:off x="1142985" y="5811127"/>
            <a:ext cx="609527" cy="36657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E0B868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04</a:t>
            </a:r>
            <a:endParaRPr lang="en-US" sz="1950" dirty="0"/>
          </a:p>
        </p:txBody>
      </p:sp>
      <p:sp>
        <p:nvSpPr>
          <p:cNvPr id="19" name="Text 16"/>
          <p:cNvSpPr/>
          <p:nvPr/>
        </p:nvSpPr>
        <p:spPr>
          <a:xfrm>
            <a:off x="2000087" y="5769194"/>
            <a:ext cx="7588143" cy="41549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dirty="0">
                <a:solidFill>
                  <a:srgbClr val="F4EFE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Colour Palette</a:t>
            </a:r>
            <a:endParaRPr lang="en-US" sz="2250" dirty="0"/>
          </a:p>
        </p:txBody>
      </p:sp>
      <p:sp>
        <p:nvSpPr>
          <p:cNvPr id="20" name="Text 17"/>
          <p:cNvSpPr/>
          <p:nvPr/>
        </p:nvSpPr>
        <p:spPr>
          <a:xfrm>
            <a:off x="9222172" y="5929936"/>
            <a:ext cx="1590372" cy="2407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spc="126" kern="0" dirty="0">
                <a:solidFill>
                  <a:srgbClr val="8B836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HEX &amp; RGB VALUES</a:t>
            </a:r>
            <a:endParaRPr lang="en-US" sz="1050" dirty="0"/>
          </a:p>
        </p:txBody>
      </p:sp>
      <p:sp>
        <p:nvSpPr>
          <p:cNvPr id="21" name="Shape 18"/>
          <p:cNvSpPr/>
          <p:nvPr/>
        </p:nvSpPr>
        <p:spPr>
          <a:xfrm>
            <a:off x="1142985" y="6356029"/>
            <a:ext cx="9524981" cy="9525"/>
          </a:xfrm>
          <a:prstGeom prst="rect">
            <a:avLst/>
          </a:prstGeom>
          <a:solidFill>
            <a:srgbClr val="E0B868">
              <a:alpha val="18000"/>
            </a:srgbClr>
          </a:solidFill>
          <a:ln/>
        </p:spPr>
      </p:sp>
      <p:sp>
        <p:nvSpPr>
          <p:cNvPr id="22" name="Text 19"/>
          <p:cNvSpPr/>
          <p:nvPr/>
        </p:nvSpPr>
        <p:spPr>
          <a:xfrm>
            <a:off x="1142985" y="6614394"/>
            <a:ext cx="609527" cy="36657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E0B868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05</a:t>
            </a:r>
            <a:endParaRPr lang="en-US" sz="1950" dirty="0"/>
          </a:p>
        </p:txBody>
      </p:sp>
      <p:sp>
        <p:nvSpPr>
          <p:cNvPr id="23" name="Text 20"/>
          <p:cNvSpPr/>
          <p:nvPr/>
        </p:nvSpPr>
        <p:spPr>
          <a:xfrm>
            <a:off x="2000087" y="6572462"/>
            <a:ext cx="7716069" cy="41549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dirty="0">
                <a:solidFill>
                  <a:srgbClr val="F4EFE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Typography</a:t>
            </a:r>
            <a:endParaRPr lang="en-US" sz="2250" dirty="0"/>
          </a:p>
        </p:txBody>
      </p:sp>
      <p:sp>
        <p:nvSpPr>
          <p:cNvPr id="24" name="Text 21"/>
          <p:cNvSpPr/>
          <p:nvPr/>
        </p:nvSpPr>
        <p:spPr>
          <a:xfrm>
            <a:off x="9338469" y="6733203"/>
            <a:ext cx="1462446" cy="2407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spc="126" kern="0" dirty="0">
                <a:solidFill>
                  <a:srgbClr val="8B836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TYPE SYSTEM</a:t>
            </a:r>
            <a:endParaRPr lang="en-US" sz="1050" dirty="0"/>
          </a:p>
        </p:txBody>
      </p:sp>
      <p:sp>
        <p:nvSpPr>
          <p:cNvPr id="25" name="Shape 22"/>
          <p:cNvSpPr/>
          <p:nvPr/>
        </p:nvSpPr>
        <p:spPr>
          <a:xfrm>
            <a:off x="1142985" y="7159297"/>
            <a:ext cx="9524981" cy="9525"/>
          </a:xfrm>
          <a:prstGeom prst="rect">
            <a:avLst/>
          </a:prstGeom>
          <a:solidFill>
            <a:srgbClr val="E0B868">
              <a:alpha val="18000"/>
            </a:srgbClr>
          </a:solidFill>
          <a:ln/>
        </p:spPr>
      </p:sp>
      <p:sp>
        <p:nvSpPr>
          <p:cNvPr id="26" name="Text 23"/>
          <p:cNvSpPr/>
          <p:nvPr/>
        </p:nvSpPr>
        <p:spPr>
          <a:xfrm>
            <a:off x="1142985" y="7417661"/>
            <a:ext cx="609527" cy="36657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E0B868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06</a:t>
            </a:r>
            <a:endParaRPr lang="en-US" sz="1950" dirty="0"/>
          </a:p>
        </p:txBody>
      </p:sp>
      <p:sp>
        <p:nvSpPr>
          <p:cNvPr id="27" name="Text 24"/>
          <p:cNvSpPr/>
          <p:nvPr/>
        </p:nvSpPr>
        <p:spPr>
          <a:xfrm>
            <a:off x="2000087" y="7375729"/>
            <a:ext cx="7207486" cy="41549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dirty="0">
                <a:solidFill>
                  <a:srgbClr val="F4EFE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The Graphic Device</a:t>
            </a:r>
            <a:endParaRPr lang="en-US" sz="2250" dirty="0"/>
          </a:p>
        </p:txBody>
      </p:sp>
      <p:sp>
        <p:nvSpPr>
          <p:cNvPr id="28" name="Text 25"/>
          <p:cNvSpPr/>
          <p:nvPr/>
        </p:nvSpPr>
        <p:spPr>
          <a:xfrm>
            <a:off x="8876121" y="7536469"/>
            <a:ext cx="1971029" cy="2407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spc="126" kern="0" dirty="0">
                <a:solidFill>
                  <a:srgbClr val="8B836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GOLD SWIRL MOTIF</a:t>
            </a:r>
            <a:endParaRPr lang="en-US" sz="1050" dirty="0"/>
          </a:p>
        </p:txBody>
      </p:sp>
      <p:sp>
        <p:nvSpPr>
          <p:cNvPr id="29" name="Shape 26"/>
          <p:cNvSpPr/>
          <p:nvPr/>
        </p:nvSpPr>
        <p:spPr>
          <a:xfrm>
            <a:off x="1142985" y="8765830"/>
            <a:ext cx="9524981" cy="9525"/>
          </a:xfrm>
          <a:prstGeom prst="rect">
            <a:avLst/>
          </a:prstGeom>
          <a:solidFill>
            <a:srgbClr val="E0B868">
              <a:alpha val="18000"/>
            </a:srgbClr>
          </a:solidFill>
          <a:ln/>
        </p:spPr>
      </p:sp>
      <p:sp>
        <p:nvSpPr>
          <p:cNvPr id="30" name="Shape 27"/>
          <p:cNvSpPr/>
          <p:nvPr/>
        </p:nvSpPr>
        <p:spPr>
          <a:xfrm>
            <a:off x="1142985" y="7962563"/>
            <a:ext cx="9524981" cy="9525"/>
          </a:xfrm>
          <a:prstGeom prst="rect">
            <a:avLst/>
          </a:prstGeom>
          <a:solidFill>
            <a:srgbClr val="E0B868">
              <a:alpha val="18000"/>
            </a:srgbClr>
          </a:solidFill>
          <a:ln/>
        </p:spPr>
      </p:sp>
      <p:sp>
        <p:nvSpPr>
          <p:cNvPr id="31" name="Text 28"/>
          <p:cNvSpPr/>
          <p:nvPr/>
        </p:nvSpPr>
        <p:spPr>
          <a:xfrm>
            <a:off x="1142985" y="8220928"/>
            <a:ext cx="609527" cy="36657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E0B868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07</a:t>
            </a:r>
            <a:endParaRPr lang="en-US" sz="1950" dirty="0"/>
          </a:p>
        </p:txBody>
      </p:sp>
      <p:sp>
        <p:nvSpPr>
          <p:cNvPr id="32" name="Text 29"/>
          <p:cNvSpPr/>
          <p:nvPr/>
        </p:nvSpPr>
        <p:spPr>
          <a:xfrm>
            <a:off x="2000087" y="8178996"/>
            <a:ext cx="6975777" cy="41549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dirty="0">
                <a:solidFill>
                  <a:srgbClr val="F4EFE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Social Applications</a:t>
            </a:r>
            <a:endParaRPr lang="en-US" sz="2250" dirty="0"/>
          </a:p>
        </p:txBody>
      </p:sp>
      <p:sp>
        <p:nvSpPr>
          <p:cNvPr id="33" name="Text 30"/>
          <p:cNvSpPr/>
          <p:nvPr/>
        </p:nvSpPr>
        <p:spPr>
          <a:xfrm>
            <a:off x="8665477" y="8339736"/>
            <a:ext cx="2202738" cy="2407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spc="126" kern="0" dirty="0">
                <a:solidFill>
                  <a:srgbClr val="8B836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SQUARE · STORY · BANNER</a:t>
            </a:r>
            <a:endParaRPr lang="en-US" sz="1050" dirty="0"/>
          </a:p>
        </p:txBody>
      </p:sp>
      <p:sp>
        <p:nvSpPr>
          <p:cNvPr id="34" name="Text 31"/>
          <p:cNvSpPr/>
          <p:nvPr/>
        </p:nvSpPr>
        <p:spPr>
          <a:xfrm>
            <a:off x="1142985" y="9627191"/>
            <a:ext cx="2604055" cy="2407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spc="168" kern="0" dirty="0">
                <a:solidFill>
                  <a:srgbClr val="6F6A5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15TH BRITISH KEBAB AWARDS</a:t>
            </a:r>
            <a:endParaRPr lang="en-US" sz="1050" dirty="0"/>
          </a:p>
        </p:txBody>
      </p:sp>
      <p:sp>
        <p:nvSpPr>
          <p:cNvPr id="35" name="Text 32"/>
          <p:cNvSpPr/>
          <p:nvPr/>
        </p:nvSpPr>
        <p:spPr>
          <a:xfrm>
            <a:off x="15607140" y="9627191"/>
            <a:ext cx="1691632" cy="2407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spc="168" kern="0" dirty="0">
                <a:solidFill>
                  <a:srgbClr val="6F6A5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BRAND GUIDELINES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2985" y="1428650"/>
            <a:ext cx="6915117" cy="64764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75195"/>
              </a:lnSpc>
              <a:buNone/>
            </a:pPr>
            <a:r>
              <a:rPr lang="en-US" sz="4800" b="1" dirty="0">
                <a:solidFill>
                  <a:srgbClr val="E0B868">
                    <a:alpha val="28000"/>
                  </a:srgbClr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01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1142985" y="2095309"/>
            <a:ext cx="6915117" cy="2477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48578" marL="0">
              <a:buNone/>
            </a:pPr>
            <a:r>
              <a:rPr lang="en-US" sz="1125" spc="383" kern="0" dirty="0">
                <a:solidFill>
                  <a:srgbClr val="E0B86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LOGO</a:t>
            </a:r>
            <a:endParaRPr lang="en-US" sz="1125" dirty="0"/>
          </a:p>
        </p:txBody>
      </p:sp>
      <p:sp>
        <p:nvSpPr>
          <p:cNvPr id="4" name="Text 2"/>
          <p:cNvSpPr/>
          <p:nvPr/>
        </p:nvSpPr>
        <p:spPr>
          <a:xfrm>
            <a:off x="1142985" y="2476412"/>
            <a:ext cx="6915117" cy="511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0606"/>
              </a:lnSpc>
              <a:buNone/>
            </a:pPr>
            <a:r>
              <a:rPr lang="en-US" sz="3450" b="1" dirty="0">
                <a:solidFill>
                  <a:srgbClr val="F4EFE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The primary lockup</a:t>
            </a:r>
            <a:endParaRPr lang="en-US" sz="3450" dirty="0"/>
          </a:p>
        </p:txBody>
      </p:sp>
      <p:sp>
        <p:nvSpPr>
          <p:cNvPr id="5" name="Text 3"/>
          <p:cNvSpPr/>
          <p:nvPr/>
        </p:nvSpPr>
        <p:spPr>
          <a:xfrm>
            <a:off x="1142985" y="3216125"/>
            <a:ext cx="6475064" cy="86102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6086"/>
              </a:lnSpc>
              <a:buNone/>
            </a:pPr>
            <a:r>
              <a:rPr lang="en-US" sz="1350" dirty="0">
                <a:solidFill>
                  <a:srgbClr val="A49C8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Our mark brings together three elements: the script </a:t>
            </a:r>
            <a:pPr algn="l" indent="0" marL="0">
              <a:lnSpc>
                <a:spcPct val="106086"/>
              </a:lnSpc>
              <a:buNone/>
            </a:pPr>
            <a:r>
              <a:rPr lang="en-US" sz="1350" b="1" dirty="0">
                <a:solidFill>
                  <a:srgbClr val="E0B86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“15th” </a:t>
            </a:r>
            <a:pPr algn="l" indent="0" marL="0">
              <a:lnSpc>
                <a:spcPct val="106086"/>
              </a:lnSpc>
              <a:buNone/>
            </a:pPr>
            <a:r>
              <a:rPr lang="en-US" sz="1350" dirty="0">
                <a:solidFill>
                  <a:srgbClr val="A49C8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numeral marking the anniversary edition, the high-contrast </a:t>
            </a:r>
            <a:pPr algn="l" indent="0" marL="0">
              <a:lnSpc>
                <a:spcPct val="106086"/>
              </a:lnSpc>
              <a:buNone/>
            </a:pPr>
            <a:r>
              <a:rPr lang="en-US" sz="1350" b="1" dirty="0">
                <a:solidFill>
                  <a:srgbClr val="E0B86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BRITISH KEBAB AWARDS </a:t>
            </a:r>
            <a:pPr algn="l" indent="0" marL="0">
              <a:lnSpc>
                <a:spcPct val="106086"/>
              </a:lnSpc>
              <a:buNone/>
            </a:pPr>
            <a:r>
              <a:rPr lang="en-US" sz="1350" dirty="0">
                <a:solidFill>
                  <a:srgbClr val="A49C8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wordmark, and a fine-line </a:t>
            </a:r>
            <a:pPr algn="l" indent="0" marL="0">
              <a:lnSpc>
                <a:spcPct val="106086"/>
              </a:lnSpc>
              <a:buNone/>
            </a:pPr>
            <a:r>
              <a:rPr lang="en-US" sz="1350" b="1" dirty="0">
                <a:solidFill>
                  <a:srgbClr val="E0B86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London skyline</a:t>
            </a:r>
            <a:pPr algn="l" indent="0" marL="0">
              <a:lnSpc>
                <a:spcPct val="106086"/>
              </a:lnSpc>
              <a:buNone/>
            </a:pPr>
            <a:r>
              <a:rPr lang="en-US" sz="1350" dirty="0">
                <a:solidFill>
                  <a:srgbClr val="A49C8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.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1142985" y="4248492"/>
            <a:ext cx="6475064" cy="5867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6086"/>
              </a:lnSpc>
              <a:buNone/>
            </a:pPr>
            <a:r>
              <a:rPr lang="en-US" sz="1350" dirty="0">
                <a:solidFill>
                  <a:srgbClr val="A49C8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stacked lockup is our default. Reproduce it in gold on a black field wherever possible — this is the truest expression of the identity.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8762991" y="1428650"/>
            <a:ext cx="8381997" cy="7429673"/>
          </a:xfrm>
          <a:prstGeom prst="rect">
            <a:avLst/>
          </a:prstGeom>
          <a:solidFill>
            <a:srgbClr val="050505"/>
          </a:solidFill>
          <a:ln w="6989">
            <a:solidFill>
              <a:srgbClr val="E0B868">
                <a:alpha val="18000"/>
              </a:srgbClr>
            </a:solidFill>
            <a:prstDash val="solid"/>
          </a:ln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77523" y="1915458"/>
            <a:ext cx="4952933" cy="6456056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142985" y="9627191"/>
            <a:ext cx="2604055" cy="2407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spc="168" kern="0" dirty="0">
                <a:solidFill>
                  <a:srgbClr val="6F6A5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15TH BRITISH KEBAB AWARDS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15184868" y="9627191"/>
            <a:ext cx="2156132" cy="2407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spc="168" kern="0" dirty="0">
                <a:solidFill>
                  <a:srgbClr val="6F6A5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BRAND GUIDELINES — 01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C0C0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2985" y="914323"/>
            <a:ext cx="5257959" cy="2477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48578" marL="0">
              <a:buNone/>
            </a:pPr>
            <a:r>
              <a:rPr lang="en-US" sz="1125" spc="383" kern="0" dirty="0">
                <a:solidFill>
                  <a:srgbClr val="E0B86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 · LOGO VARIATIONS</a:t>
            </a:r>
            <a:endParaRPr lang="en-US" sz="1125" dirty="0"/>
          </a:p>
        </p:txBody>
      </p:sp>
      <p:sp>
        <p:nvSpPr>
          <p:cNvPr id="3" name="Text 1"/>
          <p:cNvSpPr/>
          <p:nvPr/>
        </p:nvSpPr>
        <p:spPr>
          <a:xfrm>
            <a:off x="1142985" y="1238206"/>
            <a:ext cx="5257959" cy="62515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450" b="1" dirty="0">
                <a:solidFill>
                  <a:srgbClr val="F4EFE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Four approved versions</a:t>
            </a:r>
            <a:endParaRPr lang="en-US" sz="3450" dirty="0"/>
          </a:p>
        </p:txBody>
      </p:sp>
      <p:sp>
        <p:nvSpPr>
          <p:cNvPr id="4" name="Shape 2"/>
          <p:cNvSpPr/>
          <p:nvPr/>
        </p:nvSpPr>
        <p:spPr>
          <a:xfrm>
            <a:off x="1142985" y="2381192"/>
            <a:ext cx="7848560" cy="3229011"/>
          </a:xfrm>
          <a:prstGeom prst="rect">
            <a:avLst/>
          </a:prstGeom>
          <a:solidFill>
            <a:srgbClr val="000000"/>
          </a:solidFill>
          <a:ln w="6989">
            <a:solidFill>
              <a:srgbClr val="E0B868">
                <a:alpha val="18000"/>
              </a:srgbClr>
            </a:solidFill>
            <a:prstDash val="solid"/>
          </a:ln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73087" y="2776163"/>
            <a:ext cx="1388245" cy="180964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1149973" y="4973792"/>
            <a:ext cx="7834582" cy="9525"/>
          </a:xfrm>
          <a:prstGeom prst="rect">
            <a:avLst/>
          </a:prstGeom>
          <a:solidFill>
            <a:srgbClr val="E0B868">
              <a:alpha val="14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1397527" y="5152223"/>
            <a:ext cx="2533905" cy="31764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dirty="0">
                <a:solidFill>
                  <a:srgbClr val="F4EFE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Primary — Gold, stacked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7239667" y="5236087"/>
            <a:ext cx="1647068" cy="2267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975" spc="98" kern="0" dirty="0">
                <a:solidFill>
                  <a:srgbClr val="8B836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DEFAULT · MOST USES</a:t>
            </a:r>
            <a:endParaRPr lang="en-US" sz="975" dirty="0"/>
          </a:p>
        </p:txBody>
      </p:sp>
      <p:sp>
        <p:nvSpPr>
          <p:cNvPr id="9" name="Shape 6"/>
          <p:cNvSpPr/>
          <p:nvPr/>
        </p:nvSpPr>
        <p:spPr>
          <a:xfrm>
            <a:off x="9296319" y="2381192"/>
            <a:ext cx="7848669" cy="3229011"/>
          </a:xfrm>
          <a:prstGeom prst="rect">
            <a:avLst/>
          </a:prstGeom>
          <a:solidFill>
            <a:srgbClr val="000000"/>
          </a:solidFill>
          <a:ln w="6989">
            <a:solidFill>
              <a:srgbClr val="E0B868">
                <a:alpha val="18000"/>
              </a:srgbClr>
            </a:solidFill>
            <a:prstDash val="solid"/>
          </a:ln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25181" y="2869420"/>
            <a:ext cx="4190944" cy="1623023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9303307" y="4973792"/>
            <a:ext cx="7834692" cy="9525"/>
          </a:xfrm>
          <a:prstGeom prst="rect">
            <a:avLst/>
          </a:prstGeom>
          <a:solidFill>
            <a:srgbClr val="E0B868">
              <a:alpha val="14000"/>
            </a:srgbClr>
          </a:solidFill>
          <a:ln/>
        </p:spPr>
      </p:sp>
      <p:sp>
        <p:nvSpPr>
          <p:cNvPr id="12" name="Text 8"/>
          <p:cNvSpPr/>
          <p:nvPr/>
        </p:nvSpPr>
        <p:spPr>
          <a:xfrm>
            <a:off x="9550861" y="5152223"/>
            <a:ext cx="1078646" cy="31764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dirty="0">
                <a:solidFill>
                  <a:srgbClr val="F4EFE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Horizontal</a:t>
            </a:r>
            <a:endParaRPr lang="en-US" sz="1650" dirty="0"/>
          </a:p>
        </p:txBody>
      </p:sp>
      <p:sp>
        <p:nvSpPr>
          <p:cNvPr id="13" name="Text 9"/>
          <p:cNvSpPr/>
          <p:nvPr/>
        </p:nvSpPr>
        <p:spPr>
          <a:xfrm>
            <a:off x="15081129" y="5236087"/>
            <a:ext cx="1990248" cy="2267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975" spc="98" kern="0" dirty="0">
                <a:solidFill>
                  <a:srgbClr val="8B836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WIDE FORMATS · BANNERS</a:t>
            </a:r>
            <a:endParaRPr lang="en-US" sz="975" dirty="0"/>
          </a:p>
        </p:txBody>
      </p:sp>
      <p:sp>
        <p:nvSpPr>
          <p:cNvPr id="14" name="Shape 10"/>
          <p:cNvSpPr/>
          <p:nvPr/>
        </p:nvSpPr>
        <p:spPr>
          <a:xfrm>
            <a:off x="1142985" y="5914976"/>
            <a:ext cx="7848560" cy="3229011"/>
          </a:xfrm>
          <a:prstGeom prst="rect">
            <a:avLst/>
          </a:prstGeom>
          <a:solidFill>
            <a:srgbClr val="000000"/>
          </a:solidFill>
          <a:ln w="6989">
            <a:solidFill>
              <a:srgbClr val="E0B868">
                <a:alpha val="18000"/>
              </a:srgbClr>
            </a:solidFill>
            <a:prstDash val="solid"/>
          </a:ln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3087" y="6309947"/>
            <a:ext cx="1388245" cy="1809644"/>
          </a:xfrm>
          <a:prstGeom prst="rect">
            <a:avLst/>
          </a:prstGeom>
        </p:spPr>
      </p:pic>
      <p:sp>
        <p:nvSpPr>
          <p:cNvPr id="16" name="Shape 11"/>
          <p:cNvSpPr/>
          <p:nvPr/>
        </p:nvSpPr>
        <p:spPr>
          <a:xfrm>
            <a:off x="1149973" y="8507576"/>
            <a:ext cx="7834582" cy="9525"/>
          </a:xfrm>
          <a:prstGeom prst="rect">
            <a:avLst/>
          </a:prstGeom>
          <a:solidFill>
            <a:srgbClr val="E0B868">
              <a:alpha val="14000"/>
            </a:srgbClr>
          </a:solidFill>
          <a:ln/>
        </p:spPr>
      </p:sp>
      <p:sp>
        <p:nvSpPr>
          <p:cNvPr id="17" name="Text 12"/>
          <p:cNvSpPr/>
          <p:nvPr/>
        </p:nvSpPr>
        <p:spPr>
          <a:xfrm>
            <a:off x="1397527" y="8686007"/>
            <a:ext cx="1862562" cy="31764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dirty="0">
                <a:solidFill>
                  <a:srgbClr val="F4EFE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Reversed — White</a:t>
            </a:r>
            <a:endParaRPr lang="en-US" sz="1650" dirty="0"/>
          </a:p>
        </p:txBody>
      </p:sp>
      <p:sp>
        <p:nvSpPr>
          <p:cNvPr id="18" name="Text 13"/>
          <p:cNvSpPr/>
          <p:nvPr/>
        </p:nvSpPr>
        <p:spPr>
          <a:xfrm>
            <a:off x="6871885" y="8769872"/>
            <a:ext cx="2051629" cy="2267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975" spc="98" kern="0" dirty="0">
                <a:solidFill>
                  <a:srgbClr val="8B836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LOW-CONTRAST GROUNDS</a:t>
            </a:r>
            <a:endParaRPr lang="en-US" sz="975" dirty="0"/>
          </a:p>
        </p:txBody>
      </p:sp>
      <p:sp>
        <p:nvSpPr>
          <p:cNvPr id="19" name="Shape 14"/>
          <p:cNvSpPr/>
          <p:nvPr/>
        </p:nvSpPr>
        <p:spPr>
          <a:xfrm>
            <a:off x="9296319" y="5914976"/>
            <a:ext cx="7848669" cy="3229011"/>
          </a:xfrm>
          <a:prstGeom prst="rect">
            <a:avLst/>
          </a:prstGeom>
          <a:solidFill>
            <a:srgbClr val="FFFFFF"/>
          </a:solidFill>
          <a:ln w="6989">
            <a:solidFill>
              <a:srgbClr val="000000">
                <a:alpha val="12000"/>
              </a:srgbClr>
            </a:solidFill>
            <a:prstDash val="solid"/>
          </a:ln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26530" y="6309947"/>
            <a:ext cx="1388245" cy="1809644"/>
          </a:xfrm>
          <a:prstGeom prst="rect">
            <a:avLst/>
          </a:prstGeom>
        </p:spPr>
      </p:pic>
      <p:sp>
        <p:nvSpPr>
          <p:cNvPr id="21" name="Shape 15"/>
          <p:cNvSpPr/>
          <p:nvPr/>
        </p:nvSpPr>
        <p:spPr>
          <a:xfrm>
            <a:off x="9303307" y="8507576"/>
            <a:ext cx="7834692" cy="9525"/>
          </a:xfrm>
          <a:prstGeom prst="rect">
            <a:avLst/>
          </a:prstGeom>
          <a:solidFill>
            <a:srgbClr val="000000">
              <a:alpha val="10000"/>
            </a:srgbClr>
          </a:solidFill>
          <a:ln/>
        </p:spPr>
      </p:sp>
      <p:sp>
        <p:nvSpPr>
          <p:cNvPr id="22" name="Text 16"/>
          <p:cNvSpPr/>
          <p:nvPr/>
        </p:nvSpPr>
        <p:spPr>
          <a:xfrm>
            <a:off x="9550861" y="8686007"/>
            <a:ext cx="1461245" cy="31764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dirty="0">
                <a:solidFill>
                  <a:srgbClr val="14141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Mono — Black</a:t>
            </a:r>
            <a:endParaRPr lang="en-US" sz="1650" dirty="0"/>
          </a:p>
        </p:txBody>
      </p:sp>
      <p:sp>
        <p:nvSpPr>
          <p:cNvPr id="23" name="Text 17"/>
          <p:cNvSpPr/>
          <p:nvPr/>
        </p:nvSpPr>
        <p:spPr>
          <a:xfrm>
            <a:off x="15316780" y="8769872"/>
            <a:ext cx="1731031" cy="2267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975" spc="98" kern="0" dirty="0">
                <a:solidFill>
                  <a:srgbClr val="8A837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SINGLE-COLOUR PRINT</a:t>
            </a:r>
            <a:endParaRPr lang="en-US" sz="975" dirty="0"/>
          </a:p>
        </p:txBody>
      </p:sp>
      <p:sp>
        <p:nvSpPr>
          <p:cNvPr id="24" name="Text 18"/>
          <p:cNvSpPr/>
          <p:nvPr/>
        </p:nvSpPr>
        <p:spPr>
          <a:xfrm>
            <a:off x="1142985" y="9627191"/>
            <a:ext cx="2604055" cy="2407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spc="168" kern="0" dirty="0">
                <a:solidFill>
                  <a:srgbClr val="6F6A5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15TH BRITISH KEBAB AWARDS</a:t>
            </a:r>
            <a:endParaRPr lang="en-US" sz="1050" dirty="0"/>
          </a:p>
        </p:txBody>
      </p:sp>
      <p:sp>
        <p:nvSpPr>
          <p:cNvPr id="25" name="Text 19"/>
          <p:cNvSpPr/>
          <p:nvPr/>
        </p:nvSpPr>
        <p:spPr>
          <a:xfrm>
            <a:off x="15150907" y="9627191"/>
            <a:ext cx="2193489" cy="2407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spc="168" kern="0" dirty="0">
                <a:solidFill>
                  <a:srgbClr val="6F6A5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BRAND GUIDELINES — 02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2985" y="914326"/>
            <a:ext cx="6799683" cy="2477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48578" marL="0">
              <a:buNone/>
            </a:pPr>
            <a:r>
              <a:rPr lang="en-US" sz="1125" spc="383" kern="0" dirty="0">
                <a:solidFill>
                  <a:srgbClr val="E0B86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 · CLEAR SPACE &amp; MINIMUM SIZE</a:t>
            </a:r>
            <a:endParaRPr lang="en-US" sz="1125" dirty="0"/>
          </a:p>
        </p:txBody>
      </p:sp>
      <p:sp>
        <p:nvSpPr>
          <p:cNvPr id="3" name="Text 1"/>
          <p:cNvSpPr/>
          <p:nvPr/>
        </p:nvSpPr>
        <p:spPr>
          <a:xfrm>
            <a:off x="1142985" y="1238208"/>
            <a:ext cx="6799683" cy="62515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450" b="1" dirty="0">
                <a:solidFill>
                  <a:srgbClr val="F4EFE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Give the mark room to breathe</a:t>
            </a:r>
            <a:endParaRPr lang="en-US" sz="3450" dirty="0"/>
          </a:p>
        </p:txBody>
      </p:sp>
      <p:sp>
        <p:nvSpPr>
          <p:cNvPr id="4" name="Shape 2"/>
          <p:cNvSpPr/>
          <p:nvPr/>
        </p:nvSpPr>
        <p:spPr>
          <a:xfrm>
            <a:off x="1142985" y="2762185"/>
            <a:ext cx="7810449" cy="5619811"/>
          </a:xfrm>
          <a:prstGeom prst="rect">
            <a:avLst/>
          </a:prstGeom>
          <a:solidFill>
            <a:srgbClr val="050505"/>
          </a:solidFill>
          <a:ln w="6989">
            <a:solidFill>
              <a:srgbClr val="E0B868">
                <a:alpha val="14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457521" y="2461124"/>
            <a:ext cx="5181377" cy="6221934"/>
          </a:xfrm>
          <a:prstGeom prst="rect">
            <a:avLst/>
          </a:prstGeom>
          <a:ln w="13977">
            <a:solidFill>
              <a:srgbClr val="E0B868">
                <a:alpha val="5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81295" y="3647133"/>
            <a:ext cx="323775" cy="13977"/>
          </a:xfrm>
          <a:prstGeom prst="rect">
            <a:avLst/>
          </a:prstGeom>
          <a:solidFill>
            <a:srgbClr val="E0B868">
              <a:alpha val="75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2781295" y="3337336"/>
            <a:ext cx="13977" cy="323775"/>
          </a:xfrm>
          <a:prstGeom prst="rect">
            <a:avLst/>
          </a:prstGeom>
          <a:solidFill>
            <a:srgbClr val="E0B868">
              <a:alpha val="75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2838516" y="3737442"/>
            <a:ext cx="159082" cy="2407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C9A8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X</a:t>
            </a:r>
            <a:endParaRPr lang="en-US" sz="1050" dirty="0"/>
          </a:p>
        </p:txBody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33732" y="3337336"/>
            <a:ext cx="3428954" cy="446951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0287080" y="2857407"/>
            <a:ext cx="7543698" cy="394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E0B868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Clear space</a:t>
            </a:r>
            <a:endParaRPr lang="en-US" sz="2100" dirty="0"/>
          </a:p>
        </p:txBody>
      </p:sp>
      <p:sp>
        <p:nvSpPr>
          <p:cNvPr id="11" name="Text 8"/>
          <p:cNvSpPr/>
          <p:nvPr/>
        </p:nvSpPr>
        <p:spPr>
          <a:xfrm>
            <a:off x="10287080" y="3328057"/>
            <a:ext cx="7063645" cy="5867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6086"/>
              </a:lnSpc>
              <a:buNone/>
            </a:pPr>
            <a:r>
              <a:rPr lang="en-US" sz="1350" dirty="0">
                <a:solidFill>
                  <a:srgbClr val="B7AE9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Keep a minimum margin of </a:t>
            </a:r>
            <a:pPr algn="l" indent="0" marL="0">
              <a:lnSpc>
                <a:spcPct val="106086"/>
              </a:lnSpc>
              <a:buNone/>
            </a:pPr>
            <a:r>
              <a:rPr lang="en-US" sz="1350" b="1" dirty="0">
                <a:solidFill>
                  <a:srgbClr val="E0B86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X </a:t>
            </a:r>
            <a:pPr algn="l" indent="0" marL="0">
              <a:lnSpc>
                <a:spcPct val="106086"/>
              </a:lnSpc>
              <a:buNone/>
            </a:pPr>
            <a:r>
              <a:rPr lang="en-US" sz="1350" dirty="0">
                <a:solidFill>
                  <a:srgbClr val="B7AE9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on all sides, where </a:t>
            </a:r>
            <a:pPr algn="l" indent="0" marL="0">
              <a:lnSpc>
                <a:spcPct val="106086"/>
              </a:lnSpc>
              <a:buNone/>
            </a:pPr>
            <a:r>
              <a:rPr lang="en-US" sz="1350" b="1" dirty="0">
                <a:solidFill>
                  <a:srgbClr val="E0B86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X </a:t>
            </a:r>
            <a:pPr algn="l" indent="0" marL="0">
              <a:lnSpc>
                <a:spcPct val="106086"/>
              </a:lnSpc>
              <a:buNone/>
            </a:pPr>
            <a:r>
              <a:rPr lang="en-US" sz="1350" dirty="0">
                <a:solidFill>
                  <a:srgbClr val="B7AE9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= the cap-height of the “B” in BRITISH. No other logo, text or photography may enter this zone.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10287080" y="4295668"/>
            <a:ext cx="7543698" cy="394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E0B868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Minimum size</a:t>
            </a:r>
            <a:endParaRPr lang="en-US" sz="2100" dirty="0"/>
          </a:p>
        </p:txBody>
      </p:sp>
      <p:sp>
        <p:nvSpPr>
          <p:cNvPr id="13" name="Text 10"/>
          <p:cNvSpPr/>
          <p:nvPr/>
        </p:nvSpPr>
        <p:spPr>
          <a:xfrm>
            <a:off x="10287080" y="4766314"/>
            <a:ext cx="7063645" cy="86102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6086"/>
              </a:lnSpc>
              <a:buNone/>
            </a:pPr>
            <a:r>
              <a:rPr lang="en-US" sz="1350" dirty="0">
                <a:solidFill>
                  <a:srgbClr val="B7AE9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Stacked: </a:t>
            </a:r>
            <a:pPr algn="l" indent="0" marL="0">
              <a:lnSpc>
                <a:spcPct val="106086"/>
              </a:lnSpc>
              <a:buNone/>
            </a:pPr>
            <a:r>
              <a:rPr lang="en-US" sz="1350" b="1" dirty="0">
                <a:solidFill>
                  <a:srgbClr val="E0B86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150 px / 40 mm </a:t>
            </a:r>
            <a:pPr algn="l" indent="0" marL="0">
              <a:lnSpc>
                <a:spcPct val="106086"/>
              </a:lnSpc>
              <a:buNone/>
            </a:pPr>
            <a:r>
              <a:rPr lang="en-US" sz="1350" dirty="0">
                <a:solidFill>
                  <a:srgbClr val="B7AE9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wide. Horizontal: </a:t>
            </a:r>
            <a:pPr algn="l" indent="0" marL="0">
              <a:lnSpc>
                <a:spcPct val="106086"/>
              </a:lnSpc>
              <a:buNone/>
            </a:pPr>
            <a:r>
              <a:rPr lang="en-US" sz="1350" b="1" dirty="0">
                <a:solidFill>
                  <a:srgbClr val="E0B86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200 px / 55 mm </a:t>
            </a:r>
            <a:pPr algn="l" indent="0" marL="0">
              <a:lnSpc>
                <a:spcPct val="106086"/>
              </a:lnSpc>
              <a:buNone/>
            </a:pPr>
            <a:r>
              <a:rPr lang="en-US" sz="1350" dirty="0">
                <a:solidFill>
                  <a:srgbClr val="B7AE9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wide. Below this the skyline and divider detail is lost.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1142985" y="9627194"/>
            <a:ext cx="2604055" cy="2407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spc="168" kern="0" dirty="0">
                <a:solidFill>
                  <a:srgbClr val="6F6A5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15TH BRITISH KEBAB AWARDS</a:t>
            </a:r>
            <a:endParaRPr lang="en-US" sz="1050" dirty="0"/>
          </a:p>
        </p:txBody>
      </p:sp>
      <p:sp>
        <p:nvSpPr>
          <p:cNvPr id="15" name="Text 12"/>
          <p:cNvSpPr/>
          <p:nvPr/>
        </p:nvSpPr>
        <p:spPr>
          <a:xfrm>
            <a:off x="15149050" y="9627194"/>
            <a:ext cx="2195531" cy="2407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spc="168" kern="0" dirty="0">
                <a:solidFill>
                  <a:srgbClr val="6F6A5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BRAND GUIDELINES — 03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C0C0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2985" y="914321"/>
            <a:ext cx="4640548" cy="2477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48578" marL="0">
              <a:buNone/>
            </a:pPr>
            <a:r>
              <a:rPr lang="en-US" sz="1125" spc="383" kern="0" dirty="0">
                <a:solidFill>
                  <a:srgbClr val="E0B86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 · COLOUR PALETTE</a:t>
            </a:r>
            <a:endParaRPr lang="en-US" sz="1125" dirty="0"/>
          </a:p>
        </p:txBody>
      </p:sp>
      <p:sp>
        <p:nvSpPr>
          <p:cNvPr id="3" name="Text 1"/>
          <p:cNvSpPr/>
          <p:nvPr/>
        </p:nvSpPr>
        <p:spPr>
          <a:xfrm>
            <a:off x="1142985" y="1238203"/>
            <a:ext cx="4640548" cy="62515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450" b="1" dirty="0">
                <a:solidFill>
                  <a:srgbClr val="F4EFE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Black &amp; gold, always</a:t>
            </a:r>
            <a:endParaRPr lang="en-US" sz="3450" dirty="0"/>
          </a:p>
        </p:txBody>
      </p:sp>
      <p:sp>
        <p:nvSpPr>
          <p:cNvPr id="4" name="Shape 2"/>
          <p:cNvSpPr/>
          <p:nvPr/>
        </p:nvSpPr>
        <p:spPr>
          <a:xfrm>
            <a:off x="1142985" y="2666963"/>
            <a:ext cx="2460687" cy="2476412"/>
          </a:xfrm>
          <a:prstGeom prst="rect">
            <a:avLst/>
          </a:prstGeom>
          <a:solidFill>
            <a:srgbClr val="000000"/>
          </a:solidFill>
          <a:ln w="6989">
            <a:solidFill>
              <a:srgbClr val="FFFFFF">
                <a:alpha val="16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42985" y="5333819"/>
            <a:ext cx="2706756" cy="3316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725" dirty="0">
                <a:solidFill>
                  <a:srgbClr val="F4EFE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BKA Black</a:t>
            </a:r>
            <a:endParaRPr lang="en-US" sz="1725" dirty="0"/>
          </a:p>
        </p:txBody>
      </p:sp>
      <p:sp>
        <p:nvSpPr>
          <p:cNvPr id="6" name="Text 4"/>
          <p:cNvSpPr/>
          <p:nvPr/>
        </p:nvSpPr>
        <p:spPr>
          <a:xfrm>
            <a:off x="1142985" y="5703457"/>
            <a:ext cx="2706756" cy="2477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spc="45" kern="0" dirty="0">
                <a:solidFill>
                  <a:srgbClr val="E0B86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HEX #000000</a:t>
            </a:r>
            <a:endParaRPr lang="en-US" sz="1125" dirty="0"/>
          </a:p>
        </p:txBody>
      </p:sp>
      <p:sp>
        <p:nvSpPr>
          <p:cNvPr id="7" name="Text 5"/>
          <p:cNvSpPr/>
          <p:nvPr/>
        </p:nvSpPr>
        <p:spPr>
          <a:xfrm>
            <a:off x="1142985" y="5941619"/>
            <a:ext cx="2706756" cy="2407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8B836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RGB 0 · 0 · 0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1142985" y="6239512"/>
            <a:ext cx="2706756" cy="2267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975" spc="78" kern="0" dirty="0">
                <a:solidFill>
                  <a:srgbClr val="6F6A5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PRIMARY FIELD</a:t>
            </a:r>
            <a:endParaRPr lang="en-US" sz="975" dirty="0"/>
          </a:p>
        </p:txBody>
      </p:sp>
      <p:sp>
        <p:nvSpPr>
          <p:cNvPr id="9" name="Shape 7"/>
          <p:cNvSpPr/>
          <p:nvPr/>
        </p:nvSpPr>
        <p:spPr>
          <a:xfrm>
            <a:off x="3851226" y="2666963"/>
            <a:ext cx="2460797" cy="2476412"/>
          </a:xfrm>
          <a:prstGeom prst="rect">
            <a:avLst/>
          </a:prstGeom>
          <a:solidFill>
            <a:srgbClr val="E0B868"/>
          </a:solidFill>
          <a:ln/>
        </p:spPr>
      </p:sp>
      <p:sp>
        <p:nvSpPr>
          <p:cNvPr id="10" name="Text 8"/>
          <p:cNvSpPr/>
          <p:nvPr/>
        </p:nvSpPr>
        <p:spPr>
          <a:xfrm>
            <a:off x="3851226" y="5333819"/>
            <a:ext cx="2706876" cy="3316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725" dirty="0">
                <a:solidFill>
                  <a:srgbClr val="F4EFE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BKA Gold</a:t>
            </a:r>
            <a:endParaRPr lang="en-US" sz="1725" dirty="0"/>
          </a:p>
        </p:txBody>
      </p:sp>
      <p:sp>
        <p:nvSpPr>
          <p:cNvPr id="11" name="Text 9"/>
          <p:cNvSpPr/>
          <p:nvPr/>
        </p:nvSpPr>
        <p:spPr>
          <a:xfrm>
            <a:off x="3851226" y="5703457"/>
            <a:ext cx="2706876" cy="2477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spc="45" kern="0" dirty="0">
                <a:solidFill>
                  <a:srgbClr val="E0B86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HEX #E0B868</a:t>
            </a:r>
            <a:endParaRPr lang="en-US" sz="1125" dirty="0"/>
          </a:p>
        </p:txBody>
      </p:sp>
      <p:sp>
        <p:nvSpPr>
          <p:cNvPr id="12" name="Text 10"/>
          <p:cNvSpPr/>
          <p:nvPr/>
        </p:nvSpPr>
        <p:spPr>
          <a:xfrm>
            <a:off x="3851226" y="5941619"/>
            <a:ext cx="2706876" cy="2407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8B836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RGB 224 · 184 · 104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3851226" y="6239512"/>
            <a:ext cx="2706876" cy="2267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975" spc="78" kern="0" dirty="0">
                <a:solidFill>
                  <a:srgbClr val="6F6A5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LOGO &amp; HEADLINES</a:t>
            </a:r>
            <a:endParaRPr lang="en-US" sz="975" dirty="0"/>
          </a:p>
        </p:txBody>
      </p:sp>
      <p:sp>
        <p:nvSpPr>
          <p:cNvPr id="14" name="Shape 12"/>
          <p:cNvSpPr/>
          <p:nvPr/>
        </p:nvSpPr>
        <p:spPr>
          <a:xfrm>
            <a:off x="6559576" y="2666963"/>
            <a:ext cx="2460687" cy="2476412"/>
          </a:xfrm>
          <a:prstGeom prst="rect">
            <a:avLst/>
          </a:prstGeom>
          <a:solidFill>
            <a:srgbClr val="4A2C0A"/>
          </a:solidFill>
          <a:ln/>
        </p:spPr>
      </p:sp>
      <p:sp>
        <p:nvSpPr>
          <p:cNvPr id="15" name="Text 13"/>
          <p:cNvSpPr/>
          <p:nvPr/>
        </p:nvSpPr>
        <p:spPr>
          <a:xfrm>
            <a:off x="6559576" y="5333819"/>
            <a:ext cx="2706756" cy="3316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725" dirty="0">
                <a:solidFill>
                  <a:srgbClr val="F4EFE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Gold — Deep</a:t>
            </a:r>
            <a:endParaRPr lang="en-US" sz="1725" dirty="0"/>
          </a:p>
        </p:txBody>
      </p:sp>
      <p:sp>
        <p:nvSpPr>
          <p:cNvPr id="16" name="Text 14"/>
          <p:cNvSpPr/>
          <p:nvPr/>
        </p:nvSpPr>
        <p:spPr>
          <a:xfrm>
            <a:off x="6559576" y="5703457"/>
            <a:ext cx="2706756" cy="2477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spc="45" kern="0" dirty="0">
                <a:solidFill>
                  <a:srgbClr val="E0B86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HEX #4A2C0A</a:t>
            </a:r>
            <a:endParaRPr lang="en-US" sz="1125" dirty="0"/>
          </a:p>
        </p:txBody>
      </p:sp>
      <p:sp>
        <p:nvSpPr>
          <p:cNvPr id="17" name="Text 15"/>
          <p:cNvSpPr/>
          <p:nvPr/>
        </p:nvSpPr>
        <p:spPr>
          <a:xfrm>
            <a:off x="6559576" y="5941619"/>
            <a:ext cx="2706756" cy="2407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8B836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RGB 74 · 44 · 10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6559576" y="6239512"/>
            <a:ext cx="2706756" cy="2267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975" spc="78" kern="0" dirty="0">
                <a:solidFill>
                  <a:srgbClr val="6F6A5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SHADOW / DEPTH</a:t>
            </a:r>
            <a:endParaRPr lang="en-US" sz="975" dirty="0"/>
          </a:p>
        </p:txBody>
      </p:sp>
      <p:sp>
        <p:nvSpPr>
          <p:cNvPr id="19" name="Shape 17"/>
          <p:cNvSpPr/>
          <p:nvPr/>
        </p:nvSpPr>
        <p:spPr>
          <a:xfrm>
            <a:off x="9267817" y="2666963"/>
            <a:ext cx="2460687" cy="2476412"/>
          </a:xfrm>
          <a:prstGeom prst="rect">
            <a:avLst/>
          </a:prstGeom>
          <a:solidFill>
            <a:srgbClr val="986440"/>
          </a:solidFill>
          <a:ln/>
        </p:spPr>
      </p:sp>
      <p:sp>
        <p:nvSpPr>
          <p:cNvPr id="20" name="Text 18"/>
          <p:cNvSpPr/>
          <p:nvPr/>
        </p:nvSpPr>
        <p:spPr>
          <a:xfrm>
            <a:off x="9267817" y="5333819"/>
            <a:ext cx="2706756" cy="3316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725" dirty="0">
                <a:solidFill>
                  <a:srgbClr val="F4EFE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Bronze</a:t>
            </a:r>
            <a:endParaRPr lang="en-US" sz="1725" dirty="0"/>
          </a:p>
        </p:txBody>
      </p:sp>
      <p:sp>
        <p:nvSpPr>
          <p:cNvPr id="21" name="Text 19"/>
          <p:cNvSpPr/>
          <p:nvPr/>
        </p:nvSpPr>
        <p:spPr>
          <a:xfrm>
            <a:off x="9267817" y="5703457"/>
            <a:ext cx="2706756" cy="2477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spc="45" kern="0" dirty="0">
                <a:solidFill>
                  <a:srgbClr val="E0B86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HEX #986440</a:t>
            </a:r>
            <a:endParaRPr lang="en-US" sz="1125" dirty="0"/>
          </a:p>
        </p:txBody>
      </p:sp>
      <p:sp>
        <p:nvSpPr>
          <p:cNvPr id="22" name="Text 20"/>
          <p:cNvSpPr/>
          <p:nvPr/>
        </p:nvSpPr>
        <p:spPr>
          <a:xfrm>
            <a:off x="9267817" y="5941619"/>
            <a:ext cx="2706756" cy="2407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8B836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RGB 152 · 100 · 64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9267817" y="6239512"/>
            <a:ext cx="2706756" cy="2267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975" spc="78" kern="0" dirty="0">
                <a:solidFill>
                  <a:srgbClr val="6F6A5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SWIRL / MOTIF</a:t>
            </a:r>
            <a:endParaRPr lang="en-US" sz="975" dirty="0"/>
          </a:p>
        </p:txBody>
      </p:sp>
      <p:sp>
        <p:nvSpPr>
          <p:cNvPr id="24" name="Shape 22"/>
          <p:cNvSpPr/>
          <p:nvPr/>
        </p:nvSpPr>
        <p:spPr>
          <a:xfrm>
            <a:off x="11976059" y="2666963"/>
            <a:ext cx="2460687" cy="2476412"/>
          </a:xfrm>
          <a:prstGeom prst="rect">
            <a:avLst/>
          </a:prstGeom>
          <a:solidFill>
            <a:srgbClr val="04041E"/>
          </a:solidFill>
          <a:ln/>
        </p:spPr>
      </p:sp>
      <p:sp>
        <p:nvSpPr>
          <p:cNvPr id="25" name="Text 23"/>
          <p:cNvSpPr/>
          <p:nvPr/>
        </p:nvSpPr>
        <p:spPr>
          <a:xfrm>
            <a:off x="11976059" y="5333819"/>
            <a:ext cx="2706756" cy="3316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725" dirty="0">
                <a:solidFill>
                  <a:srgbClr val="F4EFE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Midnight</a:t>
            </a:r>
            <a:endParaRPr lang="en-US" sz="1725" dirty="0"/>
          </a:p>
        </p:txBody>
      </p:sp>
      <p:sp>
        <p:nvSpPr>
          <p:cNvPr id="26" name="Text 24"/>
          <p:cNvSpPr/>
          <p:nvPr/>
        </p:nvSpPr>
        <p:spPr>
          <a:xfrm>
            <a:off x="11976059" y="5703457"/>
            <a:ext cx="2706756" cy="2477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spc="45" kern="0" dirty="0">
                <a:solidFill>
                  <a:srgbClr val="E0B86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HEX #04041E</a:t>
            </a:r>
            <a:endParaRPr lang="en-US" sz="1125" dirty="0"/>
          </a:p>
        </p:txBody>
      </p:sp>
      <p:sp>
        <p:nvSpPr>
          <p:cNvPr id="27" name="Text 25"/>
          <p:cNvSpPr/>
          <p:nvPr/>
        </p:nvSpPr>
        <p:spPr>
          <a:xfrm>
            <a:off x="11976059" y="5941619"/>
            <a:ext cx="2706756" cy="2407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8B836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RGB 4 · 4 · 30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11976059" y="6239512"/>
            <a:ext cx="2706756" cy="2267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975" spc="78" kern="0" dirty="0">
                <a:solidFill>
                  <a:srgbClr val="6F6A5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SECONDARY / DIGITAL</a:t>
            </a:r>
            <a:endParaRPr lang="en-US" sz="975" dirty="0"/>
          </a:p>
        </p:txBody>
      </p:sp>
      <p:sp>
        <p:nvSpPr>
          <p:cNvPr id="29" name="Shape 27"/>
          <p:cNvSpPr/>
          <p:nvPr/>
        </p:nvSpPr>
        <p:spPr>
          <a:xfrm>
            <a:off x="14684300" y="2666963"/>
            <a:ext cx="2460687" cy="247641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0" name="Text 28"/>
          <p:cNvSpPr/>
          <p:nvPr/>
        </p:nvSpPr>
        <p:spPr>
          <a:xfrm>
            <a:off x="14684300" y="5333819"/>
            <a:ext cx="2706756" cy="3316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725" dirty="0">
                <a:solidFill>
                  <a:srgbClr val="F4EFE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White</a:t>
            </a:r>
            <a:endParaRPr lang="en-US" sz="1725" dirty="0"/>
          </a:p>
        </p:txBody>
      </p:sp>
      <p:sp>
        <p:nvSpPr>
          <p:cNvPr id="31" name="Text 29"/>
          <p:cNvSpPr/>
          <p:nvPr/>
        </p:nvSpPr>
        <p:spPr>
          <a:xfrm>
            <a:off x="14684300" y="5703457"/>
            <a:ext cx="2706756" cy="2477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spc="45" kern="0" dirty="0">
                <a:solidFill>
                  <a:srgbClr val="E0B86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HEX #FFFFFF</a:t>
            </a:r>
            <a:endParaRPr lang="en-US" sz="1125" dirty="0"/>
          </a:p>
        </p:txBody>
      </p:sp>
      <p:sp>
        <p:nvSpPr>
          <p:cNvPr id="32" name="Text 30"/>
          <p:cNvSpPr/>
          <p:nvPr/>
        </p:nvSpPr>
        <p:spPr>
          <a:xfrm>
            <a:off x="14684300" y="5941619"/>
            <a:ext cx="2706756" cy="2407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8B836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RGB 255 · 255 · 255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14684300" y="6239512"/>
            <a:ext cx="2706756" cy="2267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975" spc="78" kern="0" dirty="0">
                <a:solidFill>
                  <a:srgbClr val="6F6A5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BODY / INFO COPY</a:t>
            </a:r>
            <a:endParaRPr lang="en-US" sz="975" dirty="0"/>
          </a:p>
        </p:txBody>
      </p:sp>
      <p:sp>
        <p:nvSpPr>
          <p:cNvPr id="34" name="Text 32"/>
          <p:cNvSpPr/>
          <p:nvPr/>
        </p:nvSpPr>
        <p:spPr>
          <a:xfrm>
            <a:off x="1142985" y="9627189"/>
            <a:ext cx="2604055" cy="2407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spc="168" kern="0" dirty="0">
                <a:solidFill>
                  <a:srgbClr val="6F6A5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15TH BRITISH KEBAB AWARDS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15143699" y="9627189"/>
            <a:ext cx="2201417" cy="2407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spc="168" kern="0" dirty="0">
                <a:solidFill>
                  <a:srgbClr val="6F6A5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BRAND GUIDELINES — 04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2985" y="914326"/>
            <a:ext cx="3577017" cy="2477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48578" marL="0">
              <a:buNone/>
            </a:pPr>
            <a:r>
              <a:rPr lang="en-US" sz="1125" spc="383" kern="0" dirty="0">
                <a:solidFill>
                  <a:srgbClr val="E0B86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05 · TYPOGRAPHY</a:t>
            </a:r>
            <a:endParaRPr lang="en-US" sz="1125" dirty="0"/>
          </a:p>
        </p:txBody>
      </p:sp>
      <p:sp>
        <p:nvSpPr>
          <p:cNvPr id="3" name="Text 1"/>
          <p:cNvSpPr/>
          <p:nvPr/>
        </p:nvSpPr>
        <p:spPr>
          <a:xfrm>
            <a:off x="1142985" y="1238208"/>
            <a:ext cx="3577017" cy="62515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450" b="1" dirty="0">
                <a:solidFill>
                  <a:srgbClr val="F4EFE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The type system</a:t>
            </a:r>
            <a:endParaRPr lang="en-US" sz="3450" dirty="0"/>
          </a:p>
        </p:txBody>
      </p:sp>
      <p:sp>
        <p:nvSpPr>
          <p:cNvPr id="4" name="Shape 2"/>
          <p:cNvSpPr/>
          <p:nvPr/>
        </p:nvSpPr>
        <p:spPr>
          <a:xfrm>
            <a:off x="1142985" y="2571745"/>
            <a:ext cx="7572396" cy="9525"/>
          </a:xfrm>
          <a:prstGeom prst="rect">
            <a:avLst/>
          </a:prstGeom>
          <a:solidFill>
            <a:srgbClr val="E0B868">
              <a:alpha val="2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1142985" y="2807284"/>
            <a:ext cx="8329636" cy="6895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71710"/>
              </a:lnSpc>
              <a:buNone/>
            </a:pPr>
            <a:r>
              <a:rPr lang="en-US" sz="5700" dirty="0">
                <a:solidFill>
                  <a:srgbClr val="E0B868"/>
                </a:solidFill>
                <a:latin typeface="Petit Formal Script" pitchFamily="34" charset="0"/>
                <a:ea typeface="Petit Formal Script" pitchFamily="34" charset="-122"/>
                <a:cs typeface="Petit Formal Script" pitchFamily="34" charset="-120"/>
              </a:rPr>
              <a:t>15</a:t>
            </a:r>
            <a:pPr algn="l" indent="0" marL="0">
              <a:lnSpc>
                <a:spcPct val="71710"/>
              </a:lnSpc>
              <a:buNone/>
            </a:pPr>
            <a:r>
              <a:rPr lang="en-US" sz="2508" dirty="0">
                <a:solidFill>
                  <a:srgbClr val="E0B868"/>
                </a:solidFill>
                <a:latin typeface="Petit Formal Script" pitchFamily="34" charset="0"/>
                <a:ea typeface="Petit Formal Script" pitchFamily="34" charset="-122"/>
                <a:cs typeface="Petit Formal Script" pitchFamily="34" charset="-120"/>
              </a:rPr>
              <a:t>th</a:t>
            </a:r>
            <a:endParaRPr lang="en-US" sz="5700" dirty="0"/>
          </a:p>
        </p:txBody>
      </p:sp>
      <p:sp>
        <p:nvSpPr>
          <p:cNvPr id="6" name="Text 4"/>
          <p:cNvSpPr/>
          <p:nvPr/>
        </p:nvSpPr>
        <p:spPr>
          <a:xfrm>
            <a:off x="1142985" y="3592097"/>
            <a:ext cx="8329636" cy="3386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F4EFE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Petit Formal Script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142985" y="3949726"/>
            <a:ext cx="8329636" cy="2407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spc="105" kern="0" dirty="0">
                <a:solidFill>
                  <a:srgbClr val="8B836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DISPLAY NUMERAL · ANNIVERSARY “15th”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9572592" y="2571745"/>
            <a:ext cx="7572396" cy="9525"/>
          </a:xfrm>
          <a:prstGeom prst="rect">
            <a:avLst/>
          </a:prstGeom>
          <a:solidFill>
            <a:srgbClr val="E0B868">
              <a:alpha val="20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9572592" y="2807284"/>
            <a:ext cx="8329636" cy="5447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71085"/>
              </a:lnSpc>
              <a:buNone/>
            </a:pPr>
            <a:r>
              <a:rPr lang="en-US" sz="4200" b="1" dirty="0">
                <a:solidFill>
                  <a:srgbClr val="F4EFE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Aa Bb Cc</a:t>
            </a:r>
            <a:endParaRPr lang="en-US" sz="4200" dirty="0"/>
          </a:p>
        </p:txBody>
      </p:sp>
      <p:sp>
        <p:nvSpPr>
          <p:cNvPr id="10" name="Text 8"/>
          <p:cNvSpPr/>
          <p:nvPr/>
        </p:nvSpPr>
        <p:spPr>
          <a:xfrm>
            <a:off x="9572592" y="3523413"/>
            <a:ext cx="8329636" cy="3386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F4EFE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Playfair Display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9572592" y="3881038"/>
            <a:ext cx="8329636" cy="2407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spc="105" kern="0" dirty="0">
                <a:solidFill>
                  <a:srgbClr val="8B836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WORDMARK &amp; HEADLINES · DIDONE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1142985" y="4476173"/>
            <a:ext cx="7572396" cy="9525"/>
          </a:xfrm>
          <a:prstGeom prst="rect">
            <a:avLst/>
          </a:prstGeom>
          <a:solidFill>
            <a:srgbClr val="E0B868">
              <a:alpha val="20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1142985" y="4711717"/>
            <a:ext cx="8329636" cy="4762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66696"/>
              </a:lnSpc>
              <a:buNone/>
            </a:pPr>
            <a:r>
              <a:rPr lang="en-US" sz="3450" b="1" dirty="0">
                <a:solidFill>
                  <a:srgbClr val="F4EFE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Aa Bb Cc</a:t>
            </a:r>
            <a:endParaRPr lang="en-US" sz="3450" dirty="0"/>
          </a:p>
        </p:txBody>
      </p:sp>
      <p:sp>
        <p:nvSpPr>
          <p:cNvPr id="14" name="Text 12"/>
          <p:cNvSpPr/>
          <p:nvPr/>
        </p:nvSpPr>
        <p:spPr>
          <a:xfrm>
            <a:off x="1142985" y="5378374"/>
            <a:ext cx="8329636" cy="3386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F4EFE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Poppins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142985" y="5735999"/>
            <a:ext cx="8329636" cy="2407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spc="105" kern="0" dirty="0">
                <a:solidFill>
                  <a:srgbClr val="8B836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HEADINGS, LABELS &amp; UI · 400 / 500 / 600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9572592" y="4476173"/>
            <a:ext cx="7572396" cy="9525"/>
          </a:xfrm>
          <a:prstGeom prst="rect">
            <a:avLst/>
          </a:prstGeom>
          <a:solidFill>
            <a:srgbClr val="E0B868">
              <a:alpha val="20000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9572592" y="4711717"/>
            <a:ext cx="8329636" cy="51431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2103"/>
              </a:lnSpc>
              <a:buNone/>
            </a:pPr>
            <a:r>
              <a:rPr lang="en-US" sz="3750" dirty="0">
                <a:solidFill>
                  <a:srgbClr val="F4EFE4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Aa Bb Cc</a:t>
            </a:r>
            <a:endParaRPr lang="en-US" sz="3750" dirty="0"/>
          </a:p>
        </p:txBody>
      </p:sp>
      <p:sp>
        <p:nvSpPr>
          <p:cNvPr id="18" name="Text 16"/>
          <p:cNvSpPr/>
          <p:nvPr/>
        </p:nvSpPr>
        <p:spPr>
          <a:xfrm>
            <a:off x="9572592" y="5378374"/>
            <a:ext cx="8329636" cy="3386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F4EFE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Cormorant Garamond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9572592" y="5735999"/>
            <a:ext cx="8329636" cy="2407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spc="105" kern="0" dirty="0">
                <a:solidFill>
                  <a:srgbClr val="8B836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EVENT COPY · DATES &amp; DETAILS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1142985" y="9627194"/>
            <a:ext cx="2604055" cy="2407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spc="168" kern="0" dirty="0">
                <a:solidFill>
                  <a:srgbClr val="6F6A5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15TH BRITISH KEBAB AWARDS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15143809" y="9627194"/>
            <a:ext cx="2201296" cy="2407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spc="168" kern="0" dirty="0">
                <a:solidFill>
                  <a:srgbClr val="6F6A5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BRAND GUIDELINES — 05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2985" y="1428648"/>
            <a:ext cx="6915117" cy="2477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48578" marL="0">
              <a:buNone/>
            </a:pPr>
            <a:r>
              <a:rPr lang="en-US" sz="1125" spc="383" kern="0" dirty="0">
                <a:solidFill>
                  <a:srgbClr val="E0B86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06 · THE GRAPHIC DEVICE</a:t>
            </a:r>
            <a:endParaRPr lang="en-US" sz="1125" dirty="0"/>
          </a:p>
        </p:txBody>
      </p:sp>
      <p:sp>
        <p:nvSpPr>
          <p:cNvPr id="3" name="Text 1"/>
          <p:cNvSpPr/>
          <p:nvPr/>
        </p:nvSpPr>
        <p:spPr>
          <a:xfrm>
            <a:off x="1142985" y="1809755"/>
            <a:ext cx="6915117" cy="511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0606"/>
              </a:lnSpc>
              <a:buNone/>
            </a:pPr>
            <a:r>
              <a:rPr lang="en-US" sz="3450" b="1" dirty="0">
                <a:solidFill>
                  <a:srgbClr val="F4EFE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The gold swirl motif</a:t>
            </a:r>
            <a:endParaRPr lang="en-US" sz="3450" dirty="0"/>
          </a:p>
        </p:txBody>
      </p:sp>
      <p:sp>
        <p:nvSpPr>
          <p:cNvPr id="4" name="Text 2"/>
          <p:cNvSpPr/>
          <p:nvPr/>
        </p:nvSpPr>
        <p:spPr>
          <a:xfrm>
            <a:off x="1142985" y="2549468"/>
            <a:ext cx="6475064" cy="86102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6086"/>
              </a:lnSpc>
              <a:buNone/>
            </a:pPr>
            <a:r>
              <a:rPr lang="en-US" sz="1350" dirty="0">
                <a:solidFill>
                  <a:srgbClr val="A49C8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 ribbon of gold foil and fine particles sweeping across black. Use it to add depth and occasion to backgrounds — key art, social tiles, title cards and step-and-repeats.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1142985" y="3658051"/>
            <a:ext cx="220561" cy="2952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9456"/>
              </a:lnSpc>
              <a:buNone/>
            </a:pPr>
            <a:r>
              <a:rPr lang="en-US" sz="1350" dirty="0">
                <a:solidFill>
                  <a:srgbClr val="E0B86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✓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1420677" y="3658051"/>
            <a:ext cx="5446665" cy="28095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218"/>
              </a:lnSpc>
              <a:buNone/>
            </a:pPr>
            <a:r>
              <a:rPr lang="en-US" sz="1275" dirty="0">
                <a:solidFill>
                  <a:srgbClr val="B7AE9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Let it frame the composition and enter from a corner or edge.</a:t>
            </a:r>
            <a:endParaRPr lang="en-US" sz="1275" dirty="0"/>
          </a:p>
        </p:txBody>
      </p:sp>
      <p:sp>
        <p:nvSpPr>
          <p:cNvPr id="7" name="Text 5"/>
          <p:cNvSpPr/>
          <p:nvPr/>
        </p:nvSpPr>
        <p:spPr>
          <a:xfrm>
            <a:off x="1142985" y="4067552"/>
            <a:ext cx="220561" cy="2952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9456"/>
              </a:lnSpc>
              <a:buNone/>
            </a:pPr>
            <a:r>
              <a:rPr lang="en-US" sz="1350" dirty="0">
                <a:solidFill>
                  <a:srgbClr val="E0B86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✓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1420677" y="4067552"/>
            <a:ext cx="3992748" cy="28095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218"/>
              </a:lnSpc>
              <a:buNone/>
            </a:pPr>
            <a:r>
              <a:rPr lang="en-US" sz="1275" dirty="0">
                <a:solidFill>
                  <a:srgbClr val="B7AE9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Keep the centre calm so the logo stays clear.</a:t>
            </a:r>
            <a:endParaRPr lang="en-US" sz="1275" dirty="0"/>
          </a:p>
        </p:txBody>
      </p:sp>
      <p:sp>
        <p:nvSpPr>
          <p:cNvPr id="9" name="Text 7"/>
          <p:cNvSpPr/>
          <p:nvPr/>
        </p:nvSpPr>
        <p:spPr>
          <a:xfrm>
            <a:off x="1142985" y="4477043"/>
            <a:ext cx="206911" cy="2952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9456"/>
              </a:lnSpc>
              <a:buNone/>
            </a:pPr>
            <a:r>
              <a:rPr lang="en-US" sz="1350" dirty="0">
                <a:solidFill>
                  <a:srgbClr val="A05A4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✕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1407028" y="4477043"/>
            <a:ext cx="4119113" cy="28095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218"/>
              </a:lnSpc>
              <a:buNone/>
            </a:pPr>
            <a:r>
              <a:rPr lang="en-US" sz="1275" dirty="0">
                <a:solidFill>
                  <a:srgbClr val="B7AE9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Don't let the swirl cross or overpower the mark.</a:t>
            </a:r>
            <a:endParaRPr lang="en-US" sz="1275" dirty="0"/>
          </a:p>
        </p:txBody>
      </p:sp>
      <p:sp>
        <p:nvSpPr>
          <p:cNvPr id="11" name="Shape 9"/>
          <p:cNvSpPr/>
          <p:nvPr/>
        </p:nvSpPr>
        <p:spPr>
          <a:xfrm>
            <a:off x="8762991" y="1428648"/>
            <a:ext cx="8381997" cy="7429673"/>
          </a:xfrm>
          <a:prstGeom prst="rect">
            <a:avLst/>
          </a:prstGeom>
          <a:solidFill>
            <a:srgbClr val="050505"/>
          </a:solidFill>
          <a:ln w="6989">
            <a:solidFill>
              <a:srgbClr val="E0B868">
                <a:alpha val="18000"/>
              </a:srgbClr>
            </a:solidFill>
            <a:prstDash val="solid"/>
          </a:ln>
        </p:spPr>
      </p:sp>
      <p:pic>
        <p:nvPicPr>
          <p:cNvPr id="12" name="Image 0" descr="preencoded.png">    </p:cNvPr>
          <p:cNvPicPr>
            <a:picLocks noChangeAspect="1"/>
          </p:cNvPicPr>
          <p:nvPr/>
        </p:nvPicPr>
        <p:blipFill>
          <a:blip r:embed="rId1"/>
          <a:srcRect l="18263" r="18263" t="0" b="0"/>
          <a:stretch/>
        </p:blipFill>
        <p:spPr>
          <a:xfrm>
            <a:off x="8769980" y="1435638"/>
            <a:ext cx="8368019" cy="7415696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1142985" y="9627194"/>
            <a:ext cx="2604055" cy="2407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spc="168" kern="0" dirty="0">
                <a:solidFill>
                  <a:srgbClr val="6F6A5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15TH BRITISH KEBAB AWARDS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15142826" y="9627194"/>
            <a:ext cx="2202378" cy="2407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spc="168" kern="0" dirty="0">
                <a:solidFill>
                  <a:srgbClr val="6F6A5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BRAND GUIDELINES — 06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C0C0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2985" y="1904972"/>
            <a:ext cx="5867321" cy="2477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48578" marL="0">
              <a:buNone/>
            </a:pPr>
            <a:r>
              <a:rPr lang="en-US" sz="1125" spc="383" kern="0" dirty="0">
                <a:solidFill>
                  <a:srgbClr val="E0B86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 · SOCIAL APPLICATIONS</a:t>
            </a:r>
            <a:endParaRPr lang="en-US" sz="1125" dirty="0"/>
          </a:p>
        </p:txBody>
      </p:sp>
      <p:sp>
        <p:nvSpPr>
          <p:cNvPr id="3" name="Text 1"/>
          <p:cNvSpPr/>
          <p:nvPr/>
        </p:nvSpPr>
        <p:spPr>
          <a:xfrm>
            <a:off x="1142985" y="2228859"/>
            <a:ext cx="5867321" cy="62515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450" b="1" dirty="0">
                <a:solidFill>
                  <a:srgbClr val="F4EFE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Instagram square</a:t>
            </a:r>
            <a:endParaRPr lang="en-US" sz="3450" dirty="0"/>
          </a:p>
        </p:txBody>
      </p:sp>
      <p:sp>
        <p:nvSpPr>
          <p:cNvPr id="4" name="Shape 2"/>
          <p:cNvSpPr/>
          <p:nvPr/>
        </p:nvSpPr>
        <p:spPr>
          <a:xfrm>
            <a:off x="1142985" y="3063460"/>
            <a:ext cx="1142985" cy="9525"/>
          </a:xfrm>
          <a:prstGeom prst="rect">
            <a:avLst/>
          </a:prstGeom>
          <a:gradFill rotWithShape="1">
            <a:gsLst>
              <a:gs pos="0">
                <a:srgbClr val="D9B45E">
                  <a:alpha val="100000"/>
                </a:srgbClr>
              </a:gs>
              <a:gs pos="100000">
                <a:srgbClr val="D9B45E">
                  <a:alpha val="0"/>
                </a:srgbClr>
              </a:gs>
            </a:gsLst>
            <a:lin ang="0" scaled="0"/>
          </a:gradFill>
          <a:ln/>
        </p:spPr>
      </p:sp>
      <p:sp>
        <p:nvSpPr>
          <p:cNvPr id="5" name="Text 3"/>
          <p:cNvSpPr/>
          <p:nvPr/>
        </p:nvSpPr>
        <p:spPr>
          <a:xfrm>
            <a:off x="1142985" y="3339629"/>
            <a:ext cx="5493946" cy="5867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6086"/>
              </a:lnSpc>
              <a:buNone/>
            </a:pPr>
            <a:r>
              <a:rPr lang="en-US" sz="1350" dirty="0">
                <a:solidFill>
                  <a:srgbClr val="A49C8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in-feed save-the-date. Full-bleed motif, the logo centred in the calm zone, and the date locked to the lower third.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1142985" y="4269237"/>
            <a:ext cx="1261881" cy="226796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975" spc="137" kern="0" dirty="0">
                <a:solidFill>
                  <a:srgbClr val="6F6A5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DIMENSIONS</a:t>
            </a:r>
            <a:endParaRPr lang="en-US" sz="975" dirty="0"/>
          </a:p>
        </p:txBody>
      </p:sp>
      <p:sp>
        <p:nvSpPr>
          <p:cNvPr id="7" name="Text 5"/>
          <p:cNvSpPr/>
          <p:nvPr/>
        </p:nvSpPr>
        <p:spPr>
          <a:xfrm>
            <a:off x="1142985" y="4534049"/>
            <a:ext cx="1261881" cy="338615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E0B868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1080 × 1080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2900104" y="4269237"/>
            <a:ext cx="1062812" cy="226796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975" spc="137" kern="0" dirty="0">
                <a:solidFill>
                  <a:srgbClr val="6F6A5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FORMAT</a:t>
            </a:r>
            <a:endParaRPr lang="en-US" sz="975" dirty="0"/>
          </a:p>
        </p:txBody>
      </p:sp>
      <p:sp>
        <p:nvSpPr>
          <p:cNvPr id="9" name="Text 7"/>
          <p:cNvSpPr/>
          <p:nvPr/>
        </p:nvSpPr>
        <p:spPr>
          <a:xfrm>
            <a:off x="2900104" y="4534049"/>
            <a:ext cx="1062812" cy="338615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F4EFE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Feed post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9810863" y="1714416"/>
            <a:ext cx="6857908" cy="6857908"/>
          </a:xfrm>
          <a:prstGeom prst="rect">
            <a:avLst/>
          </a:prstGeom>
          <a:solidFill>
            <a:srgbClr val="000000"/>
          </a:solidFill>
          <a:ln w="6989">
            <a:solidFill>
              <a:srgbClr val="E0B868">
                <a:alpha val="20000"/>
              </a:srgbClr>
            </a:solidFill>
            <a:prstDash val="solid"/>
          </a:ln>
        </p:spPr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17852" y="1721411"/>
            <a:ext cx="6843930" cy="6843930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12202117" y="2513102"/>
            <a:ext cx="2075292" cy="2477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60007" marL="0">
              <a:buNone/>
            </a:pPr>
            <a:r>
              <a:rPr lang="en-US" sz="1125" spc="472" kern="0" dirty="0">
                <a:solidFill>
                  <a:srgbClr val="E0B86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SAVE THE DATE</a:t>
            </a:r>
            <a:endParaRPr lang="en-US" sz="1125" dirty="0"/>
          </a:p>
        </p:txBody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2449" y="2970321"/>
            <a:ext cx="2914627" cy="3799138"/>
          </a:xfrm>
          <a:prstGeom prst="rect">
            <a:avLst/>
          </a:prstGeom>
        </p:spPr>
      </p:pic>
      <p:sp>
        <p:nvSpPr>
          <p:cNvPr id="14" name="Shape 10"/>
          <p:cNvSpPr/>
          <p:nvPr/>
        </p:nvSpPr>
        <p:spPr>
          <a:xfrm>
            <a:off x="12782602" y="7036119"/>
            <a:ext cx="914322" cy="9525"/>
          </a:xfrm>
          <a:prstGeom prst="rect">
            <a:avLst/>
          </a:prstGeom>
          <a:gradFill rotWithShape="1">
            <a:gsLst>
              <a:gs pos="0">
                <a:srgbClr val="D9B45E">
                  <a:alpha val="0"/>
                </a:srgbClr>
              </a:gs>
              <a:gs pos="50000">
                <a:srgbClr val="D9B45E">
                  <a:alpha val="100000"/>
                </a:srgbClr>
              </a:gs>
              <a:gs pos="100000">
                <a:srgbClr val="D9B45E">
                  <a:alpha val="0"/>
                </a:srgbClr>
              </a:gs>
            </a:gsLst>
            <a:lin ang="0" scaled="0"/>
          </a:gradFill>
          <a:ln/>
        </p:spPr>
      </p:sp>
      <p:sp>
        <p:nvSpPr>
          <p:cNvPr id="15" name="Text 11"/>
          <p:cNvSpPr/>
          <p:nvPr/>
        </p:nvSpPr>
        <p:spPr>
          <a:xfrm>
            <a:off x="11943862" y="7217057"/>
            <a:ext cx="2591802" cy="324638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875" b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Tuesday 23 February 2027</a:t>
            </a:r>
            <a:endParaRPr lang="en-US" sz="1875" dirty="0"/>
          </a:p>
        </p:txBody>
      </p:sp>
      <p:sp>
        <p:nvSpPr>
          <p:cNvPr id="16" name="Text 12"/>
          <p:cNvSpPr/>
          <p:nvPr/>
        </p:nvSpPr>
        <p:spPr>
          <a:xfrm>
            <a:off x="12321630" y="7598820"/>
            <a:ext cx="1836376" cy="212818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ctr" indent="29718" marL="0">
              <a:buNone/>
            </a:pPr>
            <a:r>
              <a:rPr lang="en-US" sz="900" spc="234" kern="0" dirty="0">
                <a:solidFill>
                  <a:srgbClr val="C9A8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5PM–11PM · LONDON</a:t>
            </a:r>
            <a:endParaRPr lang="en-US" sz="900" dirty="0"/>
          </a:p>
        </p:txBody>
      </p:sp>
      <p:sp>
        <p:nvSpPr>
          <p:cNvPr id="17" name="Text 13"/>
          <p:cNvSpPr/>
          <p:nvPr/>
        </p:nvSpPr>
        <p:spPr>
          <a:xfrm>
            <a:off x="1142985" y="9627189"/>
            <a:ext cx="2604055" cy="2407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spc="168" kern="0" dirty="0">
                <a:solidFill>
                  <a:srgbClr val="6F6A5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15TH BRITISH KEBAB AWARDS</a:t>
            </a:r>
            <a:endParaRPr lang="en-US" sz="1050" dirty="0"/>
          </a:p>
        </p:txBody>
      </p:sp>
      <p:sp>
        <p:nvSpPr>
          <p:cNvPr id="18" name="Text 14"/>
          <p:cNvSpPr/>
          <p:nvPr/>
        </p:nvSpPr>
        <p:spPr>
          <a:xfrm>
            <a:off x="15154729" y="9627189"/>
            <a:ext cx="2189284" cy="2407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spc="168" kern="0" dirty="0">
                <a:solidFill>
                  <a:srgbClr val="6F6A5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BRAND GUIDELINES — 07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2026-07-21T17:35:13Z</dcterms:created>
  <dcterms:modified xsi:type="dcterms:W3CDTF">2026-07-21T17:35:13Z</dcterms:modified>
</cp:coreProperties>
</file>