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7" r:id="rId5"/>
  </p:sldMasterIdLst>
  <p:notesMasterIdLst>
    <p:notesMasterId r:id="rId26"/>
  </p:notesMasterIdLst>
  <p:handoutMasterIdLst>
    <p:handoutMasterId r:id="rId27"/>
  </p:handoutMasterIdLst>
  <p:sldIdLst>
    <p:sldId id="256" r:id="rId6"/>
    <p:sldId id="382" r:id="rId7"/>
    <p:sldId id="383" r:id="rId8"/>
    <p:sldId id="356" r:id="rId9"/>
    <p:sldId id="368" r:id="rId10"/>
    <p:sldId id="367" r:id="rId11"/>
    <p:sldId id="369" r:id="rId12"/>
    <p:sldId id="370" r:id="rId13"/>
    <p:sldId id="384" r:id="rId14"/>
    <p:sldId id="371" r:id="rId15"/>
    <p:sldId id="372" r:id="rId16"/>
    <p:sldId id="373" r:id="rId17"/>
    <p:sldId id="374" r:id="rId18"/>
    <p:sldId id="375" r:id="rId19"/>
    <p:sldId id="376" r:id="rId20"/>
    <p:sldId id="377" r:id="rId21"/>
    <p:sldId id="378" r:id="rId22"/>
    <p:sldId id="379" r:id="rId23"/>
    <p:sldId id="380" r:id="rId24"/>
    <p:sldId id="381" r:id="rId25"/>
  </p:sldIdLst>
  <p:sldSz cx="9144000" cy="6858000" type="screen4x3"/>
  <p:notesSz cx="6889750" cy="10021888"/>
  <p:defaultTextStyle>
    <a:defPPr>
      <a:defRPr lang="en-US"/>
    </a:defPPr>
    <a:lvl1pPr algn="l" rtl="0" eaLnBrk="0" fontAlgn="base" hangingPunct="0">
      <a:spcBef>
        <a:spcPct val="0"/>
      </a:spcBef>
      <a:spcAft>
        <a:spcPct val="0"/>
      </a:spcAft>
      <a:defRPr kern="1200" baseline="-250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baseline="-250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baseline="-250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baseline="-250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baseline="-250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baseline="-250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baseline="-250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baseline="-250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baseline="-250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0869"/>
    <a:srgbClr val="4B1D46"/>
    <a:srgbClr val="755B77"/>
    <a:srgbClr val="532A54"/>
    <a:srgbClr val="352947"/>
    <a:srgbClr val="4233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0253" autoAdjust="0"/>
  </p:normalViewPr>
  <p:slideViewPr>
    <p:cSldViewPr snapToGrid="0">
      <p:cViewPr varScale="1">
        <p:scale>
          <a:sx n="89" d="100"/>
          <a:sy n="89" d="100"/>
        </p:scale>
        <p:origin x="2226" y="96"/>
      </p:cViewPr>
      <p:guideLst>
        <p:guide orient="horz" pos="2160"/>
        <p:guide pos="2880"/>
      </p:guideLst>
    </p:cSldViewPr>
  </p:slideViewPr>
  <p:outlineViewPr>
    <p:cViewPr>
      <p:scale>
        <a:sx n="33" d="100"/>
        <a:sy n="33" d="100"/>
      </p:scale>
      <p:origin x="0" y="17010"/>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54" d="100"/>
          <a:sy n="54" d="100"/>
        </p:scale>
        <p:origin x="-2682" y="-108"/>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6309" cy="501656"/>
          </a:xfrm>
          <a:prstGeom prst="rect">
            <a:avLst/>
          </a:prstGeom>
        </p:spPr>
        <p:txBody>
          <a:bodyPr vert="horz" lIns="92464" tIns="46232" rIns="92464" bIns="46232" rtlCol="0"/>
          <a:lstStyle>
            <a:lvl1pPr algn="l" eaLnBrk="1" hangingPunct="1">
              <a:defRPr sz="1200">
                <a:latin typeface="Arial" pitchFamily="34" charset="0"/>
                <a:cs typeface="Arial" pitchFamily="34" charset="0"/>
              </a:defRPr>
            </a:lvl1pPr>
          </a:lstStyle>
          <a:p>
            <a:pPr>
              <a:defRPr/>
            </a:pPr>
            <a:endParaRPr lang="en-NZ"/>
          </a:p>
        </p:txBody>
      </p:sp>
      <p:sp>
        <p:nvSpPr>
          <p:cNvPr id="3" name="Date Placeholder 2"/>
          <p:cNvSpPr>
            <a:spLocks noGrp="1"/>
          </p:cNvSpPr>
          <p:nvPr>
            <p:ph type="dt" sz="quarter" idx="1"/>
          </p:nvPr>
        </p:nvSpPr>
        <p:spPr>
          <a:xfrm>
            <a:off x="3901832" y="0"/>
            <a:ext cx="2986309" cy="501656"/>
          </a:xfrm>
          <a:prstGeom prst="rect">
            <a:avLst/>
          </a:prstGeom>
        </p:spPr>
        <p:txBody>
          <a:bodyPr vert="horz" lIns="92464" tIns="46232" rIns="92464" bIns="46232" rtlCol="0"/>
          <a:lstStyle>
            <a:lvl1pPr algn="r" eaLnBrk="1" hangingPunct="1">
              <a:defRPr sz="1200">
                <a:latin typeface="Arial" pitchFamily="34" charset="0"/>
                <a:cs typeface="Arial" pitchFamily="34" charset="0"/>
              </a:defRPr>
            </a:lvl1pPr>
          </a:lstStyle>
          <a:p>
            <a:pPr>
              <a:defRPr/>
            </a:pPr>
            <a:fld id="{E7D73AF9-9E11-49A0-80DF-A8E12F03299F}" type="datetimeFigureOut">
              <a:rPr lang="en-NZ"/>
              <a:pPr>
                <a:defRPr/>
              </a:pPr>
              <a:t>6/10/2025</a:t>
            </a:fld>
            <a:endParaRPr lang="en-NZ"/>
          </a:p>
        </p:txBody>
      </p:sp>
      <p:sp>
        <p:nvSpPr>
          <p:cNvPr id="4" name="Footer Placeholder 3"/>
          <p:cNvSpPr>
            <a:spLocks noGrp="1"/>
          </p:cNvSpPr>
          <p:nvPr>
            <p:ph type="ftr" sz="quarter" idx="2"/>
          </p:nvPr>
        </p:nvSpPr>
        <p:spPr>
          <a:xfrm>
            <a:off x="0" y="9518630"/>
            <a:ext cx="2986309" cy="501655"/>
          </a:xfrm>
          <a:prstGeom prst="rect">
            <a:avLst/>
          </a:prstGeom>
        </p:spPr>
        <p:txBody>
          <a:bodyPr vert="horz" lIns="92464" tIns="46232" rIns="92464" bIns="46232" rtlCol="0" anchor="b"/>
          <a:lstStyle>
            <a:lvl1pPr algn="l" eaLnBrk="1" hangingPunct="1">
              <a:defRPr sz="1200">
                <a:latin typeface="Arial" pitchFamily="34" charset="0"/>
                <a:cs typeface="Arial" pitchFamily="34" charset="0"/>
              </a:defRPr>
            </a:lvl1pPr>
          </a:lstStyle>
          <a:p>
            <a:pPr>
              <a:defRPr/>
            </a:pPr>
            <a:endParaRPr lang="en-NZ"/>
          </a:p>
        </p:txBody>
      </p:sp>
      <p:sp>
        <p:nvSpPr>
          <p:cNvPr id="5" name="Slide Number Placeholder 4"/>
          <p:cNvSpPr>
            <a:spLocks noGrp="1"/>
          </p:cNvSpPr>
          <p:nvPr>
            <p:ph type="sldNum" sz="quarter" idx="3"/>
          </p:nvPr>
        </p:nvSpPr>
        <p:spPr>
          <a:xfrm>
            <a:off x="3901832" y="9518630"/>
            <a:ext cx="2986309" cy="501655"/>
          </a:xfrm>
          <a:prstGeom prst="rect">
            <a:avLst/>
          </a:prstGeom>
        </p:spPr>
        <p:txBody>
          <a:bodyPr vert="horz" wrap="square" lIns="92464" tIns="46232" rIns="92464" bIns="46232" numCol="1" anchor="b" anchorCtr="0" compatLnSpc="1">
            <a:prstTxWarp prst="textNoShape">
              <a:avLst/>
            </a:prstTxWarp>
          </a:bodyPr>
          <a:lstStyle>
            <a:lvl1pPr algn="r" eaLnBrk="1" hangingPunct="1">
              <a:defRPr sz="1200"/>
            </a:lvl1pPr>
          </a:lstStyle>
          <a:p>
            <a:fld id="{6267DFBE-0C6C-47C1-838F-9A73494F0C71}" type="slidenum">
              <a:rPr lang="en-NZ" altLang="en-US"/>
              <a:pPr/>
              <a:t>‹#›</a:t>
            </a:fld>
            <a:endParaRPr lang="en-NZ" altLang="en-US"/>
          </a:p>
        </p:txBody>
      </p:sp>
    </p:spTree>
    <p:extLst>
      <p:ext uri="{BB962C8B-B14F-4D97-AF65-F5344CB8AC3E}">
        <p14:creationId xmlns:p14="http://schemas.microsoft.com/office/powerpoint/2010/main" val="3881142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6309" cy="501656"/>
          </a:xfrm>
          <a:prstGeom prst="rect">
            <a:avLst/>
          </a:prstGeom>
        </p:spPr>
        <p:txBody>
          <a:bodyPr vert="horz" lIns="92464" tIns="46232" rIns="92464" bIns="46232" rtlCol="0"/>
          <a:lstStyle>
            <a:lvl1pPr algn="l" eaLnBrk="1" hangingPunct="1">
              <a:defRPr sz="1200">
                <a:latin typeface="Arial" charset="0"/>
                <a:cs typeface="Arial" charset="0"/>
              </a:defRPr>
            </a:lvl1pPr>
          </a:lstStyle>
          <a:p>
            <a:pPr>
              <a:defRPr/>
            </a:pPr>
            <a:endParaRPr lang="en-NZ"/>
          </a:p>
        </p:txBody>
      </p:sp>
      <p:sp>
        <p:nvSpPr>
          <p:cNvPr id="3" name="Date Placeholder 2"/>
          <p:cNvSpPr>
            <a:spLocks noGrp="1"/>
          </p:cNvSpPr>
          <p:nvPr>
            <p:ph type="dt" idx="1"/>
          </p:nvPr>
        </p:nvSpPr>
        <p:spPr>
          <a:xfrm>
            <a:off x="3901832" y="0"/>
            <a:ext cx="2986309" cy="501656"/>
          </a:xfrm>
          <a:prstGeom prst="rect">
            <a:avLst/>
          </a:prstGeom>
        </p:spPr>
        <p:txBody>
          <a:bodyPr vert="horz" lIns="92464" tIns="46232" rIns="92464" bIns="46232" rtlCol="0"/>
          <a:lstStyle>
            <a:lvl1pPr algn="r" eaLnBrk="1" hangingPunct="1">
              <a:defRPr sz="1200">
                <a:latin typeface="Arial" charset="0"/>
                <a:cs typeface="Arial" charset="0"/>
              </a:defRPr>
            </a:lvl1pPr>
          </a:lstStyle>
          <a:p>
            <a:pPr>
              <a:defRPr/>
            </a:pPr>
            <a:fld id="{427502C8-6229-4BC2-B7B3-CFF7AAD09834}" type="datetimeFigureOut">
              <a:rPr lang="en-US"/>
              <a:pPr>
                <a:defRPr/>
              </a:pPr>
              <a:t>10/6/2025</a:t>
            </a:fld>
            <a:endParaRPr lang="en-NZ" dirty="0"/>
          </a:p>
        </p:txBody>
      </p:sp>
      <p:sp>
        <p:nvSpPr>
          <p:cNvPr id="4" name="Slide Image Placeholder 3"/>
          <p:cNvSpPr>
            <a:spLocks noGrp="1" noRot="1" noChangeAspect="1"/>
          </p:cNvSpPr>
          <p:nvPr>
            <p:ph type="sldImg" idx="2"/>
          </p:nvPr>
        </p:nvSpPr>
        <p:spPr>
          <a:xfrm>
            <a:off x="939800" y="752475"/>
            <a:ext cx="5010150" cy="3757613"/>
          </a:xfrm>
          <a:prstGeom prst="rect">
            <a:avLst/>
          </a:prstGeom>
          <a:noFill/>
          <a:ln w="12700">
            <a:solidFill>
              <a:prstClr val="black"/>
            </a:solidFill>
          </a:ln>
        </p:spPr>
        <p:txBody>
          <a:bodyPr vert="horz" lIns="92464" tIns="46232" rIns="92464" bIns="46232" rtlCol="0" anchor="ctr"/>
          <a:lstStyle/>
          <a:p>
            <a:pPr lvl="0"/>
            <a:endParaRPr lang="en-NZ" noProof="0" dirty="0"/>
          </a:p>
        </p:txBody>
      </p:sp>
      <p:sp>
        <p:nvSpPr>
          <p:cNvPr id="5" name="Notes Placeholder 4"/>
          <p:cNvSpPr>
            <a:spLocks noGrp="1"/>
          </p:cNvSpPr>
          <p:nvPr>
            <p:ph type="body" sz="quarter" idx="3"/>
          </p:nvPr>
        </p:nvSpPr>
        <p:spPr>
          <a:xfrm>
            <a:off x="688654" y="4760116"/>
            <a:ext cx="5512444" cy="4510090"/>
          </a:xfrm>
          <a:prstGeom prst="rect">
            <a:avLst/>
          </a:prstGeom>
        </p:spPr>
        <p:txBody>
          <a:bodyPr vert="horz" lIns="92464" tIns="46232" rIns="92464" bIns="4623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NZ" noProof="0"/>
          </a:p>
        </p:txBody>
      </p:sp>
      <p:sp>
        <p:nvSpPr>
          <p:cNvPr id="6" name="Footer Placeholder 5"/>
          <p:cNvSpPr>
            <a:spLocks noGrp="1"/>
          </p:cNvSpPr>
          <p:nvPr>
            <p:ph type="ftr" sz="quarter" idx="4"/>
          </p:nvPr>
        </p:nvSpPr>
        <p:spPr>
          <a:xfrm>
            <a:off x="0" y="9518630"/>
            <a:ext cx="2986309" cy="501655"/>
          </a:xfrm>
          <a:prstGeom prst="rect">
            <a:avLst/>
          </a:prstGeom>
        </p:spPr>
        <p:txBody>
          <a:bodyPr vert="horz" lIns="92464" tIns="46232" rIns="92464" bIns="46232" rtlCol="0" anchor="b"/>
          <a:lstStyle>
            <a:lvl1pPr algn="l" eaLnBrk="1" hangingPunct="1">
              <a:defRPr sz="1200">
                <a:latin typeface="Arial" charset="0"/>
                <a:cs typeface="Arial" charset="0"/>
              </a:defRPr>
            </a:lvl1pPr>
          </a:lstStyle>
          <a:p>
            <a:pPr>
              <a:defRPr/>
            </a:pPr>
            <a:endParaRPr lang="en-NZ"/>
          </a:p>
        </p:txBody>
      </p:sp>
      <p:sp>
        <p:nvSpPr>
          <p:cNvPr id="7" name="Slide Number Placeholder 6"/>
          <p:cNvSpPr>
            <a:spLocks noGrp="1"/>
          </p:cNvSpPr>
          <p:nvPr>
            <p:ph type="sldNum" sz="quarter" idx="5"/>
          </p:nvPr>
        </p:nvSpPr>
        <p:spPr>
          <a:xfrm>
            <a:off x="3901832" y="9518630"/>
            <a:ext cx="2986309" cy="501655"/>
          </a:xfrm>
          <a:prstGeom prst="rect">
            <a:avLst/>
          </a:prstGeom>
        </p:spPr>
        <p:txBody>
          <a:bodyPr vert="horz" wrap="square" lIns="92464" tIns="46232" rIns="92464" bIns="46232" numCol="1" anchor="b" anchorCtr="0" compatLnSpc="1">
            <a:prstTxWarp prst="textNoShape">
              <a:avLst/>
            </a:prstTxWarp>
          </a:bodyPr>
          <a:lstStyle>
            <a:lvl1pPr algn="r" eaLnBrk="1" hangingPunct="1">
              <a:defRPr sz="1200"/>
            </a:lvl1pPr>
          </a:lstStyle>
          <a:p>
            <a:fld id="{21486A24-03A8-4D67-B325-D7B564E76E68}" type="slidenum">
              <a:rPr lang="en-NZ" altLang="en-US"/>
              <a:pPr/>
              <a:t>‹#›</a:t>
            </a:fld>
            <a:endParaRPr lang="en-NZ" altLang="en-US"/>
          </a:p>
        </p:txBody>
      </p:sp>
    </p:spTree>
    <p:extLst>
      <p:ext uri="{BB962C8B-B14F-4D97-AF65-F5344CB8AC3E}">
        <p14:creationId xmlns:p14="http://schemas.microsoft.com/office/powerpoint/2010/main" val="170807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a:t>
            </a:fld>
            <a:endParaRPr lang="en-NZ" altLang="en-US"/>
          </a:p>
        </p:txBody>
      </p:sp>
    </p:spTree>
    <p:extLst>
      <p:ext uri="{BB962C8B-B14F-4D97-AF65-F5344CB8AC3E}">
        <p14:creationId xmlns:p14="http://schemas.microsoft.com/office/powerpoint/2010/main" val="57582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In considering what LPS means in each clinical area, delegates need to refer to the full definition LPS as per the Code of good faith (slide 3)</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10</a:t>
            </a:fld>
            <a:endParaRPr lang="en-NZ" altLang="en-US"/>
          </a:p>
        </p:txBody>
      </p:sp>
    </p:spTree>
    <p:extLst>
      <p:ext uri="{BB962C8B-B14F-4D97-AF65-F5344CB8AC3E}">
        <p14:creationId xmlns:p14="http://schemas.microsoft.com/office/powerpoint/2010/main" val="1914032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It is better not to agree on a strike day roster if NZNO reps think the requests are inflated or have not taken proper account of other resources available. It agreement is not reached the roster / strike arrangement will be referred to adjudication.</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11</a:t>
            </a:fld>
            <a:endParaRPr lang="en-NZ" altLang="en-US"/>
          </a:p>
        </p:txBody>
      </p:sp>
    </p:spTree>
    <p:extLst>
      <p:ext uri="{BB962C8B-B14F-4D97-AF65-F5344CB8AC3E}">
        <p14:creationId xmlns:p14="http://schemas.microsoft.com/office/powerpoint/2010/main" val="4070782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12</a:t>
            </a:fld>
            <a:endParaRPr lang="en-NZ" altLang="en-US"/>
          </a:p>
        </p:txBody>
      </p:sp>
    </p:spTree>
    <p:extLst>
      <p:ext uri="{BB962C8B-B14F-4D97-AF65-F5344CB8AC3E}">
        <p14:creationId xmlns:p14="http://schemas.microsoft.com/office/powerpoint/2010/main" val="1457944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role of the Adjudicator is to receive and consider representations from the parties; and in consultation with the parties, seek expert advice if the adjudicator considers it necessary to do so; and attempt to resolve any differences between the parties to enable them to reach agreement and, if that is not possible, make a determination binding on the parties; and provide the determination to the parties as soon as possible but not later than 7 days after the date of notice of industrial action. The parties must use their “best endeavours” to give effect to the determination.</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13</a:t>
            </a:fld>
            <a:endParaRPr lang="en-NZ" altLang="en-US"/>
          </a:p>
        </p:txBody>
      </p:sp>
    </p:spTree>
    <p:extLst>
      <p:ext uri="{BB962C8B-B14F-4D97-AF65-F5344CB8AC3E}">
        <p14:creationId xmlns:p14="http://schemas.microsoft.com/office/powerpoint/2010/main" val="3132292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14</a:t>
            </a:fld>
            <a:endParaRPr lang="en-NZ" altLang="en-US"/>
          </a:p>
        </p:txBody>
      </p:sp>
    </p:spTree>
    <p:extLst>
      <p:ext uri="{BB962C8B-B14F-4D97-AF65-F5344CB8AC3E}">
        <p14:creationId xmlns:p14="http://schemas.microsoft.com/office/powerpoint/2010/main" val="3198872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Discussion – by reaching agreement to a “strike day” roster, the usual roster should be null and void. This needs to be communicated to members so that they do not turn up for work during the period of the action where a “strike roster” has been agreed. </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15</a:t>
            </a:fld>
            <a:endParaRPr lang="en-NZ" altLang="en-US"/>
          </a:p>
        </p:txBody>
      </p:sp>
    </p:spTree>
    <p:extLst>
      <p:ext uri="{BB962C8B-B14F-4D97-AF65-F5344CB8AC3E}">
        <p14:creationId xmlns:p14="http://schemas.microsoft.com/office/powerpoint/2010/main" val="12585641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Discussion regarding payment. That is if the NZNO member is released due to reductions in the need for members assistance, they will be paid for the period they worked, but not the full shift if they are stood down earlier. </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16</a:t>
            </a:fld>
            <a:endParaRPr lang="en-NZ" altLang="en-US"/>
          </a:p>
        </p:txBody>
      </p:sp>
    </p:spTree>
    <p:extLst>
      <p:ext uri="{BB962C8B-B14F-4D97-AF65-F5344CB8AC3E}">
        <p14:creationId xmlns:p14="http://schemas.microsoft.com/office/powerpoint/2010/main" val="20381912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17</a:t>
            </a:fld>
            <a:endParaRPr lang="en-NZ" altLang="en-US"/>
          </a:p>
        </p:txBody>
      </p:sp>
    </p:spTree>
    <p:extLst>
      <p:ext uri="{BB962C8B-B14F-4D97-AF65-F5344CB8AC3E}">
        <p14:creationId xmlns:p14="http://schemas.microsoft.com/office/powerpoint/2010/main" val="2782119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NZ" dirty="0"/>
              <a:t>By ensuring the strike day rosters are populated, this should lessen the likelihood of the employer encouraging other non-LPS responders to work. NZNO members who are not on the strike day rosters should not turn up to work even if they were rostered on that day previously. The NZNO Constitution requires all members to support collective decision making of the union. This means even if an individual member did not vote for the strike they are bound by the strike notice to collectively support the strike. The strike notice will state that the strike covers all NZNO members and it is a complete withdrawal of labour.</a:t>
            </a:r>
          </a:p>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18</a:t>
            </a:fld>
            <a:endParaRPr lang="en-NZ" altLang="en-US"/>
          </a:p>
        </p:txBody>
      </p:sp>
    </p:spTree>
    <p:extLst>
      <p:ext uri="{BB962C8B-B14F-4D97-AF65-F5344CB8AC3E}">
        <p14:creationId xmlns:p14="http://schemas.microsoft.com/office/powerpoint/2010/main" val="6175576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19</a:t>
            </a:fld>
            <a:endParaRPr lang="en-NZ" altLang="en-US"/>
          </a:p>
        </p:txBody>
      </p:sp>
    </p:spTree>
    <p:extLst>
      <p:ext uri="{BB962C8B-B14F-4D97-AF65-F5344CB8AC3E}">
        <p14:creationId xmlns:p14="http://schemas.microsoft.com/office/powerpoint/2010/main" val="2521077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Code of good faith for the public health sector was introduced as a compromise for a call in the early 2000’s for the right to strike for nurses working in the public health sector being deemed to be an essential service, to be restricted. This is in a similar way to the situation of the Police where they cannot strike and their collective bargaining outcomes are arbitrated. The 2024 Amendments were made following the dissolution of the Māori Health Authority and the reverting back to the use of Health New Zealand, rather than Te Whatu Ora. It was also made clearer that there was a broadening out of the definition of the “public health sector” to include any provider providing health services to HNZ, by extension covering employees pretty much across the health sector.</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2</a:t>
            </a:fld>
            <a:endParaRPr lang="en-NZ" altLang="en-US"/>
          </a:p>
        </p:txBody>
      </p:sp>
    </p:spTree>
    <p:extLst>
      <p:ext uri="{BB962C8B-B14F-4D97-AF65-F5344CB8AC3E}">
        <p14:creationId xmlns:p14="http://schemas.microsoft.com/office/powerpoint/2010/main" val="798171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20</a:t>
            </a:fld>
            <a:endParaRPr lang="en-NZ" altLang="en-US"/>
          </a:p>
        </p:txBody>
      </p:sp>
    </p:spTree>
    <p:extLst>
      <p:ext uri="{BB962C8B-B14F-4D97-AF65-F5344CB8AC3E}">
        <p14:creationId xmlns:p14="http://schemas.microsoft.com/office/powerpoint/2010/main" val="2606468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Life preserving services include patient safety and as in this slide diagnostic and therapeutic services without which permanent disability would occur. This broadens out what is normally thought of as LPS. On the day of the strike / during the period thereof, members need to think about the patient safety aspects and who the industrial action is focussed on, i.e. the employer. We would hope that in the lead up to and the preparation for the action the employer has been massively inconvenienced, and services are disrupted. On the day of the strike we should have achieved that and can continue to provide safe nursing care using our professional judgement and assessment skills of what is required. Describing “tasks” that should or should not be done is not appropriate as the full context of the situation is only known to those present. </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3</a:t>
            </a:fld>
            <a:endParaRPr lang="en-NZ" altLang="en-US"/>
          </a:p>
        </p:txBody>
      </p:sp>
    </p:spTree>
    <p:extLst>
      <p:ext uri="{BB962C8B-B14F-4D97-AF65-F5344CB8AC3E}">
        <p14:creationId xmlns:p14="http://schemas.microsoft.com/office/powerpoint/2010/main" val="2794560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union is required only to use best endeavours and all reasonable effort to assist. It is the employer's responsibility to provide for patient safety during industrial action and can only “seek the assistance” of striking members.</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4</a:t>
            </a:fld>
            <a:endParaRPr lang="en-NZ" altLang="en-US"/>
          </a:p>
        </p:txBody>
      </p:sp>
    </p:spTree>
    <p:extLst>
      <p:ext uri="{BB962C8B-B14F-4D97-AF65-F5344CB8AC3E}">
        <p14:creationId xmlns:p14="http://schemas.microsoft.com/office/powerpoint/2010/main" val="2242489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As a guideline, normal staffing levels refer to there being no more staff than was rostered on the same day of the week, the week before the strike. In fact, there should be less staff given the reductions and consolidation of services and the availability of non-NZNO member.</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5</a:t>
            </a:fld>
            <a:endParaRPr lang="en-NZ" altLang="en-US"/>
          </a:p>
        </p:txBody>
      </p:sp>
    </p:spTree>
    <p:extLst>
      <p:ext uri="{BB962C8B-B14F-4D97-AF65-F5344CB8AC3E}">
        <p14:creationId xmlns:p14="http://schemas.microsoft.com/office/powerpoint/2010/main" val="685982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6</a:t>
            </a:fld>
            <a:endParaRPr lang="en-NZ" altLang="en-US"/>
          </a:p>
        </p:txBody>
      </p:sp>
    </p:spTree>
    <p:extLst>
      <p:ext uri="{BB962C8B-B14F-4D97-AF65-F5344CB8AC3E}">
        <p14:creationId xmlns:p14="http://schemas.microsoft.com/office/powerpoint/2010/main" val="4292434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Good faith – General requirements are – engage constructively, participate fully and effectively. Behave openly and with courtesy and respect toward each other; and create and maintain open, effective, and clear lines of communication, including the provision of information in a timely manner; and recognise the role of health professionals as advocates for patients</a:t>
            </a:r>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7</a:t>
            </a:fld>
            <a:endParaRPr lang="en-NZ" altLang="en-US"/>
          </a:p>
        </p:txBody>
      </p:sp>
    </p:spTree>
    <p:extLst>
      <p:ext uri="{BB962C8B-B14F-4D97-AF65-F5344CB8AC3E}">
        <p14:creationId xmlns:p14="http://schemas.microsoft.com/office/powerpoint/2010/main" val="1931923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8</a:t>
            </a:fld>
            <a:endParaRPr lang="en-NZ" altLang="en-US"/>
          </a:p>
        </p:txBody>
      </p:sp>
    </p:spTree>
    <p:extLst>
      <p:ext uri="{BB962C8B-B14F-4D97-AF65-F5344CB8AC3E}">
        <p14:creationId xmlns:p14="http://schemas.microsoft.com/office/powerpoint/2010/main" val="2796882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21486A24-03A8-4D67-B325-D7B564E76E68}" type="slidenum">
              <a:rPr lang="en-NZ" altLang="en-US" smtClean="0"/>
              <a:pPr/>
              <a:t>9</a:t>
            </a:fld>
            <a:endParaRPr lang="en-NZ" altLang="en-US"/>
          </a:p>
        </p:txBody>
      </p:sp>
    </p:spTree>
    <p:extLst>
      <p:ext uri="{BB962C8B-B14F-4D97-AF65-F5344CB8AC3E}">
        <p14:creationId xmlns:p14="http://schemas.microsoft.com/office/powerpoint/2010/main" val="35398799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3" descr="Powerpoint header.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8445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txBox="1">
            <a:spLocks noChangeArrowheads="1"/>
          </p:cNvSpPr>
          <p:nvPr userDrawn="1"/>
        </p:nvSpPr>
        <p:spPr bwMode="auto">
          <a:xfrm>
            <a:off x="6737350" y="6478588"/>
            <a:ext cx="1427163" cy="212725"/>
          </a:xfrm>
          <a:prstGeom prst="rect">
            <a:avLst/>
          </a:prstGeom>
          <a:noFill/>
          <a:ln>
            <a:noFill/>
          </a:ln>
        </p:spPr>
        <p:txBody>
          <a:bodyPr anchor="b"/>
          <a:lstStyle>
            <a:lvl1pPr>
              <a:defRPr baseline="-25000">
                <a:solidFill>
                  <a:schemeClr val="tx1"/>
                </a:solidFill>
                <a:latin typeface="Arial" panose="020B0604020202020204" pitchFamily="34" charset="0"/>
                <a:cs typeface="Arial" panose="020B0604020202020204" pitchFamily="34" charset="0"/>
              </a:defRPr>
            </a:lvl1pPr>
            <a:lvl2pPr marL="742950" indent="-285750">
              <a:defRPr baseline="-25000">
                <a:solidFill>
                  <a:schemeClr val="tx1"/>
                </a:solidFill>
                <a:latin typeface="Arial" panose="020B0604020202020204" pitchFamily="34" charset="0"/>
                <a:cs typeface="Arial" panose="020B0604020202020204" pitchFamily="34" charset="0"/>
              </a:defRPr>
            </a:lvl2pPr>
            <a:lvl3pPr marL="1143000" indent="-228600">
              <a:defRPr baseline="-25000">
                <a:solidFill>
                  <a:schemeClr val="tx1"/>
                </a:solidFill>
                <a:latin typeface="Arial" panose="020B0604020202020204" pitchFamily="34" charset="0"/>
                <a:cs typeface="Arial" panose="020B0604020202020204" pitchFamily="34" charset="0"/>
              </a:defRPr>
            </a:lvl3pPr>
            <a:lvl4pPr marL="1600200" indent="-228600">
              <a:defRPr baseline="-25000">
                <a:solidFill>
                  <a:schemeClr val="tx1"/>
                </a:solidFill>
                <a:latin typeface="Arial" panose="020B0604020202020204" pitchFamily="34" charset="0"/>
                <a:cs typeface="Arial" panose="020B0604020202020204" pitchFamily="34" charset="0"/>
              </a:defRPr>
            </a:lvl4pPr>
            <a:lvl5pPr marL="2057400" indent="-228600">
              <a:defRPr baseline="-25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9pPr>
          </a:lstStyle>
          <a:p>
            <a:pPr>
              <a:defRPr/>
            </a:pPr>
            <a:r>
              <a:rPr lang="en-US" altLang="en-US" sz="1200" baseline="0">
                <a:solidFill>
                  <a:srgbClr val="7030A0"/>
                </a:solidFill>
                <a:latin typeface="Calibri" panose="020F0502020204030204" pitchFamily="34" charset="0"/>
              </a:rPr>
              <a:t>www.nzno.org.nz</a:t>
            </a:r>
          </a:p>
        </p:txBody>
      </p:sp>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NZ"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p:txBody>
          <a:bodyPr/>
          <a:lstStyle>
            <a:lvl1pPr>
              <a:defRPr/>
            </a:lvl1pPr>
          </a:lstStyle>
          <a:p>
            <a:pPr>
              <a:defRPr/>
            </a:pPr>
            <a:fld id="{5893842B-1F2F-48B2-9804-0E45D50149CA}" type="datetimeFigureOut">
              <a:rPr lang="en-NZ"/>
              <a:pPr>
                <a:defRPr/>
              </a:pPr>
              <a:t>6/10/2025</a:t>
            </a:fld>
            <a:endParaRPr lang="en-NZ" dirty="0"/>
          </a:p>
        </p:txBody>
      </p:sp>
      <p:sp>
        <p:nvSpPr>
          <p:cNvPr id="8" name="Footer Placeholder 4"/>
          <p:cNvSpPr>
            <a:spLocks noGrp="1"/>
          </p:cNvSpPr>
          <p:nvPr>
            <p:ph type="ftr" sz="quarter" idx="11"/>
          </p:nvPr>
        </p:nvSpPr>
        <p:spPr/>
        <p:txBody>
          <a:bodyPr/>
          <a:lstStyle>
            <a:lvl1pPr>
              <a:defRPr/>
            </a:lvl1pPr>
          </a:lstStyle>
          <a:p>
            <a:pPr>
              <a:defRPr/>
            </a:pPr>
            <a:endParaRPr lang="en-NZ"/>
          </a:p>
        </p:txBody>
      </p:sp>
      <p:sp>
        <p:nvSpPr>
          <p:cNvPr id="9" name="Slide Number Placeholder 5"/>
          <p:cNvSpPr>
            <a:spLocks noGrp="1"/>
          </p:cNvSpPr>
          <p:nvPr>
            <p:ph type="sldNum" sz="quarter" idx="12"/>
          </p:nvPr>
        </p:nvSpPr>
        <p:spPr/>
        <p:txBody>
          <a:bodyPr/>
          <a:lstStyle>
            <a:lvl1pPr>
              <a:defRPr/>
            </a:lvl1pPr>
          </a:lstStyle>
          <a:p>
            <a:fld id="{AAE035A7-C2FB-43AF-BD82-6A8FAFF6883F}" type="slidenum">
              <a:rPr lang="en-NZ" altLang="en-US"/>
              <a:pPr/>
              <a:t>‹#›</a:t>
            </a:fld>
            <a:endParaRPr lang="en-NZ" altLang="en-US"/>
          </a:p>
        </p:txBody>
      </p:sp>
    </p:spTree>
    <p:extLst>
      <p:ext uri="{BB962C8B-B14F-4D97-AF65-F5344CB8AC3E}">
        <p14:creationId xmlns:p14="http://schemas.microsoft.com/office/powerpoint/2010/main" val="2663322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6CF510C-59DB-4A69-93DB-517B1CD64859}" type="slidenum">
              <a:rPr lang="en-US" altLang="en-US"/>
              <a:pPr/>
              <a:t>‹#›</a:t>
            </a:fld>
            <a:endParaRPr lang="en-US" altLang="en-US"/>
          </a:p>
        </p:txBody>
      </p:sp>
    </p:spTree>
    <p:extLst>
      <p:ext uri="{BB962C8B-B14F-4D97-AF65-F5344CB8AC3E}">
        <p14:creationId xmlns:p14="http://schemas.microsoft.com/office/powerpoint/2010/main" val="1649698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4879920-EAAB-4535-A05C-F69366CEFC2D}" type="slidenum">
              <a:rPr lang="en-US" altLang="en-US"/>
              <a:pPr/>
              <a:t>‹#›</a:t>
            </a:fld>
            <a:endParaRPr lang="en-US" altLang="en-US"/>
          </a:p>
        </p:txBody>
      </p:sp>
    </p:spTree>
    <p:extLst>
      <p:ext uri="{BB962C8B-B14F-4D97-AF65-F5344CB8AC3E}">
        <p14:creationId xmlns:p14="http://schemas.microsoft.com/office/powerpoint/2010/main" val="1098544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A4278EE-4C49-4175-BF00-FD0A9516DA46}" type="slidenum">
              <a:rPr lang="en-US" altLang="en-US"/>
              <a:pPr/>
              <a:t>‹#›</a:t>
            </a:fld>
            <a:endParaRPr lang="en-US" altLang="en-US"/>
          </a:p>
        </p:txBody>
      </p:sp>
    </p:spTree>
    <p:extLst>
      <p:ext uri="{BB962C8B-B14F-4D97-AF65-F5344CB8AC3E}">
        <p14:creationId xmlns:p14="http://schemas.microsoft.com/office/powerpoint/2010/main" val="3903886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NZ"/>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9B501-AA1B-4A65-8EE1-5028F3A1DC96}" type="slidenum">
              <a:rPr lang="en-US" altLang="en-US"/>
              <a:pPr/>
              <a:t>‹#›</a:t>
            </a:fld>
            <a:endParaRPr lang="en-US" altLang="en-US"/>
          </a:p>
        </p:txBody>
      </p:sp>
    </p:spTree>
    <p:extLst>
      <p:ext uri="{BB962C8B-B14F-4D97-AF65-F5344CB8AC3E}">
        <p14:creationId xmlns:p14="http://schemas.microsoft.com/office/powerpoint/2010/main" val="421049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B6F27E49-88F9-40C1-93D1-F91C2CF1C0D5}" type="slidenum">
              <a:rPr lang="en-US" altLang="en-US"/>
              <a:pPr/>
              <a:t>‹#›</a:t>
            </a:fld>
            <a:endParaRPr lang="en-US" altLang="en-US"/>
          </a:p>
        </p:txBody>
      </p:sp>
    </p:spTree>
    <p:extLst>
      <p:ext uri="{BB962C8B-B14F-4D97-AF65-F5344CB8AC3E}">
        <p14:creationId xmlns:p14="http://schemas.microsoft.com/office/powerpoint/2010/main" val="126644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E0F988F-68AC-4BFB-BCBD-36068EBB1258}" type="slidenum">
              <a:rPr lang="en-US" altLang="en-US"/>
              <a:pPr/>
              <a:t>‹#›</a:t>
            </a:fld>
            <a:endParaRPr lang="en-US" altLang="en-US"/>
          </a:p>
        </p:txBody>
      </p:sp>
    </p:spTree>
    <p:extLst>
      <p:ext uri="{BB962C8B-B14F-4D97-AF65-F5344CB8AC3E}">
        <p14:creationId xmlns:p14="http://schemas.microsoft.com/office/powerpoint/2010/main" val="560750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F850ECE7-6503-4510-B3A4-7A935BEA3B69}" type="slidenum">
              <a:rPr lang="en-US" altLang="en-US"/>
              <a:pPr/>
              <a:t>‹#›</a:t>
            </a:fld>
            <a:endParaRPr lang="en-US" altLang="en-US"/>
          </a:p>
        </p:txBody>
      </p:sp>
    </p:spTree>
    <p:extLst>
      <p:ext uri="{BB962C8B-B14F-4D97-AF65-F5344CB8AC3E}">
        <p14:creationId xmlns:p14="http://schemas.microsoft.com/office/powerpoint/2010/main" val="274255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206EF126-8BC4-4D67-A2CD-19F183632594}" type="slidenum">
              <a:rPr lang="en-US" altLang="en-US"/>
              <a:pPr/>
              <a:t>‹#›</a:t>
            </a:fld>
            <a:endParaRPr lang="en-US" altLang="en-US"/>
          </a:p>
        </p:txBody>
      </p:sp>
    </p:spTree>
    <p:extLst>
      <p:ext uri="{BB962C8B-B14F-4D97-AF65-F5344CB8AC3E}">
        <p14:creationId xmlns:p14="http://schemas.microsoft.com/office/powerpoint/2010/main" val="212749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7749BA2-89E7-49C0-8F32-C633085EFA83}" type="slidenum">
              <a:rPr lang="en-US" altLang="en-US"/>
              <a:pPr/>
              <a:t>‹#›</a:t>
            </a:fld>
            <a:endParaRPr lang="en-US" altLang="en-US"/>
          </a:p>
        </p:txBody>
      </p:sp>
    </p:spTree>
    <p:extLst>
      <p:ext uri="{BB962C8B-B14F-4D97-AF65-F5344CB8AC3E}">
        <p14:creationId xmlns:p14="http://schemas.microsoft.com/office/powerpoint/2010/main" val="383935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NZ"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B81D4B4A-110C-4E0A-8739-A407B05464D8}" type="slidenum">
              <a:rPr lang="en-US" altLang="en-US"/>
              <a:pPr/>
              <a:t>‹#›</a:t>
            </a:fld>
            <a:endParaRPr lang="en-US" altLang="en-US"/>
          </a:p>
        </p:txBody>
      </p:sp>
    </p:spTree>
    <p:extLst>
      <p:ext uri="{BB962C8B-B14F-4D97-AF65-F5344CB8AC3E}">
        <p14:creationId xmlns:p14="http://schemas.microsoft.com/office/powerpoint/2010/main" val="207221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NZ"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NZ"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cs typeface="Arial" charset="0"/>
              </a:defRPr>
            </a:lvl1pPr>
          </a:lstStyle>
          <a:p>
            <a:pPr>
              <a:defRPr/>
            </a:pPr>
            <a:fld id="{D2EB186A-8BBC-4F15-9723-470AA247C81E}" type="datetimeFigureOut">
              <a:rPr lang="en-NZ"/>
              <a:pPr>
                <a:defRPr/>
              </a:pPr>
              <a:t>6/10/2025</a:t>
            </a:fld>
            <a:endParaRPr lang="en-NZ"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cs typeface="Arial" charset="0"/>
              </a:defRPr>
            </a:lvl1pPr>
          </a:lstStyle>
          <a:p>
            <a:pPr>
              <a:defRPr/>
            </a:pPr>
            <a:endParaRPr lang="en-N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4B74D86-410D-459C-926E-5F8887A6F3AF}" type="slidenum">
              <a:rPr lang="en-NZ" altLang="en-US"/>
              <a:pPr/>
              <a:t>‹#›</a:t>
            </a:fld>
            <a:endParaRPr lang="en-NZ" altLang="en-US"/>
          </a:p>
        </p:txBody>
      </p:sp>
      <p:pic>
        <p:nvPicPr>
          <p:cNvPr id="1033" name="Picture 14" descr="Powerpoint header.jp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0"/>
            <a:ext cx="8445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4"/>
          <p:cNvSpPr txBox="1">
            <a:spLocks noChangeArrowheads="1"/>
          </p:cNvSpPr>
          <p:nvPr userDrawn="1"/>
        </p:nvSpPr>
        <p:spPr bwMode="auto">
          <a:xfrm>
            <a:off x="6737350" y="6478588"/>
            <a:ext cx="1427163" cy="212725"/>
          </a:xfrm>
          <a:prstGeom prst="rect">
            <a:avLst/>
          </a:prstGeom>
          <a:noFill/>
          <a:ln>
            <a:noFill/>
          </a:ln>
        </p:spPr>
        <p:txBody>
          <a:bodyPr anchor="b"/>
          <a:lstStyle>
            <a:lvl1pPr>
              <a:defRPr baseline="-25000">
                <a:solidFill>
                  <a:schemeClr val="tx1"/>
                </a:solidFill>
                <a:latin typeface="Arial" panose="020B0604020202020204" pitchFamily="34" charset="0"/>
                <a:cs typeface="Arial" panose="020B0604020202020204" pitchFamily="34" charset="0"/>
              </a:defRPr>
            </a:lvl1pPr>
            <a:lvl2pPr marL="742950" indent="-285750">
              <a:defRPr baseline="-25000">
                <a:solidFill>
                  <a:schemeClr val="tx1"/>
                </a:solidFill>
                <a:latin typeface="Arial" panose="020B0604020202020204" pitchFamily="34" charset="0"/>
                <a:cs typeface="Arial" panose="020B0604020202020204" pitchFamily="34" charset="0"/>
              </a:defRPr>
            </a:lvl2pPr>
            <a:lvl3pPr marL="1143000" indent="-228600">
              <a:defRPr baseline="-25000">
                <a:solidFill>
                  <a:schemeClr val="tx1"/>
                </a:solidFill>
                <a:latin typeface="Arial" panose="020B0604020202020204" pitchFamily="34" charset="0"/>
                <a:cs typeface="Arial" panose="020B0604020202020204" pitchFamily="34" charset="0"/>
              </a:defRPr>
            </a:lvl3pPr>
            <a:lvl4pPr marL="1600200" indent="-228600">
              <a:defRPr baseline="-25000">
                <a:solidFill>
                  <a:schemeClr val="tx1"/>
                </a:solidFill>
                <a:latin typeface="Arial" panose="020B0604020202020204" pitchFamily="34" charset="0"/>
                <a:cs typeface="Arial" panose="020B0604020202020204" pitchFamily="34" charset="0"/>
              </a:defRPr>
            </a:lvl4pPr>
            <a:lvl5pPr marL="2057400" indent="-228600">
              <a:defRPr baseline="-25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cs typeface="Arial" panose="020B0604020202020204" pitchFamily="34" charset="0"/>
              </a:defRPr>
            </a:lvl9pPr>
          </a:lstStyle>
          <a:p>
            <a:pPr>
              <a:defRPr/>
            </a:pPr>
            <a:r>
              <a:rPr lang="en-US" altLang="en-US" sz="1200" baseline="0">
                <a:solidFill>
                  <a:srgbClr val="7030A0"/>
                </a:solidFill>
                <a:latin typeface="Calibri" panose="020F0502020204030204" pitchFamily="34" charset="0"/>
              </a:rPr>
              <a:t>www.nzno.org.nz</a:t>
            </a:r>
          </a:p>
        </p:txBody>
      </p:sp>
      <p:pic>
        <p:nvPicPr>
          <p:cNvPr id="2" name="Picture 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949830" y="5078027"/>
            <a:ext cx="1024421" cy="1659092"/>
          </a:xfrm>
          <a:prstGeom prst="rect">
            <a:avLst/>
          </a:prstGeom>
        </p:spPr>
      </p:pic>
    </p:spTree>
  </p:cSld>
  <p:clrMap bg1="lt1" tx1="dk1" bg2="lt2" tx2="dk2" accent1="accent1" accent2="accent2" accent3="accent3" accent4="accent4" accent5="accent5" accent6="accent6" hlink="hlink" folHlink="folHlink"/>
  <p:sldLayoutIdLst>
    <p:sldLayoutId id="2147484570" r:id="rId1"/>
    <p:sldLayoutId id="2147484571" r:id="rId2"/>
    <p:sldLayoutId id="2147484572" r:id="rId3"/>
    <p:sldLayoutId id="2147484573" r:id="rId4"/>
    <p:sldLayoutId id="2147484574" r:id="rId5"/>
    <p:sldLayoutId id="2147484575" r:id="rId6"/>
    <p:sldLayoutId id="2147484576" r:id="rId7"/>
    <p:sldLayoutId id="2147484577" r:id="rId8"/>
    <p:sldLayoutId id="2147484578" r:id="rId9"/>
    <p:sldLayoutId id="2147484579" r:id="rId10"/>
    <p:sldLayoutId id="2147484580"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ctrTitle"/>
          </p:nvPr>
        </p:nvSpPr>
        <p:spPr>
          <a:xfrm>
            <a:off x="1146175" y="898913"/>
            <a:ext cx="7086600" cy="5124815"/>
          </a:xfrm>
        </p:spPr>
        <p:txBody>
          <a:bodyPr/>
          <a:lstStyle/>
          <a:p>
            <a:pPr>
              <a:defRPr/>
            </a:pPr>
            <a:r>
              <a:rPr lang="en-NZ" sz="4800" b="1" dirty="0">
                <a:solidFill>
                  <a:schemeClr val="accent4"/>
                </a:solidFill>
              </a:rPr>
              <a:t>LIFE PRESERVING SERVICES</a:t>
            </a:r>
            <a:br>
              <a:rPr lang="en-NZ" sz="4800" b="1" dirty="0">
                <a:solidFill>
                  <a:schemeClr val="accent4"/>
                </a:solidFill>
              </a:rPr>
            </a:br>
            <a:r>
              <a:rPr lang="en-NZ" sz="4800" b="1" dirty="0">
                <a:solidFill>
                  <a:schemeClr val="accent4"/>
                </a:solidFill>
              </a:rPr>
              <a:t>(LPS)</a:t>
            </a:r>
            <a:br>
              <a:rPr lang="en-NZ" sz="8000" b="1" dirty="0">
                <a:solidFill>
                  <a:schemeClr val="accent4"/>
                </a:solidFill>
              </a:rPr>
            </a:br>
            <a:r>
              <a:rPr lang="en-NZ" sz="4800" b="1" dirty="0" err="1">
                <a:solidFill>
                  <a:schemeClr val="accent4"/>
                </a:solidFill>
              </a:rPr>
              <a:t>Whiringa</a:t>
            </a:r>
            <a:r>
              <a:rPr lang="en-NZ" sz="4800" b="1" dirty="0">
                <a:solidFill>
                  <a:schemeClr val="accent4"/>
                </a:solidFill>
              </a:rPr>
              <a:t>-ā-</a:t>
            </a:r>
            <a:r>
              <a:rPr lang="en-NZ" sz="4800" b="1" dirty="0" err="1">
                <a:solidFill>
                  <a:schemeClr val="accent4"/>
                </a:solidFill>
              </a:rPr>
              <a:t>nuku</a:t>
            </a:r>
            <a:r>
              <a:rPr lang="en-NZ" sz="4800" b="1" dirty="0">
                <a:solidFill>
                  <a:schemeClr val="accent4"/>
                </a:solidFill>
              </a:rPr>
              <a:t>/ October 2025</a:t>
            </a:r>
          </a:p>
        </p:txBody>
      </p:sp>
      <p:sp>
        <p:nvSpPr>
          <p:cNvPr id="13314" name="Subtitle 1"/>
          <p:cNvSpPr>
            <a:spLocks noGrp="1"/>
          </p:cNvSpPr>
          <p:nvPr>
            <p:ph type="subTitle" idx="1"/>
          </p:nvPr>
        </p:nvSpPr>
        <p:spPr>
          <a:xfrm>
            <a:off x="1103313" y="5126038"/>
            <a:ext cx="7172325" cy="1495425"/>
          </a:xfrm>
        </p:spPr>
        <p:txBody>
          <a:bodyPr rtlCol="0">
            <a:normAutofit/>
          </a:bodyPr>
          <a:lstStyle/>
          <a:p>
            <a:pPr eaLnBrk="1" fontAlgn="auto" hangingPunct="1">
              <a:spcAft>
                <a:spcPts val="0"/>
              </a:spcAft>
              <a:buFont typeface="Wingdings" charset="2"/>
              <a:buNone/>
              <a:defRPr/>
            </a:pPr>
            <a:r>
              <a:rPr lang="en-NZ" sz="2400" dirty="0"/>
              <a:t> </a:t>
            </a:r>
            <a:endParaRPr lang="en-NZ"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417638"/>
            <a:ext cx="8009034" cy="4983162"/>
          </a:xfrm>
        </p:spPr>
        <p:txBody>
          <a:bodyPr/>
          <a:lstStyle/>
          <a:p>
            <a:pPr marL="0" indent="0">
              <a:buNone/>
            </a:pPr>
            <a:r>
              <a:rPr lang="en-NZ" altLang="en-US" sz="2400" dirty="0"/>
              <a:t>Why should delegates / member lead this process? </a:t>
            </a:r>
          </a:p>
          <a:p>
            <a:pPr marL="0" indent="0">
              <a:buNone/>
            </a:pPr>
            <a:endParaRPr lang="en-NZ" altLang="en-US" sz="2400" dirty="0"/>
          </a:p>
          <a:p>
            <a:pPr marL="0" indent="0">
              <a:buNone/>
            </a:pPr>
            <a:r>
              <a:rPr lang="en-NZ" altLang="en-US" sz="2400" dirty="0"/>
              <a:t>NZNO delegates and members know better than anyone else what ‘life preserving services’* mean in their work area, that’s why they need to </a:t>
            </a:r>
            <a:r>
              <a:rPr lang="en-NZ" altLang="en-US" sz="2400" b="1" dirty="0"/>
              <a:t>step up and lead </a:t>
            </a:r>
            <a:r>
              <a:rPr lang="en-NZ" altLang="en-US" sz="2400" dirty="0"/>
              <a:t>this crucial process.</a:t>
            </a:r>
          </a:p>
          <a:p>
            <a:pPr marL="0" indent="0">
              <a:buNone/>
            </a:pPr>
            <a:endParaRPr lang="en-NZ" altLang="en-US" sz="2400" dirty="0"/>
          </a:p>
          <a:p>
            <a:pPr marL="0" indent="0">
              <a:buNone/>
            </a:pPr>
            <a:r>
              <a:rPr lang="en-NZ" altLang="en-US" sz="2400" dirty="0"/>
              <a:t>Members should urgently identify and support official </a:t>
            </a:r>
            <a:r>
              <a:rPr lang="en-NZ" altLang="en-US" sz="2400" b="1" dirty="0"/>
              <a:t>NZNO LPS representatives</a:t>
            </a:r>
            <a:r>
              <a:rPr lang="en-NZ" altLang="en-US" sz="2400" dirty="0"/>
              <a:t> across all the Districts who will lead these discussions from the floor. The number of reps required to effectively cover each District should be decided by     members, in consultation with your local NZNO staff.</a:t>
            </a:r>
          </a:p>
          <a:p>
            <a:pPr marL="0" indent="0">
              <a:buNone/>
            </a:pPr>
            <a:endParaRPr lang="en-NZ" altLang="en-US" sz="3000" dirty="0"/>
          </a:p>
        </p:txBody>
      </p:sp>
      <p:sp>
        <p:nvSpPr>
          <p:cNvPr id="4" name="Title 1"/>
          <p:cNvSpPr>
            <a:spLocks noGrp="1"/>
          </p:cNvSpPr>
          <p:nvPr>
            <p:ph type="title"/>
          </p:nvPr>
        </p:nvSpPr>
        <p:spPr>
          <a:xfrm>
            <a:off x="945395" y="274638"/>
            <a:ext cx="7828157" cy="1143000"/>
          </a:xfrm>
        </p:spPr>
        <p:txBody>
          <a:bodyPr/>
          <a:lstStyle/>
          <a:p>
            <a:pPr algn="l"/>
            <a:r>
              <a:rPr lang="en-NZ" sz="4200" b="1" dirty="0">
                <a:solidFill>
                  <a:srgbClr val="7030A0"/>
                </a:solidFill>
              </a:rPr>
              <a:t>NZNO LPS representatives</a:t>
            </a:r>
            <a:endParaRPr lang="en-NZ" sz="4200" dirty="0">
              <a:solidFill>
                <a:srgbClr val="7030A0"/>
              </a:solidFill>
            </a:endParaRPr>
          </a:p>
        </p:txBody>
      </p:sp>
    </p:spTree>
    <p:extLst>
      <p:ext uri="{BB962C8B-B14F-4D97-AF65-F5344CB8AC3E}">
        <p14:creationId xmlns:p14="http://schemas.microsoft.com/office/powerpoint/2010/main" val="2129817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187997"/>
            <a:ext cx="8075942" cy="5165724"/>
          </a:xfrm>
        </p:spPr>
        <p:txBody>
          <a:bodyPr/>
          <a:lstStyle/>
          <a:p>
            <a:r>
              <a:rPr lang="en-NZ" altLang="en-US" sz="2700" dirty="0"/>
              <a:t>are identified </a:t>
            </a:r>
            <a:r>
              <a:rPr lang="en-NZ" altLang="en-US" sz="2700" b="1" dirty="0"/>
              <a:t>by name </a:t>
            </a:r>
            <a:r>
              <a:rPr lang="en-NZ" altLang="en-US" sz="2700" dirty="0"/>
              <a:t>as the official NZNO LPS representatives for their District</a:t>
            </a:r>
          </a:p>
          <a:p>
            <a:r>
              <a:rPr lang="en-NZ" altLang="en-US" sz="2700" dirty="0"/>
              <a:t>will be NZNO members who understand the basics of LPS provisions</a:t>
            </a:r>
          </a:p>
          <a:p>
            <a:r>
              <a:rPr lang="en-NZ" altLang="en-US" sz="2700" dirty="0"/>
              <a:t>have the confidence and mana to conduct these discussions </a:t>
            </a:r>
            <a:r>
              <a:rPr lang="en-NZ" altLang="en-US" sz="2700" b="1" dirty="0"/>
              <a:t>as equals</a:t>
            </a:r>
            <a:r>
              <a:rPr lang="en-NZ" altLang="en-US" sz="2700" dirty="0"/>
              <a:t> with District representatives, whoever they may be</a:t>
            </a:r>
          </a:p>
          <a:p>
            <a:r>
              <a:rPr lang="en-NZ" altLang="en-US" sz="2700" dirty="0"/>
              <a:t>have the full support of the members they are representing</a:t>
            </a:r>
          </a:p>
          <a:p>
            <a:r>
              <a:rPr lang="en-NZ" altLang="en-US" sz="2700" dirty="0"/>
              <a:t>have the confidence to say “no” and seek</a:t>
            </a:r>
            <a:br>
              <a:rPr lang="en-NZ" altLang="en-US" sz="2700" dirty="0"/>
            </a:br>
            <a:r>
              <a:rPr lang="en-NZ" altLang="en-US" sz="2700" dirty="0"/>
              <a:t>support from NZNO staff when necessary</a:t>
            </a:r>
          </a:p>
        </p:txBody>
      </p:sp>
      <p:sp>
        <p:nvSpPr>
          <p:cNvPr id="4" name="Title 1"/>
          <p:cNvSpPr>
            <a:spLocks noGrp="1"/>
          </p:cNvSpPr>
          <p:nvPr>
            <p:ph type="title"/>
          </p:nvPr>
        </p:nvSpPr>
        <p:spPr>
          <a:xfrm>
            <a:off x="945395" y="-15820"/>
            <a:ext cx="7828157" cy="1143000"/>
          </a:xfrm>
        </p:spPr>
        <p:txBody>
          <a:bodyPr/>
          <a:lstStyle/>
          <a:p>
            <a:pPr algn="l"/>
            <a:r>
              <a:rPr lang="en-NZ" sz="4200" b="1" dirty="0">
                <a:solidFill>
                  <a:srgbClr val="7030A0"/>
                </a:solidFill>
              </a:rPr>
              <a:t>NZNO LPS representatives</a:t>
            </a:r>
            <a:endParaRPr lang="en-NZ" sz="4200" dirty="0">
              <a:solidFill>
                <a:srgbClr val="7030A0"/>
              </a:solidFill>
            </a:endParaRPr>
          </a:p>
        </p:txBody>
      </p:sp>
    </p:spTree>
    <p:extLst>
      <p:ext uri="{BB962C8B-B14F-4D97-AF65-F5344CB8AC3E}">
        <p14:creationId xmlns:p14="http://schemas.microsoft.com/office/powerpoint/2010/main" val="653247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1023453" y="473336"/>
            <a:ext cx="7451474" cy="5371258"/>
          </a:xfrm>
        </p:spPr>
        <p:txBody>
          <a:bodyPr/>
          <a:lstStyle/>
          <a:p>
            <a:pPr marL="0" indent="0">
              <a:buNone/>
            </a:pPr>
            <a:r>
              <a:rPr lang="en-NZ" sz="4000" b="1" dirty="0">
                <a:solidFill>
                  <a:srgbClr val="7030A0"/>
                </a:solidFill>
              </a:rPr>
              <a:t>NZNO LPS representatives</a:t>
            </a:r>
            <a:endParaRPr lang="en-NZ" altLang="en-US" sz="4000" dirty="0"/>
          </a:p>
          <a:p>
            <a:pPr marL="0" indent="0">
              <a:buNone/>
            </a:pPr>
            <a:r>
              <a:rPr lang="en-NZ" altLang="en-US" sz="2800" dirty="0"/>
              <a:t>To reiterate, LPS reps</a:t>
            </a:r>
          </a:p>
          <a:p>
            <a:r>
              <a:rPr lang="en-NZ" altLang="en-US" sz="2800" dirty="0"/>
              <a:t>are the </a:t>
            </a:r>
            <a:r>
              <a:rPr lang="en-NZ" altLang="en-US" sz="2800" b="1" dirty="0"/>
              <a:t>NZNO delegates / NZNO member leaders</a:t>
            </a:r>
            <a:r>
              <a:rPr lang="en-NZ" altLang="en-US" sz="2800" dirty="0"/>
              <a:t> (not NZNO staff) who will be the front-line LPS negotiators, on an equal footing with the District representatives in all LPS negotiations across all Districts.</a:t>
            </a:r>
          </a:p>
          <a:p>
            <a:r>
              <a:rPr lang="en-NZ" altLang="en-US" sz="2800" dirty="0"/>
              <a:t>will be provided with to support during the negotiations, each rep will have an NZNO staff contact who will be </a:t>
            </a:r>
            <a:r>
              <a:rPr lang="en-NZ" altLang="en-US" sz="2800" b="1" dirty="0"/>
              <a:t>available</a:t>
            </a:r>
            <a:r>
              <a:rPr lang="en-NZ" altLang="en-US" sz="2800" dirty="0"/>
              <a:t> to</a:t>
            </a:r>
            <a:br>
              <a:rPr lang="en-NZ" altLang="en-US" sz="2800" dirty="0"/>
            </a:br>
            <a:r>
              <a:rPr lang="en-NZ" altLang="en-US" sz="2800" dirty="0"/>
              <a:t>speak at all times.</a:t>
            </a:r>
          </a:p>
        </p:txBody>
      </p:sp>
    </p:spTree>
    <p:extLst>
      <p:ext uri="{BB962C8B-B14F-4D97-AF65-F5344CB8AC3E}">
        <p14:creationId xmlns:p14="http://schemas.microsoft.com/office/powerpoint/2010/main" val="281681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13420" y="1364695"/>
            <a:ext cx="8009034" cy="4693230"/>
          </a:xfrm>
        </p:spPr>
        <p:txBody>
          <a:bodyPr/>
          <a:lstStyle/>
          <a:p>
            <a:pPr>
              <a:spcAft>
                <a:spcPts val="1200"/>
              </a:spcAft>
            </a:pPr>
            <a:r>
              <a:rPr lang="en-NZ" altLang="en-US" sz="2400" dirty="0"/>
              <a:t>Within 5 days from when the strike notice is issued, should the NZNO LPS rep(s) and the District rep(s) fail to reach an agreement on LPS / strike day rosters, and the support of NZNO staff has failed to break the deadlock, the matter must be referred for adjudication by a mutually agreed clinical expert – in this case, the Chief Medical Officer of each District.</a:t>
            </a:r>
          </a:p>
          <a:p>
            <a:r>
              <a:rPr lang="en-NZ" altLang="en-US" sz="2400" dirty="0"/>
              <a:t>If the adjudicator cannot resolve the differences between the parties, they must make a determination not later than seven days after the date of the issuing of strike notice. </a:t>
            </a:r>
            <a:endParaRPr lang="en-NZ" altLang="en-US" sz="2800" dirty="0"/>
          </a:p>
        </p:txBody>
      </p:sp>
      <p:sp>
        <p:nvSpPr>
          <p:cNvPr id="4" name="Title 1"/>
          <p:cNvSpPr>
            <a:spLocks noGrp="1"/>
          </p:cNvSpPr>
          <p:nvPr>
            <p:ph type="title"/>
          </p:nvPr>
        </p:nvSpPr>
        <p:spPr>
          <a:xfrm>
            <a:off x="1324536" y="274638"/>
            <a:ext cx="7828157" cy="1143000"/>
          </a:xfrm>
        </p:spPr>
        <p:txBody>
          <a:bodyPr/>
          <a:lstStyle/>
          <a:p>
            <a:pPr algn="l"/>
            <a:r>
              <a:rPr lang="en-NZ" sz="4200" b="1" dirty="0">
                <a:solidFill>
                  <a:srgbClr val="7030A0"/>
                </a:solidFill>
              </a:rPr>
              <a:t>Failure to reach LPS agreement?</a:t>
            </a:r>
            <a:endParaRPr lang="en-NZ" sz="4200" dirty="0">
              <a:solidFill>
                <a:srgbClr val="7030A0"/>
              </a:solidFill>
            </a:endParaRPr>
          </a:p>
        </p:txBody>
      </p:sp>
    </p:spTree>
    <p:extLst>
      <p:ext uri="{BB962C8B-B14F-4D97-AF65-F5344CB8AC3E}">
        <p14:creationId xmlns:p14="http://schemas.microsoft.com/office/powerpoint/2010/main" val="145961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1023453" y="678870"/>
            <a:ext cx="7451474" cy="2655345"/>
          </a:xfrm>
        </p:spPr>
        <p:txBody>
          <a:bodyPr/>
          <a:lstStyle/>
          <a:p>
            <a:r>
              <a:rPr lang="en-NZ" altLang="en-US" sz="2800" dirty="0"/>
              <a:t>Although </a:t>
            </a:r>
            <a:r>
              <a:rPr lang="en-NZ" altLang="en-US" sz="2800" b="1" dirty="0"/>
              <a:t>every reasonable effort must and will be made by both parties</a:t>
            </a:r>
            <a:r>
              <a:rPr lang="en-NZ" altLang="en-US" sz="2800" dirty="0"/>
              <a:t> to reach LPS agreement, it is important that our NZNO LPS  reps </a:t>
            </a:r>
            <a:r>
              <a:rPr lang="en-NZ" altLang="en-US" sz="2800" b="1" dirty="0"/>
              <a:t>do not feel compelled to agree</a:t>
            </a:r>
            <a:r>
              <a:rPr lang="en-NZ" altLang="en-US" sz="2800" dirty="0"/>
              <a:t> to LPS provisions that they cannot in good conscience accept.</a:t>
            </a:r>
          </a:p>
        </p:txBody>
      </p:sp>
      <p:sp>
        <p:nvSpPr>
          <p:cNvPr id="5" name="Content Placeholder 2">
            <a:extLst>
              <a:ext uri="{FF2B5EF4-FFF2-40B4-BE49-F238E27FC236}">
                <a16:creationId xmlns:a16="http://schemas.microsoft.com/office/drawing/2014/main" id="{16F26914-76A1-4EDC-8EF7-C9B3AD46D459}"/>
              </a:ext>
            </a:extLst>
          </p:cNvPr>
          <p:cNvSpPr txBox="1">
            <a:spLocks/>
          </p:cNvSpPr>
          <p:nvPr/>
        </p:nvSpPr>
        <p:spPr bwMode="auto">
          <a:xfrm>
            <a:off x="1023453" y="3429000"/>
            <a:ext cx="7451474" cy="2364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altLang="en-US" sz="2800" baseline="0" dirty="0"/>
              <a:t>Remember, if agreement can’t be reached, it is better to seek adjudication rather than accept a District request that does not seem reasonable.</a:t>
            </a:r>
          </a:p>
        </p:txBody>
      </p:sp>
    </p:spTree>
    <p:extLst>
      <p:ext uri="{BB962C8B-B14F-4D97-AF65-F5344CB8AC3E}">
        <p14:creationId xmlns:p14="http://schemas.microsoft.com/office/powerpoint/2010/main" val="984567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495697"/>
            <a:ext cx="8009034" cy="4693230"/>
          </a:xfrm>
        </p:spPr>
        <p:txBody>
          <a:bodyPr/>
          <a:lstStyle/>
          <a:p>
            <a:r>
              <a:rPr lang="en-NZ" altLang="en-US" sz="2400" dirty="0"/>
              <a:t>In the lead up to the strike day , all LPS agreements / strike day rosters (or adjudications) between the union and Te Whatu Ora will be put into writing and signed by representatives of both parties.</a:t>
            </a:r>
          </a:p>
          <a:p>
            <a:r>
              <a:rPr lang="en-NZ" altLang="en-US" sz="2400" dirty="0"/>
              <a:t>These signed documents will not be ‘secret’ and will be available to all for full transparency.</a:t>
            </a:r>
          </a:p>
          <a:p>
            <a:r>
              <a:rPr lang="en-NZ" altLang="en-US" sz="2400" dirty="0"/>
              <a:t>Should there be any changes in staff availability In the period between the LPS agreements being signed and the strike day, NZNO national contacts must be advised and changes to relevant agreements made.                                                                                            </a:t>
            </a:r>
          </a:p>
        </p:txBody>
      </p:sp>
      <p:sp>
        <p:nvSpPr>
          <p:cNvPr id="4" name="Title 1"/>
          <p:cNvSpPr>
            <a:spLocks noGrp="1"/>
          </p:cNvSpPr>
          <p:nvPr>
            <p:ph type="title"/>
          </p:nvPr>
        </p:nvSpPr>
        <p:spPr>
          <a:xfrm>
            <a:off x="1324536" y="274638"/>
            <a:ext cx="7828157" cy="1143000"/>
          </a:xfrm>
        </p:spPr>
        <p:txBody>
          <a:bodyPr/>
          <a:lstStyle/>
          <a:p>
            <a:pPr algn="l"/>
            <a:r>
              <a:rPr lang="en-NZ" sz="4200" b="1" dirty="0">
                <a:solidFill>
                  <a:srgbClr val="7030A0"/>
                </a:solidFill>
              </a:rPr>
              <a:t>The lead up to strike day</a:t>
            </a:r>
            <a:endParaRPr lang="en-NZ" sz="4200" dirty="0">
              <a:solidFill>
                <a:srgbClr val="7030A0"/>
              </a:solidFill>
            </a:endParaRPr>
          </a:p>
        </p:txBody>
      </p:sp>
    </p:spTree>
    <p:extLst>
      <p:ext uri="{BB962C8B-B14F-4D97-AF65-F5344CB8AC3E}">
        <p14:creationId xmlns:p14="http://schemas.microsoft.com/office/powerpoint/2010/main" val="3062980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952052"/>
            <a:ext cx="8009034" cy="5631309"/>
          </a:xfrm>
        </p:spPr>
        <p:txBody>
          <a:bodyPr/>
          <a:lstStyle/>
          <a:p>
            <a:pPr marL="0" indent="0">
              <a:buNone/>
            </a:pPr>
            <a:r>
              <a:rPr lang="en-NZ" altLang="en-US" sz="2400" dirty="0"/>
              <a:t>Our delegates will play a critical role on strike day: </a:t>
            </a:r>
          </a:p>
          <a:p>
            <a:r>
              <a:rPr lang="en-NZ" altLang="en-US" sz="2400" dirty="0"/>
              <a:t>encouraging fellow members to participate </a:t>
            </a:r>
          </a:p>
          <a:p>
            <a:r>
              <a:rPr lang="en-NZ" altLang="en-US" sz="2400" dirty="0"/>
              <a:t>Reassure members that there is a robust LPS process in place - no individual member should need to make a difficult ‘personal decision’ about participation in the action. </a:t>
            </a:r>
            <a:r>
              <a:rPr lang="en-NZ" altLang="en-US" sz="2400" b="1" dirty="0"/>
              <a:t>This is not personal. This is a process.</a:t>
            </a:r>
          </a:p>
          <a:p>
            <a:r>
              <a:rPr lang="en-NZ" altLang="en-US" sz="2400" dirty="0"/>
              <a:t>The employer is required to continue to reduce volumes and take other actions to avoid requiring the assistance of NZNO members leading up to and on the day of the strike. </a:t>
            </a:r>
            <a:r>
              <a:rPr lang="en-NZ" altLang="en-US" sz="2400" dirty="0">
                <a:highlight>
                  <a:srgbClr val="FFFF00"/>
                </a:highlight>
              </a:rPr>
              <a:t>If due to reductions in the need for assistance or other appropriate non-striking personnel become available, above what has       been agreed on the strike day roster, NZNO LPS      responders will be released to participate in the strike action.</a:t>
            </a:r>
            <a:endParaRPr lang="en-NZ" altLang="en-US" sz="2800" dirty="0">
              <a:highlight>
                <a:srgbClr val="FFFF00"/>
              </a:highlight>
            </a:endParaRPr>
          </a:p>
        </p:txBody>
      </p:sp>
      <p:sp>
        <p:nvSpPr>
          <p:cNvPr id="4" name="Title 1"/>
          <p:cNvSpPr>
            <a:spLocks noGrp="1"/>
          </p:cNvSpPr>
          <p:nvPr>
            <p:ph type="title"/>
          </p:nvPr>
        </p:nvSpPr>
        <p:spPr>
          <a:xfrm>
            <a:off x="1131216" y="274638"/>
            <a:ext cx="7202079" cy="781164"/>
          </a:xfrm>
        </p:spPr>
        <p:txBody>
          <a:bodyPr/>
          <a:lstStyle/>
          <a:p>
            <a:pPr algn="l"/>
            <a:r>
              <a:rPr lang="en-NZ" sz="4000" b="1" dirty="0">
                <a:solidFill>
                  <a:srgbClr val="7030A0"/>
                </a:solidFill>
              </a:rPr>
              <a:t>During the strike</a:t>
            </a:r>
            <a:endParaRPr lang="en-NZ" sz="4000" dirty="0">
              <a:solidFill>
                <a:srgbClr val="7030A0"/>
              </a:solidFill>
            </a:endParaRPr>
          </a:p>
        </p:txBody>
      </p:sp>
    </p:spTree>
    <p:extLst>
      <p:ext uri="{BB962C8B-B14F-4D97-AF65-F5344CB8AC3E}">
        <p14:creationId xmlns:p14="http://schemas.microsoft.com/office/powerpoint/2010/main" val="3589914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508167"/>
            <a:ext cx="8009034" cy="4680760"/>
          </a:xfrm>
        </p:spPr>
        <p:txBody>
          <a:bodyPr/>
          <a:lstStyle/>
          <a:p>
            <a:pPr>
              <a:spcAft>
                <a:spcPts val="1200"/>
              </a:spcAft>
            </a:pPr>
            <a:r>
              <a:rPr lang="en-NZ" altLang="en-US" sz="2400" dirty="0"/>
              <a:t>Remember, striking is not an end in itself – it is a way to exert pressure on an employer to get the parties back to the negotiating table or to resolve the impasse.</a:t>
            </a:r>
          </a:p>
          <a:p>
            <a:pPr>
              <a:spcAft>
                <a:spcPts val="1200"/>
              </a:spcAft>
            </a:pPr>
            <a:r>
              <a:rPr lang="en-NZ" altLang="en-US" sz="2400" dirty="0"/>
              <a:t>Being an LPS responder is actually </a:t>
            </a:r>
            <a:r>
              <a:rPr lang="en-NZ" altLang="en-US" sz="2400" b="1" dirty="0"/>
              <a:t>supporting the strike.</a:t>
            </a:r>
          </a:p>
          <a:p>
            <a:pPr>
              <a:spcAft>
                <a:spcPts val="1200"/>
              </a:spcAft>
            </a:pPr>
            <a:r>
              <a:rPr lang="en-NZ" altLang="en-US" sz="2400" dirty="0"/>
              <a:t>As soon as LPS numbers are agreed/adjudicated, it’s critical that enough NZNO members put their </a:t>
            </a:r>
            <a:r>
              <a:rPr lang="en-NZ" altLang="en-US" sz="2400" b="1" dirty="0"/>
              <a:t>name forward in good time </a:t>
            </a:r>
            <a:r>
              <a:rPr lang="en-NZ" altLang="en-US" sz="2400" dirty="0"/>
              <a:t>to fully populate the strike day roster. Members need to do this </a:t>
            </a:r>
            <a:r>
              <a:rPr lang="en-NZ" altLang="en-US" sz="2400" b="1" dirty="0"/>
              <a:t>directly with the District representatives</a:t>
            </a:r>
          </a:p>
          <a:p>
            <a:pPr>
              <a:spcAft>
                <a:spcPts val="1200"/>
              </a:spcAft>
            </a:pPr>
            <a:r>
              <a:rPr lang="en-NZ" altLang="en-US" sz="2400" b="1" dirty="0"/>
              <a:t>Strike day rosters should be confirmed no later than          72 hours (three days) before the strike commences</a:t>
            </a:r>
          </a:p>
          <a:p>
            <a:pPr marL="0" indent="0">
              <a:buNone/>
            </a:pPr>
            <a:endParaRPr lang="en-NZ" altLang="en-US" sz="2800" dirty="0"/>
          </a:p>
        </p:txBody>
      </p:sp>
      <p:sp>
        <p:nvSpPr>
          <p:cNvPr id="4" name="Title 1"/>
          <p:cNvSpPr>
            <a:spLocks noGrp="1"/>
          </p:cNvSpPr>
          <p:nvPr>
            <p:ph type="title"/>
          </p:nvPr>
        </p:nvSpPr>
        <p:spPr>
          <a:xfrm>
            <a:off x="945395" y="253122"/>
            <a:ext cx="7828157" cy="1143000"/>
          </a:xfrm>
        </p:spPr>
        <p:txBody>
          <a:bodyPr/>
          <a:lstStyle/>
          <a:p>
            <a:r>
              <a:rPr lang="en-NZ" sz="4000" b="1" dirty="0">
                <a:solidFill>
                  <a:srgbClr val="7030A0"/>
                </a:solidFill>
              </a:rPr>
              <a:t>Key points and principles</a:t>
            </a:r>
            <a:endParaRPr lang="en-NZ" sz="4000" dirty="0">
              <a:solidFill>
                <a:srgbClr val="7030A0"/>
              </a:solidFill>
            </a:endParaRPr>
          </a:p>
        </p:txBody>
      </p:sp>
    </p:spTree>
    <p:extLst>
      <p:ext uri="{BB962C8B-B14F-4D97-AF65-F5344CB8AC3E}">
        <p14:creationId xmlns:p14="http://schemas.microsoft.com/office/powerpoint/2010/main" val="3527831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23092" y="1338146"/>
            <a:ext cx="8009034" cy="4672361"/>
          </a:xfrm>
        </p:spPr>
        <p:txBody>
          <a:bodyPr/>
          <a:lstStyle/>
          <a:p>
            <a:pPr>
              <a:spcAft>
                <a:spcPts val="1200"/>
              </a:spcAft>
            </a:pPr>
            <a:r>
              <a:rPr lang="en-NZ" altLang="en-US" sz="2600" dirty="0"/>
              <a:t>All NZNO members covered by the Te Whatu Ora Collective Agreement are expected to support any industrial action regardless of how they voted (or didn’t vote!). This means:—</a:t>
            </a:r>
          </a:p>
          <a:p>
            <a:pPr marL="857250" lvl="1" indent="-457200">
              <a:spcAft>
                <a:spcPts val="1200"/>
              </a:spcAft>
            </a:pPr>
            <a:r>
              <a:rPr lang="en-NZ" altLang="en-US" sz="2600" b="1" dirty="0"/>
              <a:t>All members </a:t>
            </a:r>
            <a:r>
              <a:rPr lang="en-NZ" altLang="en-US" sz="2600" dirty="0"/>
              <a:t>are expected to support and physically attend any pickets </a:t>
            </a:r>
            <a:r>
              <a:rPr lang="en-NZ" altLang="en-US" sz="2600" b="1" dirty="0"/>
              <a:t>unless</a:t>
            </a:r>
            <a:r>
              <a:rPr lang="en-NZ" altLang="en-US" sz="2600" dirty="0"/>
              <a:t> providing official Life Preserving Services.</a:t>
            </a:r>
          </a:p>
          <a:p>
            <a:pPr marL="857250" lvl="1" indent="-457200"/>
            <a:r>
              <a:rPr lang="en-NZ" altLang="en-US" sz="2600" dirty="0"/>
              <a:t>All members need to remember the principles of </a:t>
            </a:r>
            <a:r>
              <a:rPr lang="en-NZ" altLang="en-US" sz="2600" b="1" dirty="0"/>
              <a:t>collective responsibility</a:t>
            </a:r>
            <a:r>
              <a:rPr lang="en-NZ" altLang="en-US" sz="2600" dirty="0"/>
              <a:t>. Participation and full support of the majority decision, regardless </a:t>
            </a:r>
            <a:br>
              <a:rPr lang="en-NZ" altLang="en-US" sz="2600" dirty="0"/>
            </a:br>
            <a:r>
              <a:rPr lang="en-NZ" altLang="en-US" sz="2600" dirty="0"/>
              <a:t>of your personal opinion.</a:t>
            </a:r>
          </a:p>
          <a:p>
            <a:endParaRPr lang="en-NZ" altLang="en-US" sz="2800" dirty="0"/>
          </a:p>
        </p:txBody>
      </p:sp>
      <p:sp>
        <p:nvSpPr>
          <p:cNvPr id="4" name="Title 1"/>
          <p:cNvSpPr>
            <a:spLocks noGrp="1"/>
          </p:cNvSpPr>
          <p:nvPr>
            <p:ph type="title"/>
          </p:nvPr>
        </p:nvSpPr>
        <p:spPr>
          <a:xfrm>
            <a:off x="1324536" y="274638"/>
            <a:ext cx="7828157" cy="1143000"/>
          </a:xfrm>
        </p:spPr>
        <p:txBody>
          <a:bodyPr/>
          <a:lstStyle/>
          <a:p>
            <a:pPr algn="l"/>
            <a:r>
              <a:rPr lang="en-NZ" sz="4200" b="1" dirty="0">
                <a:solidFill>
                  <a:srgbClr val="7030A0"/>
                </a:solidFill>
              </a:rPr>
              <a:t>Key points continued:</a:t>
            </a:r>
            <a:endParaRPr lang="en-NZ" sz="4200" dirty="0">
              <a:solidFill>
                <a:srgbClr val="7030A0"/>
              </a:solidFill>
            </a:endParaRPr>
          </a:p>
        </p:txBody>
      </p:sp>
    </p:spTree>
    <p:extLst>
      <p:ext uri="{BB962C8B-B14F-4D97-AF65-F5344CB8AC3E}">
        <p14:creationId xmlns:p14="http://schemas.microsoft.com/office/powerpoint/2010/main" val="14046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3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49854" y="944303"/>
            <a:ext cx="8040029" cy="4771288"/>
          </a:xfrm>
        </p:spPr>
        <p:txBody>
          <a:bodyPr/>
          <a:lstStyle/>
          <a:p>
            <a:pPr>
              <a:spcAft>
                <a:spcPts val="1200"/>
              </a:spcAft>
            </a:pPr>
            <a:r>
              <a:rPr lang="en-NZ" altLang="en-US" sz="2600" dirty="0"/>
              <a:t>A holiday. All members need to participate in the actions and support one another.</a:t>
            </a:r>
          </a:p>
          <a:p>
            <a:r>
              <a:rPr lang="en-NZ" altLang="en-US" sz="2600" dirty="0"/>
              <a:t>A day to suddenly feel guilty or pressured to go in to work to ‘help out’ (unless a legitimate LPS responder).</a:t>
            </a:r>
          </a:p>
          <a:p>
            <a:endParaRPr lang="en-NZ" altLang="en-US" sz="2600" dirty="0"/>
          </a:p>
          <a:p>
            <a:pPr marL="0" indent="0" algn="ctr">
              <a:buNone/>
            </a:pPr>
            <a:r>
              <a:rPr lang="en-NZ" altLang="en-US" sz="2600" dirty="0">
                <a:solidFill>
                  <a:srgbClr val="520869"/>
                </a:solidFill>
              </a:rPr>
              <a:t>The life preserving service process is robust, transparent and member-led.</a:t>
            </a:r>
          </a:p>
          <a:p>
            <a:pPr marL="0" indent="0" algn="ctr">
              <a:buNone/>
            </a:pPr>
            <a:r>
              <a:rPr lang="en-NZ" altLang="en-US" sz="2600" dirty="0">
                <a:solidFill>
                  <a:srgbClr val="520869"/>
                </a:solidFill>
              </a:rPr>
              <a:t>We must have the confidence to pursue our goals knowing we have done all we can do in the circumstances to assist in keeping patients safe.</a:t>
            </a:r>
          </a:p>
          <a:p>
            <a:pPr marL="0" indent="0">
              <a:buNone/>
            </a:pPr>
            <a:endParaRPr lang="en-NZ" altLang="en-US" sz="2600" dirty="0"/>
          </a:p>
          <a:p>
            <a:endParaRPr lang="en-NZ" altLang="en-US" sz="2800" dirty="0"/>
          </a:p>
        </p:txBody>
      </p:sp>
      <p:sp>
        <p:nvSpPr>
          <p:cNvPr id="4" name="Title 1"/>
          <p:cNvSpPr>
            <a:spLocks noGrp="1"/>
          </p:cNvSpPr>
          <p:nvPr>
            <p:ph type="title"/>
          </p:nvPr>
        </p:nvSpPr>
        <p:spPr>
          <a:xfrm>
            <a:off x="1238475" y="-80365"/>
            <a:ext cx="7828157" cy="1143000"/>
          </a:xfrm>
        </p:spPr>
        <p:txBody>
          <a:bodyPr/>
          <a:lstStyle/>
          <a:p>
            <a:pPr algn="l"/>
            <a:r>
              <a:rPr lang="en-NZ" sz="4000" b="1" dirty="0">
                <a:solidFill>
                  <a:srgbClr val="7030A0"/>
                </a:solidFill>
              </a:rPr>
              <a:t>Strike day </a:t>
            </a:r>
            <a:r>
              <a:rPr lang="en-NZ" sz="4000" b="1" u="sng" dirty="0">
                <a:solidFill>
                  <a:srgbClr val="7030A0"/>
                </a:solidFill>
              </a:rPr>
              <a:t>is not</a:t>
            </a:r>
            <a:r>
              <a:rPr lang="en-NZ" sz="4000" b="1" dirty="0">
                <a:solidFill>
                  <a:srgbClr val="7030A0"/>
                </a:solidFill>
              </a:rPr>
              <a:t>:</a:t>
            </a:r>
            <a:endParaRPr lang="en-NZ" sz="4000" dirty="0">
              <a:solidFill>
                <a:srgbClr val="7030A0"/>
              </a:solidFill>
            </a:endParaRPr>
          </a:p>
        </p:txBody>
      </p:sp>
    </p:spTree>
    <p:extLst>
      <p:ext uri="{BB962C8B-B14F-4D97-AF65-F5344CB8AC3E}">
        <p14:creationId xmlns:p14="http://schemas.microsoft.com/office/powerpoint/2010/main" val="360299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517E-ECDD-388E-0995-3B3CB76476A3}"/>
              </a:ext>
            </a:extLst>
          </p:cNvPr>
          <p:cNvSpPr>
            <a:spLocks noGrp="1"/>
          </p:cNvSpPr>
          <p:nvPr>
            <p:ph type="title"/>
          </p:nvPr>
        </p:nvSpPr>
        <p:spPr>
          <a:xfrm>
            <a:off x="933254" y="274638"/>
            <a:ext cx="7753546" cy="856578"/>
          </a:xfrm>
        </p:spPr>
        <p:txBody>
          <a:bodyPr/>
          <a:lstStyle/>
          <a:p>
            <a:r>
              <a:rPr lang="en-NZ" sz="2800" dirty="0"/>
              <a:t>Schedule 1B</a:t>
            </a:r>
            <a:br>
              <a:rPr lang="en-NZ" sz="2800" dirty="0"/>
            </a:br>
            <a:r>
              <a:rPr lang="en-NZ" sz="2800" dirty="0"/>
              <a:t>Code of good faith for the public health sector</a:t>
            </a:r>
          </a:p>
        </p:txBody>
      </p:sp>
      <p:sp>
        <p:nvSpPr>
          <p:cNvPr id="3" name="Content Placeholder 2">
            <a:extLst>
              <a:ext uri="{FF2B5EF4-FFF2-40B4-BE49-F238E27FC236}">
                <a16:creationId xmlns:a16="http://schemas.microsoft.com/office/drawing/2014/main" id="{7975B6DE-34D5-09FD-20F5-2C2FF39EFDA1}"/>
              </a:ext>
            </a:extLst>
          </p:cNvPr>
          <p:cNvSpPr>
            <a:spLocks noGrp="1"/>
          </p:cNvSpPr>
          <p:nvPr>
            <p:ph idx="1"/>
          </p:nvPr>
        </p:nvSpPr>
        <p:spPr>
          <a:xfrm>
            <a:off x="933254" y="1364529"/>
            <a:ext cx="7819534" cy="5218833"/>
          </a:xfrm>
        </p:spPr>
        <p:txBody>
          <a:bodyPr/>
          <a:lstStyle/>
          <a:p>
            <a:r>
              <a:rPr lang="en-NZ" sz="2200" dirty="0"/>
              <a:t>Schedule 1B was inserted on 1 December 2004 by section 69 of the Employment Relations Amendment Act</a:t>
            </a:r>
          </a:p>
          <a:p>
            <a:r>
              <a:rPr lang="en-NZ" sz="2200" dirty="0"/>
              <a:t>The Code was further Amended in June 2024</a:t>
            </a:r>
          </a:p>
          <a:p>
            <a:r>
              <a:rPr lang="en-NZ" sz="2200" dirty="0"/>
              <a:t>The Code applies to the parties to an employment relationship in the public health sector which includes Health New Zealand and New Zealand Blood and Organ Services</a:t>
            </a:r>
          </a:p>
          <a:p>
            <a:r>
              <a:rPr lang="en-NZ" sz="2200" dirty="0"/>
              <a:t>And unions whose members are employees of HNZ or other providers of services to HNZ or NZ Blood and Organ Services</a:t>
            </a:r>
          </a:p>
          <a:p>
            <a:r>
              <a:rPr lang="en-NZ" sz="2200" dirty="0"/>
              <a:t>It also applies to other employers where they provide services to HNZ</a:t>
            </a:r>
          </a:p>
          <a:p>
            <a:r>
              <a:rPr lang="en-NZ" sz="2200" dirty="0"/>
              <a:t>And employees of other employers to the extent that they provide services to HNZ or NZ Blood and Organ Services </a:t>
            </a:r>
          </a:p>
        </p:txBody>
      </p:sp>
    </p:spTree>
    <p:extLst>
      <p:ext uri="{BB962C8B-B14F-4D97-AF65-F5344CB8AC3E}">
        <p14:creationId xmlns:p14="http://schemas.microsoft.com/office/powerpoint/2010/main" val="365921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ubtitle 1"/>
          <p:cNvSpPr>
            <a:spLocks noGrp="1"/>
          </p:cNvSpPr>
          <p:nvPr>
            <p:ph type="subTitle" idx="1"/>
          </p:nvPr>
        </p:nvSpPr>
        <p:spPr>
          <a:xfrm>
            <a:off x="1103313" y="5126038"/>
            <a:ext cx="7172325" cy="1495425"/>
          </a:xfrm>
        </p:spPr>
        <p:txBody>
          <a:bodyPr rtlCol="0">
            <a:normAutofit/>
          </a:bodyPr>
          <a:lstStyle/>
          <a:p>
            <a:pPr eaLnBrk="1" fontAlgn="auto" hangingPunct="1">
              <a:spcAft>
                <a:spcPts val="0"/>
              </a:spcAft>
              <a:buFont typeface="Wingdings" charset="2"/>
              <a:buNone/>
              <a:defRPr/>
            </a:pPr>
            <a:r>
              <a:rPr lang="en-NZ" sz="2400" dirty="0"/>
              <a:t> </a:t>
            </a:r>
            <a:endParaRPr lang="en-NZ" sz="1400" dirty="0"/>
          </a:p>
        </p:txBody>
      </p:sp>
      <p:sp>
        <p:nvSpPr>
          <p:cNvPr id="5" name="Title 2">
            <a:extLst>
              <a:ext uri="{FF2B5EF4-FFF2-40B4-BE49-F238E27FC236}">
                <a16:creationId xmlns:a16="http://schemas.microsoft.com/office/drawing/2014/main" id="{46780EF1-6748-4833-95E4-F518EF88702C}"/>
              </a:ext>
            </a:extLst>
          </p:cNvPr>
          <p:cNvSpPr txBox="1">
            <a:spLocks/>
          </p:cNvSpPr>
          <p:nvPr/>
        </p:nvSpPr>
        <p:spPr bwMode="auto">
          <a:xfrm>
            <a:off x="1189038" y="2238646"/>
            <a:ext cx="7086600" cy="2380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defRPr/>
            </a:pPr>
            <a:r>
              <a:rPr lang="en-NZ" sz="5000" b="1" baseline="0" dirty="0">
                <a:solidFill>
                  <a:schemeClr val="accent4"/>
                </a:solidFill>
              </a:rPr>
              <a:t>Maranga mai!</a:t>
            </a:r>
          </a:p>
          <a:p>
            <a:pPr>
              <a:defRPr/>
            </a:pPr>
            <a:r>
              <a:rPr lang="en-NZ" sz="5000" b="1" baseline="0" dirty="0">
                <a:solidFill>
                  <a:schemeClr val="accent4"/>
                </a:solidFill>
              </a:rPr>
              <a:t>Kia kaha- stand strong!</a:t>
            </a:r>
          </a:p>
        </p:txBody>
      </p:sp>
    </p:spTree>
    <p:extLst>
      <p:ext uri="{BB962C8B-B14F-4D97-AF65-F5344CB8AC3E}">
        <p14:creationId xmlns:p14="http://schemas.microsoft.com/office/powerpoint/2010/main" val="2261666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238F4-DA1E-DFF2-F062-AEE49625D026}"/>
              </a:ext>
            </a:extLst>
          </p:cNvPr>
          <p:cNvSpPr>
            <a:spLocks noGrp="1"/>
          </p:cNvSpPr>
          <p:nvPr>
            <p:ph type="title"/>
          </p:nvPr>
        </p:nvSpPr>
        <p:spPr>
          <a:xfrm>
            <a:off x="820132" y="274638"/>
            <a:ext cx="7866668" cy="1143000"/>
          </a:xfrm>
        </p:spPr>
        <p:txBody>
          <a:bodyPr/>
          <a:lstStyle/>
          <a:p>
            <a:r>
              <a:rPr lang="en-NZ" sz="3600" dirty="0"/>
              <a:t>Life Preserving Services – As defined in the code</a:t>
            </a:r>
          </a:p>
        </p:txBody>
      </p:sp>
      <p:sp>
        <p:nvSpPr>
          <p:cNvPr id="3" name="Content Placeholder 2">
            <a:extLst>
              <a:ext uri="{FF2B5EF4-FFF2-40B4-BE49-F238E27FC236}">
                <a16:creationId xmlns:a16="http://schemas.microsoft.com/office/drawing/2014/main" id="{8B56513C-915F-9EB1-CBDB-A460FD311ADE}"/>
              </a:ext>
            </a:extLst>
          </p:cNvPr>
          <p:cNvSpPr>
            <a:spLocks noGrp="1"/>
          </p:cNvSpPr>
          <p:nvPr>
            <p:ph idx="1"/>
          </p:nvPr>
        </p:nvSpPr>
        <p:spPr>
          <a:xfrm>
            <a:off x="1018094" y="1600200"/>
            <a:ext cx="7668705" cy="4525963"/>
          </a:xfrm>
        </p:spPr>
        <p:txBody>
          <a:bodyPr/>
          <a:lstStyle/>
          <a:p>
            <a:pPr marL="514350" indent="-514350">
              <a:buFont typeface="+mj-lt"/>
              <a:buAutoNum type="alphaLcParenR"/>
            </a:pPr>
            <a:r>
              <a:rPr lang="en-NZ" sz="2200" dirty="0"/>
              <a:t>Crisis intervention for the </a:t>
            </a:r>
            <a:r>
              <a:rPr lang="en-NZ" sz="2200" b="1" dirty="0"/>
              <a:t>preservation of life</a:t>
            </a:r>
            <a:r>
              <a:rPr lang="en-NZ" sz="2200" dirty="0"/>
              <a:t>:</a:t>
            </a:r>
          </a:p>
          <a:p>
            <a:pPr marL="514350" indent="-514350">
              <a:buFont typeface="+mj-lt"/>
              <a:buAutoNum type="alphaLcParenR"/>
            </a:pPr>
            <a:r>
              <a:rPr lang="en-NZ" sz="2200" dirty="0"/>
              <a:t>Care required for </a:t>
            </a:r>
            <a:r>
              <a:rPr lang="en-NZ" sz="2200" b="1" dirty="0"/>
              <a:t>therapeutic services </a:t>
            </a:r>
            <a:r>
              <a:rPr lang="en-NZ" sz="2200" dirty="0"/>
              <a:t>without which life would be jeopardised:</a:t>
            </a:r>
          </a:p>
          <a:p>
            <a:pPr marL="514350" indent="-514350">
              <a:buFont typeface="+mj-lt"/>
              <a:buAutoNum type="alphaLcParenR"/>
            </a:pPr>
            <a:r>
              <a:rPr lang="en-NZ" sz="2200" dirty="0"/>
              <a:t>Urgent </a:t>
            </a:r>
            <a:r>
              <a:rPr lang="en-NZ" sz="2200" b="1" dirty="0"/>
              <a:t>diagnostic procedures </a:t>
            </a:r>
            <a:r>
              <a:rPr lang="en-NZ" sz="2200" dirty="0"/>
              <a:t>required to obtain information on potentially life- threatening conditions </a:t>
            </a:r>
          </a:p>
          <a:p>
            <a:pPr marL="514350" indent="-514350">
              <a:buFont typeface="+mj-lt"/>
              <a:buAutoNum type="alphaLcParenR"/>
            </a:pPr>
            <a:r>
              <a:rPr lang="en-NZ" sz="2200" dirty="0"/>
              <a:t>Crisis intervention for the </a:t>
            </a:r>
            <a:r>
              <a:rPr lang="en-NZ" sz="2200" b="1" dirty="0"/>
              <a:t>prevention of permanent disability</a:t>
            </a:r>
            <a:r>
              <a:rPr lang="en-NZ" sz="2200" dirty="0"/>
              <a:t>:</a:t>
            </a:r>
          </a:p>
          <a:p>
            <a:pPr marL="514350" indent="-514350">
              <a:buFont typeface="+mj-lt"/>
              <a:buAutoNum type="alphaLcParenR"/>
            </a:pPr>
            <a:r>
              <a:rPr lang="en-NZ" sz="2200" dirty="0"/>
              <a:t>Care required for </a:t>
            </a:r>
            <a:r>
              <a:rPr lang="en-NZ" sz="2200" b="1" dirty="0"/>
              <a:t>therapeutic services </a:t>
            </a:r>
            <a:r>
              <a:rPr lang="en-NZ" sz="2200" dirty="0"/>
              <a:t>without which </a:t>
            </a:r>
            <a:r>
              <a:rPr lang="en-NZ" sz="2200" b="1" dirty="0"/>
              <a:t>permanent disability </a:t>
            </a:r>
            <a:r>
              <a:rPr lang="en-NZ" sz="2200" dirty="0"/>
              <a:t>would occur:</a:t>
            </a:r>
          </a:p>
          <a:p>
            <a:pPr marL="514350" indent="-514350">
              <a:buFont typeface="+mj-lt"/>
              <a:buAutoNum type="alphaLcParenR"/>
            </a:pPr>
            <a:r>
              <a:rPr lang="en-NZ" sz="2200" dirty="0"/>
              <a:t>Urgent </a:t>
            </a:r>
            <a:r>
              <a:rPr lang="en-NZ" sz="2200" b="1" dirty="0"/>
              <a:t>diagnostic procedures </a:t>
            </a:r>
            <a:r>
              <a:rPr lang="en-NZ" sz="2200" dirty="0"/>
              <a:t>required to obtain information on conditions that could potentially lead to </a:t>
            </a:r>
            <a:r>
              <a:rPr lang="en-NZ" sz="2200" b="1" dirty="0"/>
              <a:t>permanent disability </a:t>
            </a:r>
          </a:p>
        </p:txBody>
      </p:sp>
    </p:spTree>
    <p:extLst>
      <p:ext uri="{BB962C8B-B14F-4D97-AF65-F5344CB8AC3E}">
        <p14:creationId xmlns:p14="http://schemas.microsoft.com/office/powerpoint/2010/main" val="3734721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6" y="1600200"/>
            <a:ext cx="7741404" cy="4876014"/>
          </a:xfrm>
        </p:spPr>
        <p:txBody>
          <a:bodyPr/>
          <a:lstStyle/>
          <a:p>
            <a:pPr marL="457200" indent="-457200">
              <a:buFont typeface="+mj-lt"/>
              <a:buAutoNum type="arabicParenR"/>
            </a:pPr>
            <a:r>
              <a:rPr lang="en-NZ" altLang="en-US" sz="2400" dirty="0"/>
              <a:t>As soon as notice of industrial action is received or given an employer must develop a contingency plan; and take all reasonable and practicable steps to ensure that it can provide life preserving services</a:t>
            </a:r>
          </a:p>
          <a:p>
            <a:pPr marL="457200" indent="-457200">
              <a:buFont typeface="+mj-lt"/>
              <a:buAutoNum type="arabicParenR"/>
            </a:pPr>
            <a:r>
              <a:rPr lang="en-NZ" altLang="en-US" sz="2400" dirty="0"/>
              <a:t>If the employer believes it cannot arrange to deliver any life preserving services during industrial action without the assistance of members of the union, the employer must make a request to the union seeking the union and its members’ agreement to maintain or to assist in maintaining life preserving services.</a:t>
            </a:r>
          </a:p>
          <a:p>
            <a:pPr marL="457200" indent="-457200">
              <a:buFont typeface="+mj-lt"/>
              <a:buAutoNum type="arabicParenR"/>
            </a:pPr>
            <a:r>
              <a:rPr lang="en-NZ" altLang="en-US" sz="2400" dirty="0"/>
              <a:t>The request must include details about the          assistance it is seeking</a:t>
            </a:r>
          </a:p>
          <a:p>
            <a:pPr marL="0" indent="0">
              <a:buNone/>
            </a:pPr>
            <a:endParaRPr lang="en-NZ" altLang="en-US" dirty="0"/>
          </a:p>
          <a:p>
            <a:pPr marL="0" indent="0">
              <a:buNone/>
            </a:pPr>
            <a:endParaRPr lang="en-NZ" altLang="en-US" dirty="0"/>
          </a:p>
        </p:txBody>
      </p:sp>
      <p:sp>
        <p:nvSpPr>
          <p:cNvPr id="4" name="Title 1"/>
          <p:cNvSpPr>
            <a:spLocks noGrp="1"/>
          </p:cNvSpPr>
          <p:nvPr>
            <p:ph type="title"/>
          </p:nvPr>
        </p:nvSpPr>
        <p:spPr>
          <a:xfrm>
            <a:off x="945396" y="274638"/>
            <a:ext cx="7741403" cy="1143000"/>
          </a:xfrm>
        </p:spPr>
        <p:txBody>
          <a:bodyPr/>
          <a:lstStyle/>
          <a:p>
            <a:r>
              <a:rPr lang="en-NZ" sz="4000" b="1" dirty="0">
                <a:solidFill>
                  <a:srgbClr val="7030A0"/>
                </a:solidFill>
              </a:rPr>
              <a:t>Life Preserving Services </a:t>
            </a:r>
            <a:br>
              <a:rPr lang="en-NZ" sz="4000" b="1" dirty="0">
                <a:solidFill>
                  <a:srgbClr val="7030A0"/>
                </a:solidFill>
              </a:rPr>
            </a:br>
            <a:r>
              <a:rPr lang="en-NZ" sz="4000" b="1" dirty="0">
                <a:solidFill>
                  <a:srgbClr val="7030A0"/>
                </a:solidFill>
              </a:rPr>
              <a:t>(Sec.12) Contingency planning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67698" y="1817650"/>
            <a:ext cx="7886369" cy="2932770"/>
          </a:xfrm>
        </p:spPr>
        <p:txBody>
          <a:bodyPr/>
          <a:lstStyle/>
          <a:p>
            <a:r>
              <a:rPr lang="en-NZ" altLang="en-US" sz="2800" dirty="0"/>
              <a:t>The particular area / ward that is seeking assistance from NZNO members</a:t>
            </a:r>
          </a:p>
          <a:p>
            <a:r>
              <a:rPr lang="en-NZ" altLang="en-US" sz="2800" dirty="0"/>
              <a:t>The efforts already made to reduce patient volume</a:t>
            </a:r>
          </a:p>
          <a:p>
            <a:r>
              <a:rPr lang="en-NZ" altLang="en-US" sz="2800" dirty="0"/>
              <a:t>The efforts already made to exhaust the filling of any staffing gaps with </a:t>
            </a:r>
            <a:r>
              <a:rPr lang="en-NZ" altLang="en-US" sz="2800" b="1" dirty="0"/>
              <a:t>non-NZNO workers</a:t>
            </a:r>
            <a:endParaRPr lang="en-NZ" altLang="en-US" sz="2800" dirty="0"/>
          </a:p>
          <a:p>
            <a:r>
              <a:rPr lang="en-NZ" altLang="en-US" sz="2800" dirty="0"/>
              <a:t>What the ‘normal’ staffing levels are in this area</a:t>
            </a:r>
          </a:p>
        </p:txBody>
      </p:sp>
      <p:sp>
        <p:nvSpPr>
          <p:cNvPr id="4" name="Title 1"/>
          <p:cNvSpPr>
            <a:spLocks noGrp="1"/>
          </p:cNvSpPr>
          <p:nvPr>
            <p:ph type="title"/>
          </p:nvPr>
        </p:nvSpPr>
        <p:spPr>
          <a:xfrm>
            <a:off x="1141772" y="144966"/>
            <a:ext cx="7326350" cy="1572322"/>
          </a:xfrm>
        </p:spPr>
        <p:txBody>
          <a:bodyPr/>
          <a:lstStyle/>
          <a:p>
            <a:pPr algn="l"/>
            <a:r>
              <a:rPr lang="en-NZ" sz="3200" dirty="0">
                <a:solidFill>
                  <a:srgbClr val="7030A0"/>
                </a:solidFill>
              </a:rPr>
              <a:t>For clarity, every LPS request made by Te Whatu Ora to the union must include the following </a:t>
            </a:r>
            <a:r>
              <a:rPr lang="en-NZ" sz="3200" b="1" dirty="0">
                <a:solidFill>
                  <a:srgbClr val="7030A0"/>
                </a:solidFill>
              </a:rPr>
              <a:t>specific </a:t>
            </a:r>
            <a:r>
              <a:rPr lang="en-NZ" sz="3200" dirty="0">
                <a:solidFill>
                  <a:srgbClr val="7030A0"/>
                </a:solidFill>
              </a:rPr>
              <a:t>information:</a:t>
            </a:r>
          </a:p>
        </p:txBody>
      </p:sp>
      <p:sp>
        <p:nvSpPr>
          <p:cNvPr id="5" name="Content Placeholder 2">
            <a:extLst>
              <a:ext uri="{FF2B5EF4-FFF2-40B4-BE49-F238E27FC236}">
                <a16:creationId xmlns:a16="http://schemas.microsoft.com/office/drawing/2014/main" id="{33D17174-D711-4CC9-AC6A-FC3D6300265C}"/>
              </a:ext>
            </a:extLst>
          </p:cNvPr>
          <p:cNvSpPr txBox="1">
            <a:spLocks/>
          </p:cNvSpPr>
          <p:nvPr/>
        </p:nvSpPr>
        <p:spPr bwMode="auto">
          <a:xfrm>
            <a:off x="1282390" y="4761571"/>
            <a:ext cx="6579220" cy="1706136"/>
          </a:xfrm>
          <a:prstGeom prst="rect">
            <a:avLst/>
          </a:prstGeom>
          <a:solidFill>
            <a:schemeClr val="tx1">
              <a:lumMod val="85000"/>
              <a:lumOff val="15000"/>
            </a:schemeClr>
          </a:solidFill>
          <a:ln>
            <a:noFill/>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en-NZ" altLang="en-US" sz="2700" b="1" baseline="0" dirty="0">
                <a:solidFill>
                  <a:schemeClr val="bg1"/>
                </a:solidFill>
              </a:rPr>
              <a:t>NOTE: LPS </a:t>
            </a:r>
            <a:r>
              <a:rPr lang="en-NZ" altLang="en-US" sz="2700" b="1" u="sng" baseline="0" dirty="0">
                <a:solidFill>
                  <a:schemeClr val="bg1"/>
                </a:solidFill>
              </a:rPr>
              <a:t>cannot</a:t>
            </a:r>
            <a:r>
              <a:rPr lang="en-NZ" altLang="en-US" sz="2700" b="1" baseline="0" dirty="0">
                <a:solidFill>
                  <a:schemeClr val="bg1"/>
                </a:solidFill>
              </a:rPr>
              <a:t> be used as a mechanism to fill pre-existing gaps in staffing levels. The existing levels on the day the strike notice is issued shall define the ‘normal’ level.</a:t>
            </a:r>
          </a:p>
        </p:txBody>
      </p:sp>
    </p:spTree>
    <p:extLst>
      <p:ext uri="{BB962C8B-B14F-4D97-AF65-F5344CB8AC3E}">
        <p14:creationId xmlns:p14="http://schemas.microsoft.com/office/powerpoint/2010/main" val="64647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5"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67699" y="2319454"/>
            <a:ext cx="7741404" cy="4040885"/>
          </a:xfrm>
        </p:spPr>
        <p:txBody>
          <a:bodyPr/>
          <a:lstStyle/>
          <a:p>
            <a:pPr>
              <a:spcAft>
                <a:spcPts val="1200"/>
              </a:spcAft>
            </a:pPr>
            <a:r>
              <a:rPr lang="en-NZ" altLang="en-US" dirty="0"/>
              <a:t>the extent of the LPS necessary for patient safety</a:t>
            </a:r>
          </a:p>
          <a:p>
            <a:pPr>
              <a:spcAft>
                <a:spcPts val="1200"/>
              </a:spcAft>
            </a:pPr>
            <a:r>
              <a:rPr lang="en-NZ" altLang="en-US" dirty="0"/>
              <a:t>the number of staff necessary to provide LPS</a:t>
            </a:r>
          </a:p>
          <a:p>
            <a:r>
              <a:rPr lang="en-NZ" altLang="en-US" dirty="0"/>
              <a:t>an </a:t>
            </a:r>
            <a:r>
              <a:rPr lang="en-NZ" altLang="en-US" b="1" dirty="0"/>
              <a:t>emergency protocol</a:t>
            </a:r>
            <a:r>
              <a:rPr lang="en-NZ" altLang="en-US" dirty="0"/>
              <a:t> should additional LPS be required</a:t>
            </a:r>
          </a:p>
        </p:txBody>
      </p:sp>
      <p:sp>
        <p:nvSpPr>
          <p:cNvPr id="4" name="Title 1"/>
          <p:cNvSpPr>
            <a:spLocks noGrp="1"/>
          </p:cNvSpPr>
          <p:nvPr>
            <p:ph type="title"/>
          </p:nvPr>
        </p:nvSpPr>
        <p:spPr>
          <a:xfrm>
            <a:off x="1271239" y="731837"/>
            <a:ext cx="7326350" cy="1143000"/>
          </a:xfrm>
        </p:spPr>
        <p:txBody>
          <a:bodyPr/>
          <a:lstStyle/>
          <a:p>
            <a:pPr algn="l"/>
            <a:r>
              <a:rPr lang="en-NZ" dirty="0">
                <a:solidFill>
                  <a:srgbClr val="7030A0"/>
                </a:solidFill>
              </a:rPr>
              <a:t>The parties must make every </a:t>
            </a:r>
            <a:r>
              <a:rPr lang="en-NZ" b="1" dirty="0">
                <a:solidFill>
                  <a:srgbClr val="7030A0"/>
                </a:solidFill>
              </a:rPr>
              <a:t>reasonable</a:t>
            </a:r>
            <a:r>
              <a:rPr lang="en-NZ" dirty="0">
                <a:solidFill>
                  <a:srgbClr val="7030A0"/>
                </a:solidFill>
              </a:rPr>
              <a:t> effort to </a:t>
            </a:r>
            <a:r>
              <a:rPr lang="en-NZ" b="1" dirty="0">
                <a:solidFill>
                  <a:srgbClr val="7030A0"/>
                </a:solidFill>
              </a:rPr>
              <a:t>agree</a:t>
            </a:r>
            <a:r>
              <a:rPr lang="en-NZ" dirty="0">
                <a:solidFill>
                  <a:srgbClr val="7030A0"/>
                </a:solidFill>
              </a:rPr>
              <a:t> on:</a:t>
            </a:r>
          </a:p>
        </p:txBody>
      </p:sp>
    </p:spTree>
    <p:extLst>
      <p:ext uri="{BB962C8B-B14F-4D97-AF65-F5344CB8AC3E}">
        <p14:creationId xmlns:p14="http://schemas.microsoft.com/office/powerpoint/2010/main" val="340859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600200"/>
            <a:ext cx="7875219" cy="4525963"/>
          </a:xfrm>
        </p:spPr>
        <p:txBody>
          <a:bodyPr/>
          <a:lstStyle/>
          <a:p>
            <a:pPr marL="0" indent="0">
              <a:buNone/>
            </a:pPr>
            <a:r>
              <a:rPr lang="en-NZ" altLang="en-US" dirty="0"/>
              <a:t>In keeping with NZNO’s ongoing commitment to make this campaign genuinely </a:t>
            </a:r>
            <a:r>
              <a:rPr lang="en-NZ" altLang="en-US" b="1" u="sng" dirty="0"/>
              <a:t>member-led</a:t>
            </a:r>
            <a:r>
              <a:rPr lang="en-NZ" altLang="en-US" dirty="0"/>
              <a:t>,</a:t>
            </a:r>
          </a:p>
          <a:p>
            <a:pPr marL="0" indent="0">
              <a:buNone/>
            </a:pPr>
            <a:r>
              <a:rPr lang="en-NZ" altLang="en-US" dirty="0"/>
              <a:t>NZNO delegates and NZNO member leaders will be negotiating </a:t>
            </a:r>
            <a:r>
              <a:rPr lang="en-NZ" altLang="en-US" b="1" dirty="0"/>
              <a:t>as equals, in good faith,</a:t>
            </a:r>
            <a:r>
              <a:rPr lang="en-NZ" altLang="en-US" dirty="0"/>
              <a:t> with the relevant Te Whatu Ora District representatives as to the appropriate LPS staffing levels during the industrial action, including agreeing the strike (day) rosters.</a:t>
            </a:r>
          </a:p>
        </p:txBody>
      </p:sp>
      <p:sp>
        <p:nvSpPr>
          <p:cNvPr id="4" name="Title 1"/>
          <p:cNvSpPr>
            <a:spLocks noGrp="1"/>
          </p:cNvSpPr>
          <p:nvPr>
            <p:ph type="title"/>
          </p:nvPr>
        </p:nvSpPr>
        <p:spPr>
          <a:xfrm>
            <a:off x="945395" y="274638"/>
            <a:ext cx="8120545" cy="1143000"/>
          </a:xfrm>
        </p:spPr>
        <p:txBody>
          <a:bodyPr/>
          <a:lstStyle/>
          <a:p>
            <a:pPr algn="l"/>
            <a:r>
              <a:rPr lang="en-NZ" sz="3600" b="1" dirty="0">
                <a:solidFill>
                  <a:srgbClr val="7030A0"/>
                </a:solidFill>
              </a:rPr>
              <a:t>Member-Led </a:t>
            </a:r>
            <a:r>
              <a:rPr lang="en-NZ" sz="3600" dirty="0">
                <a:solidFill>
                  <a:srgbClr val="7030A0"/>
                </a:solidFill>
              </a:rPr>
              <a:t>Life Preserving Services </a:t>
            </a:r>
          </a:p>
        </p:txBody>
      </p:sp>
    </p:spTree>
    <p:extLst>
      <p:ext uri="{BB962C8B-B14F-4D97-AF65-F5344CB8AC3E}">
        <p14:creationId xmlns:p14="http://schemas.microsoft.com/office/powerpoint/2010/main" val="1522152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45395" y="1421784"/>
            <a:ext cx="7908673" cy="4934411"/>
          </a:xfrm>
        </p:spPr>
        <p:txBody>
          <a:bodyPr/>
          <a:lstStyle/>
          <a:p>
            <a:pPr>
              <a:spcAft>
                <a:spcPts val="1200"/>
              </a:spcAft>
            </a:pPr>
            <a:r>
              <a:rPr lang="en-NZ" altLang="en-US" sz="3000" dirty="0"/>
              <a:t>Notice of industrial action is issued to Te Whatu Ora. </a:t>
            </a:r>
          </a:p>
          <a:p>
            <a:pPr>
              <a:spcAft>
                <a:spcPts val="1200"/>
              </a:spcAft>
            </a:pPr>
            <a:r>
              <a:rPr lang="en-NZ" altLang="en-US" sz="3000" dirty="0"/>
              <a:t>By 5pm the following day Te Whatu Ora must make any </a:t>
            </a:r>
            <a:r>
              <a:rPr lang="en-NZ" altLang="en-US" sz="3000" b="1" dirty="0"/>
              <a:t>specific requests </a:t>
            </a:r>
            <a:r>
              <a:rPr lang="en-NZ" altLang="en-US" sz="3000" dirty="0"/>
              <a:t>to NZNO for LPS </a:t>
            </a:r>
            <a:r>
              <a:rPr lang="en-NZ" altLang="en-US" sz="3000" b="1" dirty="0"/>
              <a:t>assistance</a:t>
            </a:r>
            <a:r>
              <a:rPr lang="en-NZ" altLang="en-US" sz="3000" dirty="0"/>
              <a:t>.</a:t>
            </a:r>
          </a:p>
          <a:p>
            <a:r>
              <a:rPr lang="en-NZ" altLang="en-US" sz="3000" dirty="0"/>
              <a:t>It is from this point, for a period of three days, the detailed LPS discussions / negotiations</a:t>
            </a:r>
            <a:br>
              <a:rPr lang="en-NZ" altLang="en-US" sz="3000" dirty="0"/>
            </a:br>
            <a:r>
              <a:rPr lang="en-NZ" altLang="en-US" sz="3000" dirty="0"/>
              <a:t>will take place across all Districts.</a:t>
            </a:r>
          </a:p>
        </p:txBody>
      </p:sp>
      <p:sp>
        <p:nvSpPr>
          <p:cNvPr id="4" name="Title 1"/>
          <p:cNvSpPr>
            <a:spLocks noGrp="1"/>
          </p:cNvSpPr>
          <p:nvPr>
            <p:ph type="title"/>
          </p:nvPr>
        </p:nvSpPr>
        <p:spPr>
          <a:xfrm>
            <a:off x="1315843" y="274638"/>
            <a:ext cx="7214839" cy="1143000"/>
          </a:xfrm>
        </p:spPr>
        <p:txBody>
          <a:bodyPr/>
          <a:lstStyle/>
          <a:p>
            <a:pPr algn="l"/>
            <a:r>
              <a:rPr lang="en-NZ" b="1" dirty="0">
                <a:solidFill>
                  <a:srgbClr val="7030A0"/>
                </a:solidFill>
              </a:rPr>
              <a:t>LPS timeline</a:t>
            </a:r>
            <a:endParaRPr lang="en-NZ" dirty="0">
              <a:solidFill>
                <a:srgbClr val="7030A0"/>
              </a:solidFill>
            </a:endParaRPr>
          </a:p>
        </p:txBody>
      </p:sp>
    </p:spTree>
    <p:extLst>
      <p:ext uri="{BB962C8B-B14F-4D97-AF65-F5344CB8AC3E}">
        <p14:creationId xmlns:p14="http://schemas.microsoft.com/office/powerpoint/2010/main" val="232234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A screenshot of a computer&#10;&#10;Description automatically generated">
            <a:extLst>
              <a:ext uri="{FF2B5EF4-FFF2-40B4-BE49-F238E27FC236}">
                <a16:creationId xmlns:a16="http://schemas.microsoft.com/office/drawing/2014/main" id="{625C4E9A-FC21-2048-BBDB-C307B77ED7B9}"/>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20446" t="14725" r="20562" b="7877"/>
          <a:stretch/>
        </p:blipFill>
        <p:spPr>
          <a:xfrm>
            <a:off x="867266" y="174396"/>
            <a:ext cx="8078772" cy="6490355"/>
          </a:xfrm>
        </p:spPr>
      </p:pic>
    </p:spTree>
    <p:extLst>
      <p:ext uri="{BB962C8B-B14F-4D97-AF65-F5344CB8AC3E}">
        <p14:creationId xmlns:p14="http://schemas.microsoft.com/office/powerpoint/2010/main" val="111113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 NZNO PPT with korowai and logo 2017.potx" id="{5B148844-918A-4E66-8070-EC3281336D2E}" vid="{A77AF2F8-CA4D-48DB-AFB9-B6F421B40C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b569a46-b57a-453f-a198-ec07277f5e0f">
      <Terms xmlns="http://schemas.microsoft.com/office/infopath/2007/PartnerControls"/>
    </lcf76f155ced4ddcb4097134ff3c332f>
    <TaxCatchAll xmlns="67d2ac6e-deb4-4656-8994-e112145e9ab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693B752DD24DB545AB242989221EEFC3" ma:contentTypeVersion="12" ma:contentTypeDescription="Create a new document." ma:contentTypeScope="" ma:versionID="a4384b5b3e9c4b3c258bd7880ceb3530">
  <xsd:schema xmlns:xsd="http://www.w3.org/2001/XMLSchema" xmlns:xs="http://www.w3.org/2001/XMLSchema" xmlns:p="http://schemas.microsoft.com/office/2006/metadata/properties" xmlns:ns2="2b569a46-b57a-453f-a198-ec07277f5e0f" xmlns:ns3="67d2ac6e-deb4-4656-8994-e112145e9ab3" targetNamespace="http://schemas.microsoft.com/office/2006/metadata/properties" ma:root="true" ma:fieldsID="9e2f82096a904d8b9910c8c1bf9151f1" ns2:_="" ns3:_="">
    <xsd:import namespace="2b569a46-b57a-453f-a198-ec07277f5e0f"/>
    <xsd:import namespace="67d2ac6e-deb4-4656-8994-e112145e9ab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569a46-b57a-453f-a198-ec07277f5e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e50591f-07ae-46ab-9d2c-fe90bd7595b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d2ac6e-deb4-4656-8994-e112145e9ab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143a7cf-dd3b-43b6-b21f-e9f76197d872}" ma:internalName="TaxCatchAll" ma:showField="CatchAllData" ma:web="67d2ac6e-deb4-4656-8994-e112145e9a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5BF515-88ED-454C-8A00-EF417071D2F5}">
  <ds:schemaRefs>
    <ds:schemaRef ds:uri="http://schemas.microsoft.com/sharepoint/v3/contenttype/forms"/>
  </ds:schemaRefs>
</ds:datastoreItem>
</file>

<file path=customXml/itemProps2.xml><?xml version="1.0" encoding="utf-8"?>
<ds:datastoreItem xmlns:ds="http://schemas.openxmlformats.org/officeDocument/2006/customXml" ds:itemID="{4465BB26-83BC-4FA6-9274-8C376A9556E3}">
  <ds:schemaRefs>
    <ds:schemaRef ds:uri="http://schemas.microsoft.com/office/2006/metadata/longProperties"/>
  </ds:schemaRefs>
</ds:datastoreItem>
</file>

<file path=customXml/itemProps3.xml><?xml version="1.0" encoding="utf-8"?>
<ds:datastoreItem xmlns:ds="http://schemas.openxmlformats.org/officeDocument/2006/customXml" ds:itemID="{E4E4054B-EBDD-4122-BBD0-E38B599470A7}">
  <ds:schemaRefs>
    <ds:schemaRef ds:uri="http://www.w3.org/XML/1998/namespace"/>
    <ds:schemaRef ds:uri="http://schemas.microsoft.com/office/2006/documentManagement/types"/>
    <ds:schemaRef ds:uri="http://purl.org/dc/dcmitype/"/>
    <ds:schemaRef ds:uri="http://purl.org/dc/elements/1.1/"/>
    <ds:schemaRef ds:uri="67d2ac6e-deb4-4656-8994-e112145e9ab3"/>
    <ds:schemaRef ds:uri="http://schemas.microsoft.com/office/2006/metadata/properties"/>
    <ds:schemaRef ds:uri="http://purl.org/dc/terms/"/>
    <ds:schemaRef ds:uri="http://schemas.microsoft.com/office/infopath/2007/PartnerControls"/>
    <ds:schemaRef ds:uri="http://schemas.openxmlformats.org/package/2006/metadata/core-properties"/>
    <ds:schemaRef ds:uri="2b569a46-b57a-453f-a198-ec07277f5e0f"/>
  </ds:schemaRefs>
</ds:datastoreItem>
</file>

<file path=customXml/itemProps4.xml><?xml version="1.0" encoding="utf-8"?>
<ds:datastoreItem xmlns:ds="http://schemas.openxmlformats.org/officeDocument/2006/customXml" ds:itemID="{F3E6F82B-FBA4-44BF-9BA4-CA8914B0D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569a46-b57a-453f-a198-ec07277f5e0f"/>
    <ds:schemaRef ds:uri="67d2ac6e-deb4-4656-8994-e112145e9a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 NZNO PPT with kowhaiwhai and logo 2017</Template>
  <TotalTime>808</TotalTime>
  <Words>2385</Words>
  <Application>Microsoft Office PowerPoint</Application>
  <PresentationFormat>On-screen Show (4:3)</PresentationFormat>
  <Paragraphs>116</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LIFE PRESERVING SERVICES (LPS) Whiringa-ā-nuku/ October 2025</vt:lpstr>
      <vt:lpstr>Schedule 1B Code of good faith for the public health sector</vt:lpstr>
      <vt:lpstr>Life Preserving Services – As defined in the code</vt:lpstr>
      <vt:lpstr>Life Preserving Services  (Sec.12) Contingency planning</vt:lpstr>
      <vt:lpstr>For clarity, every LPS request made by Te Whatu Ora to the union must include the following specific information:</vt:lpstr>
      <vt:lpstr>The parties must make every reasonable effort to agree on:</vt:lpstr>
      <vt:lpstr>Member-Led Life Preserving Services </vt:lpstr>
      <vt:lpstr>LPS timeline</vt:lpstr>
      <vt:lpstr>PowerPoint Presentation</vt:lpstr>
      <vt:lpstr>NZNO LPS representatives</vt:lpstr>
      <vt:lpstr>NZNO LPS representatives</vt:lpstr>
      <vt:lpstr>PowerPoint Presentation</vt:lpstr>
      <vt:lpstr>Failure to reach LPS agreement?</vt:lpstr>
      <vt:lpstr>PowerPoint Presentation</vt:lpstr>
      <vt:lpstr>The lead up to strike day</vt:lpstr>
      <vt:lpstr>During the strike</vt:lpstr>
      <vt:lpstr>Key points and principles</vt:lpstr>
      <vt:lpstr>Key points continued:</vt:lpstr>
      <vt:lpstr>Strike day is not:</vt:lpstr>
      <vt:lpstr>PowerPoint Presentation</vt:lpstr>
    </vt:vector>
  </TitlesOfParts>
  <Company>NZ Nurses Organisation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Rosanne Grillo</dc:creator>
  <cp:lastModifiedBy>Michelle McGrath</cp:lastModifiedBy>
  <cp:revision>41</cp:revision>
  <cp:lastPrinted>2025-07-10T23:18:30Z</cp:lastPrinted>
  <dcterms:created xsi:type="dcterms:W3CDTF">2017-08-29T01:05:24Z</dcterms:created>
  <dcterms:modified xsi:type="dcterms:W3CDTF">2025-10-06T02:42:58Z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0x010100693B752DD24DB545AB242989221EEFC3</vt:lpwstr>
  </property>
  <property fmtid="{D5CDD505-2E9C-101B-9397-08002B2CF9AE}" pid="4" name="Doc Type">
    <vt:lpwstr>Powerpoint</vt:lpwstr>
  </property>
  <property fmtid="{D5CDD505-2E9C-101B-9397-08002B2CF9AE}" pid="5" name="Approval">
    <vt:lpwstr>Submitted</vt:lpwstr>
  </property>
</Properties>
</file>