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2340" autoAdjust="0"/>
  </p:normalViewPr>
  <p:slideViewPr>
    <p:cSldViewPr snapToGrid="0">
      <p:cViewPr varScale="1">
        <p:scale>
          <a:sx n="99" d="100"/>
          <a:sy n="99" d="100"/>
        </p:scale>
        <p:origin x="1096" y="4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786A-CB52-4B57-BD81-0D6A8A3A2704}" type="datetimeFigureOut">
              <a:rPr lang="en-US" smtClean="0"/>
              <a:t>9/3/25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1AD3C-73A7-46D6-BFC6-CB63D1C18CEC}" type="slidenum">
              <a:rPr lang="en-US" smtClean="0"/>
              <a:t>‹#›</a:t>
            </a:fld>
            <a:endParaRPr lang="en-US"/>
          </a:p>
        </p:txBody>
      </p:sp>
    </p:spTree>
    <p:extLst>
      <p:ext uri="{BB962C8B-B14F-4D97-AF65-F5344CB8AC3E}">
        <p14:creationId xmlns:p14="http://schemas.microsoft.com/office/powerpoint/2010/main" val="215349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full middle name &amp; middle initial , will add LOGOS </a:t>
            </a:r>
          </a:p>
        </p:txBody>
      </p:sp>
      <p:sp>
        <p:nvSpPr>
          <p:cNvPr id="4" name="Slide Number Placeholder 3"/>
          <p:cNvSpPr>
            <a:spLocks noGrp="1"/>
          </p:cNvSpPr>
          <p:nvPr>
            <p:ph type="sldNum" sz="quarter" idx="5"/>
          </p:nvPr>
        </p:nvSpPr>
        <p:spPr/>
        <p:txBody>
          <a:bodyPr/>
          <a:lstStyle/>
          <a:p>
            <a:fld id="{2F41AD3C-73A7-46D6-BFC6-CB63D1C18CEC}" type="slidenum">
              <a:rPr lang="en-US" smtClean="0"/>
              <a:t>1</a:t>
            </a:fld>
            <a:endParaRPr lang="en-US"/>
          </a:p>
        </p:txBody>
      </p:sp>
    </p:spTree>
    <p:extLst>
      <p:ext uri="{BB962C8B-B14F-4D97-AF65-F5344CB8AC3E}">
        <p14:creationId xmlns:p14="http://schemas.microsoft.com/office/powerpoint/2010/main" val="365432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is physical accessibility </a:t>
            </a:r>
          </a:p>
          <a:p>
            <a:r>
              <a:rPr lang="en-US" dirty="0"/>
              <a:t>508 is digital and was changed to this</a:t>
            </a:r>
          </a:p>
        </p:txBody>
      </p:sp>
      <p:sp>
        <p:nvSpPr>
          <p:cNvPr id="4" name="Slide Number Placeholder 3"/>
          <p:cNvSpPr>
            <a:spLocks noGrp="1"/>
          </p:cNvSpPr>
          <p:nvPr>
            <p:ph type="sldNum" sz="quarter" idx="5"/>
          </p:nvPr>
        </p:nvSpPr>
        <p:spPr/>
        <p:txBody>
          <a:bodyPr/>
          <a:lstStyle/>
          <a:p>
            <a:fld id="{2F41AD3C-73A7-46D6-BFC6-CB63D1C18CEC}" type="slidenum">
              <a:rPr lang="en-US" smtClean="0"/>
              <a:t>11</a:t>
            </a:fld>
            <a:endParaRPr lang="en-US"/>
          </a:p>
        </p:txBody>
      </p:sp>
    </p:spTree>
    <p:extLst>
      <p:ext uri="{BB962C8B-B14F-4D97-AF65-F5344CB8AC3E}">
        <p14:creationId xmlns:p14="http://schemas.microsoft.com/office/powerpoint/2010/main" val="411207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adds, (MOU) </a:t>
            </a:r>
          </a:p>
        </p:txBody>
      </p:sp>
      <p:sp>
        <p:nvSpPr>
          <p:cNvPr id="4" name="Slide Number Placeholder 3"/>
          <p:cNvSpPr>
            <a:spLocks noGrp="1"/>
          </p:cNvSpPr>
          <p:nvPr>
            <p:ph type="sldNum" sz="quarter" idx="5"/>
          </p:nvPr>
        </p:nvSpPr>
        <p:spPr/>
        <p:txBody>
          <a:bodyPr/>
          <a:lstStyle/>
          <a:p>
            <a:fld id="{2F41AD3C-73A7-46D6-BFC6-CB63D1C18CEC}" type="slidenum">
              <a:rPr lang="en-US" smtClean="0"/>
              <a:t>13</a:t>
            </a:fld>
            <a:endParaRPr lang="en-US"/>
          </a:p>
        </p:txBody>
      </p:sp>
    </p:spTree>
    <p:extLst>
      <p:ext uri="{BB962C8B-B14F-4D97-AF65-F5344CB8AC3E}">
        <p14:creationId xmlns:p14="http://schemas.microsoft.com/office/powerpoint/2010/main" val="403468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adds</a:t>
            </a:r>
          </a:p>
        </p:txBody>
      </p:sp>
      <p:sp>
        <p:nvSpPr>
          <p:cNvPr id="4" name="Slide Number Placeholder 3"/>
          <p:cNvSpPr>
            <a:spLocks noGrp="1"/>
          </p:cNvSpPr>
          <p:nvPr>
            <p:ph type="sldNum" sz="quarter" idx="5"/>
          </p:nvPr>
        </p:nvSpPr>
        <p:spPr/>
        <p:txBody>
          <a:bodyPr/>
          <a:lstStyle/>
          <a:p>
            <a:fld id="{2F41AD3C-73A7-46D6-BFC6-CB63D1C18CEC}" type="slidenum">
              <a:rPr lang="en-US" smtClean="0"/>
              <a:t>14</a:t>
            </a:fld>
            <a:endParaRPr lang="en-US"/>
          </a:p>
        </p:txBody>
      </p:sp>
    </p:spTree>
    <p:extLst>
      <p:ext uri="{BB962C8B-B14F-4D97-AF65-F5344CB8AC3E}">
        <p14:creationId xmlns:p14="http://schemas.microsoft.com/office/powerpoint/2010/main" val="374235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adds</a:t>
            </a:r>
          </a:p>
        </p:txBody>
      </p:sp>
      <p:sp>
        <p:nvSpPr>
          <p:cNvPr id="4" name="Slide Number Placeholder 3"/>
          <p:cNvSpPr>
            <a:spLocks noGrp="1"/>
          </p:cNvSpPr>
          <p:nvPr>
            <p:ph type="sldNum" sz="quarter" idx="5"/>
          </p:nvPr>
        </p:nvSpPr>
        <p:spPr/>
        <p:txBody>
          <a:bodyPr/>
          <a:lstStyle/>
          <a:p>
            <a:fld id="{2F41AD3C-73A7-46D6-BFC6-CB63D1C18CEC}" type="slidenum">
              <a:rPr lang="en-US" smtClean="0"/>
              <a:t>16</a:t>
            </a:fld>
            <a:endParaRPr lang="en-US"/>
          </a:p>
        </p:txBody>
      </p:sp>
    </p:spTree>
    <p:extLst>
      <p:ext uri="{BB962C8B-B14F-4D97-AF65-F5344CB8AC3E}">
        <p14:creationId xmlns:p14="http://schemas.microsoft.com/office/powerpoint/2010/main" val="421050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confusing as worded</a:t>
            </a:r>
          </a:p>
          <a:p>
            <a:r>
              <a:rPr lang="en-US" dirty="0"/>
              <a:t>Add that 1 month at a time (not 4 months) PARKING LOT ISSUE regarding quarterly or monthly advances </a:t>
            </a:r>
          </a:p>
          <a:p>
            <a:r>
              <a:rPr lang="en-US" dirty="0"/>
              <a:t>“ Subawards will submit invoices and supporting documentation “</a:t>
            </a:r>
          </a:p>
        </p:txBody>
      </p:sp>
      <p:sp>
        <p:nvSpPr>
          <p:cNvPr id="4" name="Slide Number Placeholder 3"/>
          <p:cNvSpPr>
            <a:spLocks noGrp="1"/>
          </p:cNvSpPr>
          <p:nvPr>
            <p:ph type="sldNum" sz="quarter" idx="5"/>
          </p:nvPr>
        </p:nvSpPr>
        <p:spPr/>
        <p:txBody>
          <a:bodyPr/>
          <a:lstStyle/>
          <a:p>
            <a:fld id="{2F41AD3C-73A7-46D6-BFC6-CB63D1C18CEC}" type="slidenum">
              <a:rPr lang="en-US" smtClean="0"/>
              <a:t>17</a:t>
            </a:fld>
            <a:endParaRPr lang="en-US"/>
          </a:p>
        </p:txBody>
      </p:sp>
    </p:spTree>
    <p:extLst>
      <p:ext uri="{BB962C8B-B14F-4D97-AF65-F5344CB8AC3E}">
        <p14:creationId xmlns:p14="http://schemas.microsoft.com/office/powerpoint/2010/main" val="79442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Variety of training available, please research and identify which training best suits the needs of your individual organization. You don’t have to use it all. This would be additional to the MAHT/AHF Conferences/Trainings </a:t>
            </a:r>
          </a:p>
        </p:txBody>
      </p:sp>
      <p:sp>
        <p:nvSpPr>
          <p:cNvPr id="4" name="Slide Number Placeholder 3"/>
          <p:cNvSpPr>
            <a:spLocks noGrp="1"/>
          </p:cNvSpPr>
          <p:nvPr>
            <p:ph type="sldNum" sz="quarter" idx="5"/>
          </p:nvPr>
        </p:nvSpPr>
        <p:spPr/>
        <p:txBody>
          <a:bodyPr/>
          <a:lstStyle/>
          <a:p>
            <a:fld id="{2F41AD3C-73A7-46D6-BFC6-CB63D1C18CEC}" type="slidenum">
              <a:rPr lang="en-US" smtClean="0"/>
              <a:t>18</a:t>
            </a:fld>
            <a:endParaRPr lang="en-US"/>
          </a:p>
        </p:txBody>
      </p:sp>
    </p:spTree>
    <p:extLst>
      <p:ext uri="{BB962C8B-B14F-4D97-AF65-F5344CB8AC3E}">
        <p14:creationId xmlns:p14="http://schemas.microsoft.com/office/powerpoint/2010/main" val="310692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live demonstration of the resources.hud.gov tool? Or the MF Database https://www.hud.gov/hud-partners/multifamily-assist-section8-database</a:t>
            </a:r>
          </a:p>
        </p:txBody>
      </p:sp>
      <p:sp>
        <p:nvSpPr>
          <p:cNvPr id="4" name="Slide Number Placeholder 3"/>
          <p:cNvSpPr>
            <a:spLocks noGrp="1"/>
          </p:cNvSpPr>
          <p:nvPr>
            <p:ph type="sldNum" sz="quarter" idx="5"/>
          </p:nvPr>
        </p:nvSpPr>
        <p:spPr/>
        <p:txBody>
          <a:bodyPr/>
          <a:lstStyle/>
          <a:p>
            <a:fld id="{2F41AD3C-73A7-46D6-BFC6-CB63D1C18CEC}" type="slidenum">
              <a:rPr lang="en-US" smtClean="0"/>
              <a:t>19</a:t>
            </a:fld>
            <a:endParaRPr lang="en-US"/>
          </a:p>
        </p:txBody>
      </p:sp>
    </p:spTree>
    <p:extLst>
      <p:ext uri="{BB962C8B-B14F-4D97-AF65-F5344CB8AC3E}">
        <p14:creationId xmlns:p14="http://schemas.microsoft.com/office/powerpoint/2010/main" val="355849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are a parking lot issue we will </a:t>
            </a:r>
            <a:r>
              <a:rPr lang="en-US"/>
              <a:t>get back to you on. </a:t>
            </a:r>
          </a:p>
        </p:txBody>
      </p:sp>
      <p:sp>
        <p:nvSpPr>
          <p:cNvPr id="4" name="Slide Number Placeholder 3"/>
          <p:cNvSpPr>
            <a:spLocks noGrp="1"/>
          </p:cNvSpPr>
          <p:nvPr>
            <p:ph type="sldNum" sz="quarter" idx="5"/>
          </p:nvPr>
        </p:nvSpPr>
        <p:spPr/>
        <p:txBody>
          <a:bodyPr/>
          <a:lstStyle/>
          <a:p>
            <a:fld id="{2F41AD3C-73A7-46D6-BFC6-CB63D1C18CEC}" type="slidenum">
              <a:rPr lang="en-US" smtClean="0"/>
              <a:t>20</a:t>
            </a:fld>
            <a:endParaRPr lang="en-US"/>
          </a:p>
        </p:txBody>
      </p:sp>
    </p:spTree>
    <p:extLst>
      <p:ext uri="{BB962C8B-B14F-4D97-AF65-F5344CB8AC3E}">
        <p14:creationId xmlns:p14="http://schemas.microsoft.com/office/powerpoint/2010/main" val="355169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TEO applications opened in July 2023 and closed October 2023 but the funding was allocated in Fiscal Year 2024 and contracted in Fiscal Year 2025 for Sub-Award competition to start in Fall of Calendar Year 2025</a:t>
            </a:r>
          </a:p>
        </p:txBody>
      </p:sp>
      <p:sp>
        <p:nvSpPr>
          <p:cNvPr id="4" name="Slide Number Placeholder 3"/>
          <p:cNvSpPr>
            <a:spLocks noGrp="1"/>
          </p:cNvSpPr>
          <p:nvPr>
            <p:ph type="sldNum" sz="quarter" idx="5"/>
          </p:nvPr>
        </p:nvSpPr>
        <p:spPr/>
        <p:txBody>
          <a:bodyPr/>
          <a:lstStyle/>
          <a:p>
            <a:fld id="{2F41AD3C-73A7-46D6-BFC6-CB63D1C18CEC}" type="slidenum">
              <a:rPr lang="en-US" smtClean="0"/>
              <a:t>2</a:t>
            </a:fld>
            <a:endParaRPr lang="en-US"/>
          </a:p>
        </p:txBody>
      </p:sp>
    </p:spTree>
    <p:extLst>
      <p:ext uri="{BB962C8B-B14F-4D97-AF65-F5344CB8AC3E}">
        <p14:creationId xmlns:p14="http://schemas.microsoft.com/office/powerpoint/2010/main" val="313835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term suggestions like management refers to property management but edits not required, you could make it part of the speech if you wish. </a:t>
            </a:r>
          </a:p>
        </p:txBody>
      </p:sp>
      <p:sp>
        <p:nvSpPr>
          <p:cNvPr id="4" name="Slide Number Placeholder 3"/>
          <p:cNvSpPr>
            <a:spLocks noGrp="1"/>
          </p:cNvSpPr>
          <p:nvPr>
            <p:ph type="sldNum" sz="quarter" idx="5"/>
          </p:nvPr>
        </p:nvSpPr>
        <p:spPr/>
        <p:txBody>
          <a:bodyPr/>
          <a:lstStyle/>
          <a:p>
            <a:fld id="{2F41AD3C-73A7-46D6-BFC6-CB63D1C18CEC}" type="slidenum">
              <a:rPr lang="en-US" smtClean="0"/>
              <a:t>3</a:t>
            </a:fld>
            <a:endParaRPr lang="en-US"/>
          </a:p>
        </p:txBody>
      </p:sp>
    </p:spTree>
    <p:extLst>
      <p:ext uri="{BB962C8B-B14F-4D97-AF65-F5344CB8AC3E}">
        <p14:creationId xmlns:p14="http://schemas.microsoft.com/office/powerpoint/2010/main" val="329561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line spacing </a:t>
            </a:r>
          </a:p>
        </p:txBody>
      </p:sp>
      <p:sp>
        <p:nvSpPr>
          <p:cNvPr id="4" name="Slide Number Placeholder 3"/>
          <p:cNvSpPr>
            <a:spLocks noGrp="1"/>
          </p:cNvSpPr>
          <p:nvPr>
            <p:ph type="sldNum" sz="quarter" idx="5"/>
          </p:nvPr>
        </p:nvSpPr>
        <p:spPr/>
        <p:txBody>
          <a:bodyPr/>
          <a:lstStyle/>
          <a:p>
            <a:fld id="{2F41AD3C-73A7-46D6-BFC6-CB63D1C18CEC}" type="slidenum">
              <a:rPr lang="en-US" smtClean="0"/>
              <a:t>4</a:t>
            </a:fld>
            <a:endParaRPr lang="en-US"/>
          </a:p>
        </p:txBody>
      </p:sp>
    </p:spTree>
    <p:extLst>
      <p:ext uri="{BB962C8B-B14F-4D97-AF65-F5344CB8AC3E}">
        <p14:creationId xmlns:p14="http://schemas.microsoft.com/office/powerpoint/2010/main" val="343853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Minor order suggestions like 2-1-4-3 but edits not required</a:t>
            </a:r>
          </a:p>
          <a:p>
            <a:endParaRPr lang="en-US" dirty="0"/>
          </a:p>
          <a:p>
            <a:endParaRPr lang="en-US" dirty="0"/>
          </a:p>
        </p:txBody>
      </p:sp>
      <p:sp>
        <p:nvSpPr>
          <p:cNvPr id="4" name="Slide Number Placeholder 3"/>
          <p:cNvSpPr>
            <a:spLocks noGrp="1"/>
          </p:cNvSpPr>
          <p:nvPr>
            <p:ph type="sldNum" sz="quarter" idx="5"/>
          </p:nvPr>
        </p:nvSpPr>
        <p:spPr/>
        <p:txBody>
          <a:bodyPr/>
          <a:lstStyle/>
          <a:p>
            <a:fld id="{2F41AD3C-73A7-46D6-BFC6-CB63D1C18CEC}" type="slidenum">
              <a:rPr lang="en-US" smtClean="0"/>
              <a:t>5</a:t>
            </a:fld>
            <a:endParaRPr lang="en-US"/>
          </a:p>
        </p:txBody>
      </p:sp>
    </p:spTree>
    <p:extLst>
      <p:ext uri="{BB962C8B-B14F-4D97-AF65-F5344CB8AC3E}">
        <p14:creationId xmlns:p14="http://schemas.microsoft.com/office/powerpoint/2010/main" val="252168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it's too confusing to list out but for the RAD notes, conversions must have completed closing and if we include a list, it must have all the potential eligibles on it. </a:t>
            </a:r>
          </a:p>
        </p:txBody>
      </p:sp>
      <p:sp>
        <p:nvSpPr>
          <p:cNvPr id="4" name="Slide Number Placeholder 3"/>
          <p:cNvSpPr>
            <a:spLocks noGrp="1"/>
          </p:cNvSpPr>
          <p:nvPr>
            <p:ph type="sldNum" sz="quarter" idx="5"/>
          </p:nvPr>
        </p:nvSpPr>
        <p:spPr/>
        <p:txBody>
          <a:bodyPr/>
          <a:lstStyle/>
          <a:p>
            <a:fld id="{2F41AD3C-73A7-46D6-BFC6-CB63D1C18CEC}" type="slidenum">
              <a:rPr lang="en-US" smtClean="0"/>
              <a:t>6</a:t>
            </a:fld>
            <a:endParaRPr lang="en-US"/>
          </a:p>
        </p:txBody>
      </p:sp>
    </p:spTree>
    <p:extLst>
      <p:ext uri="{BB962C8B-B14F-4D97-AF65-F5344CB8AC3E}">
        <p14:creationId xmlns:p14="http://schemas.microsoft.com/office/powerpoint/2010/main" val="227956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Minor additions (TPV or EHV)</a:t>
            </a:r>
          </a:p>
        </p:txBody>
      </p:sp>
      <p:sp>
        <p:nvSpPr>
          <p:cNvPr id="4" name="Slide Number Placeholder 3"/>
          <p:cNvSpPr>
            <a:spLocks noGrp="1"/>
          </p:cNvSpPr>
          <p:nvPr>
            <p:ph type="sldNum" sz="quarter" idx="5"/>
          </p:nvPr>
        </p:nvSpPr>
        <p:spPr/>
        <p:txBody>
          <a:bodyPr/>
          <a:lstStyle/>
          <a:p>
            <a:fld id="{2F41AD3C-73A7-46D6-BFC6-CB63D1C18CEC}" type="slidenum">
              <a:rPr lang="en-US" smtClean="0"/>
              <a:t>7</a:t>
            </a:fld>
            <a:endParaRPr lang="en-US"/>
          </a:p>
        </p:txBody>
      </p:sp>
    </p:spTree>
    <p:extLst>
      <p:ext uri="{BB962C8B-B14F-4D97-AF65-F5344CB8AC3E}">
        <p14:creationId xmlns:p14="http://schemas.microsoft.com/office/powerpoint/2010/main" val="73992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eligible use of grant funds as a private business (translation and interpretation)</a:t>
            </a:r>
          </a:p>
        </p:txBody>
      </p:sp>
      <p:sp>
        <p:nvSpPr>
          <p:cNvPr id="4" name="Slide Number Placeholder 3"/>
          <p:cNvSpPr>
            <a:spLocks noGrp="1"/>
          </p:cNvSpPr>
          <p:nvPr>
            <p:ph type="sldNum" sz="quarter" idx="5"/>
          </p:nvPr>
        </p:nvSpPr>
        <p:spPr/>
        <p:txBody>
          <a:bodyPr/>
          <a:lstStyle/>
          <a:p>
            <a:fld id="{2F41AD3C-73A7-46D6-BFC6-CB63D1C18CEC}" type="slidenum">
              <a:rPr lang="en-US" smtClean="0"/>
              <a:t>8</a:t>
            </a:fld>
            <a:endParaRPr lang="en-US"/>
          </a:p>
        </p:txBody>
      </p:sp>
    </p:spTree>
    <p:extLst>
      <p:ext uri="{BB962C8B-B14F-4D97-AF65-F5344CB8AC3E}">
        <p14:creationId xmlns:p14="http://schemas.microsoft.com/office/powerpoint/2010/main" val="381695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back to school events with TEO funding, for example, you would need another source of funds to do that </a:t>
            </a:r>
          </a:p>
        </p:txBody>
      </p:sp>
      <p:sp>
        <p:nvSpPr>
          <p:cNvPr id="4" name="Slide Number Placeholder 3"/>
          <p:cNvSpPr>
            <a:spLocks noGrp="1"/>
          </p:cNvSpPr>
          <p:nvPr>
            <p:ph type="sldNum" sz="quarter" idx="5"/>
          </p:nvPr>
        </p:nvSpPr>
        <p:spPr/>
        <p:txBody>
          <a:bodyPr/>
          <a:lstStyle/>
          <a:p>
            <a:fld id="{2F41AD3C-73A7-46D6-BFC6-CB63D1C18CEC}" type="slidenum">
              <a:rPr lang="en-US" smtClean="0"/>
              <a:t>10</a:t>
            </a:fld>
            <a:endParaRPr lang="en-US"/>
          </a:p>
        </p:txBody>
      </p:sp>
    </p:spTree>
    <p:extLst>
      <p:ext uri="{BB962C8B-B14F-4D97-AF65-F5344CB8AC3E}">
        <p14:creationId xmlns:p14="http://schemas.microsoft.com/office/powerpoint/2010/main" val="4123088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pic>
        <p:nvPicPr>
          <p:cNvPr id="7" name="Picture 6">
            <a:extLst>
              <a:ext uri="{FF2B5EF4-FFF2-40B4-BE49-F238E27FC236}">
                <a16:creationId xmlns:a16="http://schemas.microsoft.com/office/drawing/2014/main" id="{13CD5A06-83A6-5508-3477-859FCCD6B079}"/>
              </a:ext>
            </a:extLst>
          </p:cNvPr>
          <p:cNvPicPr>
            <a:picLocks noChangeAspect="1"/>
          </p:cNvPicPr>
          <p:nvPr userDrawn="1"/>
        </p:nvPicPr>
        <p:blipFill>
          <a:blip r:embed="rId2"/>
          <a:srcRect l="13701" t="14503" r="12176" b="18491"/>
          <a:stretch>
            <a:fillRect/>
          </a:stretch>
        </p:blipFill>
        <p:spPr>
          <a:xfrm>
            <a:off x="1502008" y="358611"/>
            <a:ext cx="1681139" cy="1511699"/>
          </a:xfrm>
          <a:prstGeom prst="rect">
            <a:avLst/>
          </a:prstGeom>
        </p:spPr>
      </p:pic>
      <p:pic>
        <p:nvPicPr>
          <p:cNvPr id="8" name="Picture 7">
            <a:extLst>
              <a:ext uri="{FF2B5EF4-FFF2-40B4-BE49-F238E27FC236}">
                <a16:creationId xmlns:a16="http://schemas.microsoft.com/office/drawing/2014/main" id="{C443CE12-855A-C4B1-5785-C83DEC3857AC}"/>
              </a:ext>
            </a:extLst>
          </p:cNvPr>
          <p:cNvPicPr>
            <a:picLocks noChangeAspect="1"/>
          </p:cNvPicPr>
          <p:nvPr userDrawn="1"/>
        </p:nvPicPr>
        <p:blipFill>
          <a:blip r:embed="rId3"/>
          <a:stretch>
            <a:fillRect/>
          </a:stretch>
        </p:blipFill>
        <p:spPr>
          <a:xfrm>
            <a:off x="3145615" y="358610"/>
            <a:ext cx="1332819" cy="1480909"/>
          </a:xfrm>
          <a:prstGeom prst="rect">
            <a:avLst/>
          </a:prstGeom>
        </p:spPr>
      </p:pic>
      <p:pic>
        <p:nvPicPr>
          <p:cNvPr id="9" name="Picture 8">
            <a:extLst>
              <a:ext uri="{FF2B5EF4-FFF2-40B4-BE49-F238E27FC236}">
                <a16:creationId xmlns:a16="http://schemas.microsoft.com/office/drawing/2014/main" id="{8EB0C4B2-40B7-B5A7-D6C1-3029AE2DF807}"/>
              </a:ext>
            </a:extLst>
          </p:cNvPr>
          <p:cNvPicPr>
            <a:picLocks noChangeAspect="1"/>
          </p:cNvPicPr>
          <p:nvPr userDrawn="1"/>
        </p:nvPicPr>
        <p:blipFill>
          <a:blip r:embed="rId4"/>
          <a:srcRect l="29804" t="22762" r="35163" b="29189"/>
          <a:stretch>
            <a:fillRect/>
          </a:stretch>
        </p:blipFill>
        <p:spPr>
          <a:xfrm>
            <a:off x="4478434" y="358609"/>
            <a:ext cx="1752000" cy="1351659"/>
          </a:xfrm>
          <a:prstGeom prst="rect">
            <a:avLst/>
          </a:prstGeom>
        </p:spPr>
      </p:pic>
    </p:spTree>
    <p:extLst>
      <p:ext uri="{BB962C8B-B14F-4D97-AF65-F5344CB8AC3E}">
        <p14:creationId xmlns:p14="http://schemas.microsoft.com/office/powerpoint/2010/main" val="1367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99535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353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333388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377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153088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2601743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221634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119161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C0393-5DEF-FB4C-9E80-C07E75C74552}" type="datetimeFigureOut">
              <a:rPr lang="en-US" smtClean="0"/>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130363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FC0393-5DEF-FB4C-9E80-C07E75C74552}" type="datetimeFigureOut">
              <a:rPr lang="en-US" smtClean="0"/>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235868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C0393-5DEF-FB4C-9E80-C07E75C74552}" type="datetimeFigureOut">
              <a:rPr lang="en-US" smtClean="0"/>
              <a:t>9/3/25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172529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C0393-5DEF-FB4C-9E80-C07E75C74552}" type="datetimeFigureOut">
              <a:rPr lang="en-US" smtClean="0"/>
              <a:t>9/3/25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79617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0393-5DEF-FB4C-9E80-C07E75C74552}" type="datetimeFigureOut">
              <a:rPr lang="en-US" smtClean="0"/>
              <a:t>9/3/25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300433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C0393-5DEF-FB4C-9E80-C07E75C74552}" type="datetimeFigureOut">
              <a:rPr lang="en-US" smtClean="0"/>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A6E9E-2FF1-4440-98F4-84681784640C}" type="slidenum">
              <a:rPr lang="en-US" smtClean="0"/>
              <a:t>‹#›</a:t>
            </a:fld>
            <a:endParaRPr lang="en-US"/>
          </a:p>
        </p:txBody>
      </p:sp>
    </p:spTree>
    <p:extLst>
      <p:ext uri="{BB962C8B-B14F-4D97-AF65-F5344CB8AC3E}">
        <p14:creationId xmlns:p14="http://schemas.microsoft.com/office/powerpoint/2010/main" val="205592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A6E9E-2FF1-4440-98F4-84681784640C}" type="slidenum">
              <a:rPr lang="en-US" smtClean="0"/>
              <a:t>‹#›</a:t>
            </a:fld>
            <a:endParaRPr lang="en-US"/>
          </a:p>
        </p:txBody>
      </p:sp>
      <p:sp>
        <p:nvSpPr>
          <p:cNvPr id="5" name="Date Placeholder 4"/>
          <p:cNvSpPr>
            <a:spLocks noGrp="1"/>
          </p:cNvSpPr>
          <p:nvPr>
            <p:ph type="dt" sz="half" idx="10"/>
          </p:nvPr>
        </p:nvSpPr>
        <p:spPr/>
        <p:txBody>
          <a:bodyPr/>
          <a:lstStyle/>
          <a:p>
            <a:fld id="{5BFC0393-5DEF-FB4C-9E80-C07E75C74552}" type="datetimeFigureOut">
              <a:rPr lang="en-US" smtClean="0"/>
              <a:t>9/3/25</a:t>
            </a:fld>
            <a:endParaRPr lang="en-US"/>
          </a:p>
        </p:txBody>
      </p:sp>
    </p:spTree>
    <p:extLst>
      <p:ext uri="{BB962C8B-B14F-4D97-AF65-F5344CB8AC3E}">
        <p14:creationId xmlns:p14="http://schemas.microsoft.com/office/powerpoint/2010/main" val="405490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FC0393-5DEF-FB4C-9E80-C07E75C74552}" type="datetimeFigureOut">
              <a:rPr lang="en-US" smtClean="0"/>
              <a:t>9/3/25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4A6E9E-2FF1-4440-98F4-84681784640C}" type="slidenum">
              <a:rPr lang="en-US" smtClean="0"/>
              <a:t>‹#›</a:t>
            </a:fld>
            <a:endParaRPr lang="en-US"/>
          </a:p>
        </p:txBody>
      </p:sp>
      <p:pic>
        <p:nvPicPr>
          <p:cNvPr id="8" name="Picture 7">
            <a:extLst>
              <a:ext uri="{FF2B5EF4-FFF2-40B4-BE49-F238E27FC236}">
                <a16:creationId xmlns:a16="http://schemas.microsoft.com/office/drawing/2014/main" id="{2CCE02AA-C75D-5617-0F25-0AC6F50CF7E2}"/>
              </a:ext>
            </a:extLst>
          </p:cNvPr>
          <p:cNvPicPr>
            <a:picLocks noChangeAspect="1"/>
          </p:cNvPicPr>
          <p:nvPr userDrawn="1"/>
        </p:nvPicPr>
        <p:blipFill>
          <a:blip r:embed="rId18"/>
          <a:srcRect l="29804" t="22762" r="35163" b="29189"/>
          <a:stretch>
            <a:fillRect/>
          </a:stretch>
        </p:blipFill>
        <p:spPr>
          <a:xfrm>
            <a:off x="10839355" y="5787166"/>
            <a:ext cx="1290426" cy="995557"/>
          </a:xfrm>
          <a:prstGeom prst="rect">
            <a:avLst/>
          </a:prstGeom>
        </p:spPr>
      </p:pic>
      <p:pic>
        <p:nvPicPr>
          <p:cNvPr id="12" name="Picture 11">
            <a:extLst>
              <a:ext uri="{FF2B5EF4-FFF2-40B4-BE49-F238E27FC236}">
                <a16:creationId xmlns:a16="http://schemas.microsoft.com/office/drawing/2014/main" id="{DF8D4A87-4CF2-0EC3-0013-4EAE6561FA8D}"/>
              </a:ext>
            </a:extLst>
          </p:cNvPr>
          <p:cNvPicPr>
            <a:picLocks noChangeAspect="1"/>
          </p:cNvPicPr>
          <p:nvPr userDrawn="1"/>
        </p:nvPicPr>
        <p:blipFill>
          <a:blip r:embed="rId19"/>
          <a:srcRect l="13701" t="14503" r="12176" b="18491"/>
          <a:stretch>
            <a:fillRect/>
          </a:stretch>
        </p:blipFill>
        <p:spPr>
          <a:xfrm>
            <a:off x="10391223" y="4634873"/>
            <a:ext cx="1281449" cy="1152293"/>
          </a:xfrm>
          <a:prstGeom prst="rect">
            <a:avLst/>
          </a:prstGeom>
        </p:spPr>
      </p:pic>
      <p:pic>
        <p:nvPicPr>
          <p:cNvPr id="14" name="Picture 13">
            <a:extLst>
              <a:ext uri="{FF2B5EF4-FFF2-40B4-BE49-F238E27FC236}">
                <a16:creationId xmlns:a16="http://schemas.microsoft.com/office/drawing/2014/main" id="{D3668E6E-E063-4592-4416-BE1112ACAB67}"/>
              </a:ext>
            </a:extLst>
          </p:cNvPr>
          <p:cNvPicPr>
            <a:picLocks noChangeAspect="1"/>
          </p:cNvPicPr>
          <p:nvPr userDrawn="1"/>
        </p:nvPicPr>
        <p:blipFill>
          <a:blip r:embed="rId20"/>
          <a:stretch>
            <a:fillRect/>
          </a:stretch>
        </p:blipFill>
        <p:spPr>
          <a:xfrm>
            <a:off x="9934609" y="5795633"/>
            <a:ext cx="901572" cy="1001746"/>
          </a:xfrm>
          <a:prstGeom prst="rect">
            <a:avLst/>
          </a:prstGeom>
        </p:spPr>
      </p:pic>
    </p:spTree>
    <p:extLst>
      <p:ext uri="{BB962C8B-B14F-4D97-AF65-F5344CB8AC3E}">
        <p14:creationId xmlns:p14="http://schemas.microsoft.com/office/powerpoint/2010/main" val="1974146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BD49-0C9B-155C-70EC-BA0A0574D555}"/>
              </a:ext>
            </a:extLst>
          </p:cNvPr>
          <p:cNvSpPr>
            <a:spLocks noGrp="1"/>
          </p:cNvSpPr>
          <p:nvPr>
            <p:ph type="ctrTitle"/>
          </p:nvPr>
        </p:nvSpPr>
        <p:spPr>
          <a:xfrm>
            <a:off x="600173" y="1893756"/>
            <a:ext cx="9144000" cy="2252663"/>
          </a:xfrm>
        </p:spPr>
        <p:txBody>
          <a:bodyPr>
            <a:normAutofit fontScale="90000"/>
          </a:bodyPr>
          <a:lstStyle/>
          <a:p>
            <a:r>
              <a:rPr lang="en-US" dirty="0"/>
              <a:t>Tenant Education and Outreach Program: A Webinar</a:t>
            </a:r>
            <a:br>
              <a:rPr lang="en-US" dirty="0"/>
            </a:br>
            <a:r>
              <a:rPr lang="en-US" sz="3100" i="1" dirty="0"/>
              <a:t>September 4, 2025</a:t>
            </a:r>
          </a:p>
        </p:txBody>
      </p:sp>
      <p:sp>
        <p:nvSpPr>
          <p:cNvPr id="3" name="Subtitle 2">
            <a:extLst>
              <a:ext uri="{FF2B5EF4-FFF2-40B4-BE49-F238E27FC236}">
                <a16:creationId xmlns:a16="http://schemas.microsoft.com/office/drawing/2014/main" id="{FF98A59D-078F-EC4A-A1BC-E3A9C4B19D1D}"/>
              </a:ext>
            </a:extLst>
          </p:cNvPr>
          <p:cNvSpPr>
            <a:spLocks noGrp="1"/>
          </p:cNvSpPr>
          <p:nvPr>
            <p:ph type="subTitle" idx="1"/>
          </p:nvPr>
        </p:nvSpPr>
        <p:spPr>
          <a:xfrm>
            <a:off x="772732" y="4234990"/>
            <a:ext cx="9247031" cy="1096899"/>
          </a:xfrm>
        </p:spPr>
        <p:txBody>
          <a:bodyPr>
            <a:noAutofit/>
          </a:bodyPr>
          <a:lstStyle/>
          <a:p>
            <a:r>
              <a:rPr lang="en-US" sz="2800" dirty="0"/>
              <a:t>Presenters: Michael Kane, Mass Alliance of HUD Tenants</a:t>
            </a:r>
          </a:p>
          <a:p>
            <a:r>
              <a:rPr lang="en-US" sz="2800" dirty="0"/>
              <a:t> Susie Shannon, AIDS Healthcare Foundation</a:t>
            </a:r>
          </a:p>
          <a:p>
            <a:pPr algn="ctr"/>
            <a:r>
              <a:rPr lang="en-US" sz="2800" dirty="0"/>
              <a:t>Elizabeth Fernandez, HUD</a:t>
            </a:r>
          </a:p>
        </p:txBody>
      </p:sp>
    </p:spTree>
    <p:extLst>
      <p:ext uri="{BB962C8B-B14F-4D97-AF65-F5344CB8AC3E}">
        <p14:creationId xmlns:p14="http://schemas.microsoft.com/office/powerpoint/2010/main" val="142717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1C7-6FBD-B224-262A-A68C68B81250}"/>
              </a:ext>
            </a:extLst>
          </p:cNvPr>
          <p:cNvSpPr>
            <a:spLocks noGrp="1"/>
          </p:cNvSpPr>
          <p:nvPr>
            <p:ph type="title"/>
          </p:nvPr>
        </p:nvSpPr>
        <p:spPr>
          <a:xfrm>
            <a:off x="659091" y="497101"/>
            <a:ext cx="7994715" cy="1062842"/>
          </a:xfrm>
        </p:spPr>
        <p:txBody>
          <a:bodyPr>
            <a:noAutofit/>
          </a:bodyPr>
          <a:lstStyle/>
          <a:p>
            <a:r>
              <a:rPr lang="en-US" dirty="0"/>
              <a:t>Activities that are NOT eligible uses for TEO funding</a:t>
            </a:r>
            <a:br>
              <a:rPr lang="en-US" dirty="0"/>
            </a:br>
            <a:endParaRPr lang="en-US" dirty="0"/>
          </a:p>
        </p:txBody>
      </p:sp>
      <p:sp>
        <p:nvSpPr>
          <p:cNvPr id="3" name="Content Placeholder 2">
            <a:extLst>
              <a:ext uri="{FF2B5EF4-FFF2-40B4-BE49-F238E27FC236}">
                <a16:creationId xmlns:a16="http://schemas.microsoft.com/office/drawing/2014/main" id="{F6434FC2-6214-0419-115E-BA55A1422EBA}"/>
              </a:ext>
            </a:extLst>
          </p:cNvPr>
          <p:cNvSpPr>
            <a:spLocks noGrp="1"/>
          </p:cNvSpPr>
          <p:nvPr>
            <p:ph idx="1"/>
          </p:nvPr>
        </p:nvSpPr>
        <p:spPr>
          <a:xfrm>
            <a:off x="659091" y="1852173"/>
            <a:ext cx="9107078" cy="4748996"/>
          </a:xfrm>
        </p:spPr>
        <p:txBody>
          <a:bodyPr>
            <a:normAutofit/>
          </a:bodyPr>
          <a:lstStyle/>
          <a:p>
            <a:r>
              <a:rPr lang="en-US" sz="2000" b="1" dirty="0"/>
              <a:t>Lobbying activities are strictly prohibited!</a:t>
            </a:r>
          </a:p>
          <a:p>
            <a:r>
              <a:rPr lang="en-US" sz="2000" dirty="0"/>
              <a:t>TEO funds </a:t>
            </a:r>
            <a:r>
              <a:rPr lang="en-US" sz="2000" b="1" i="1" dirty="0"/>
              <a:t>must not </a:t>
            </a:r>
            <a:r>
              <a:rPr lang="en-US" sz="2000" dirty="0"/>
              <a:t>be used for </a:t>
            </a:r>
            <a:r>
              <a:rPr lang="en-US" sz="2000" b="1" i="1" dirty="0"/>
              <a:t>direct or indirect </a:t>
            </a:r>
            <a:r>
              <a:rPr lang="en-US" sz="2000" dirty="0"/>
              <a:t>lobbying activities, </a:t>
            </a:r>
            <a:r>
              <a:rPr lang="en-US" sz="2000" b="1" i="1" dirty="0"/>
              <a:t>including ‘grassroots’ lobbying</a:t>
            </a:r>
            <a:r>
              <a:rPr lang="en-US" sz="2000" dirty="0"/>
              <a:t>, for or against legislation or referenda </a:t>
            </a:r>
            <a:r>
              <a:rPr lang="en-US" sz="2000" b="1" i="1" dirty="0"/>
              <a:t>at the local, state or federal levels</a:t>
            </a:r>
          </a:p>
          <a:p>
            <a:r>
              <a:rPr lang="en-US" sz="2000" dirty="0"/>
              <a:t>TEO funds </a:t>
            </a:r>
            <a:r>
              <a:rPr lang="en-US" sz="2000" b="1" i="1" dirty="0"/>
              <a:t>must not </a:t>
            </a:r>
            <a:r>
              <a:rPr lang="en-US" sz="2000" dirty="0"/>
              <a:t>be used to contribute to a political party, campaign, political action committees, or similar organization</a:t>
            </a:r>
          </a:p>
          <a:p>
            <a:r>
              <a:rPr lang="en-US" sz="2000" b="1" i="1" dirty="0"/>
              <a:t>Administrative</a:t>
            </a:r>
            <a:r>
              <a:rPr lang="en-US" sz="2000" dirty="0"/>
              <a:t> advocacy on policy or enforcement matters is </a:t>
            </a:r>
            <a:r>
              <a:rPr lang="en-US" sz="2000" b="1" i="1" dirty="0"/>
              <a:t>not</a:t>
            </a:r>
            <a:r>
              <a:rPr lang="en-US" sz="2000" dirty="0"/>
              <a:t> prohibited legislative lobbying, and is allowable</a:t>
            </a:r>
          </a:p>
          <a:p>
            <a:r>
              <a:rPr lang="en-US" sz="2000" dirty="0"/>
              <a:t>TEO funds </a:t>
            </a:r>
            <a:r>
              <a:rPr lang="en-US" sz="2000" b="1" i="1" dirty="0"/>
              <a:t>must not </a:t>
            </a:r>
            <a:r>
              <a:rPr lang="en-US" sz="2000" dirty="0"/>
              <a:t>be used for recreational activities, landlord/tenant legal services for individual households, activities funded from other sources such as resident participation funds in RAD converted properties, or pre-award activities prior to receiving a sub-award (such as collecting grant approval signatures from tenants)</a:t>
            </a:r>
          </a:p>
          <a:p>
            <a:endParaRPr lang="en-US" dirty="0"/>
          </a:p>
        </p:txBody>
      </p:sp>
    </p:spTree>
    <p:extLst>
      <p:ext uri="{BB962C8B-B14F-4D97-AF65-F5344CB8AC3E}">
        <p14:creationId xmlns:p14="http://schemas.microsoft.com/office/powerpoint/2010/main" val="8244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EAE-D928-E879-00B4-E8F4ADF26FA3}"/>
              </a:ext>
            </a:extLst>
          </p:cNvPr>
          <p:cNvSpPr>
            <a:spLocks noGrp="1"/>
          </p:cNvSpPr>
          <p:nvPr>
            <p:ph type="title"/>
          </p:nvPr>
        </p:nvSpPr>
        <p:spPr/>
        <p:txBody>
          <a:bodyPr/>
          <a:lstStyle/>
          <a:p>
            <a:r>
              <a:rPr lang="en-US" dirty="0"/>
              <a:t>How to Apply for TEO Funds</a:t>
            </a:r>
          </a:p>
        </p:txBody>
      </p:sp>
      <p:sp>
        <p:nvSpPr>
          <p:cNvPr id="3" name="Content Placeholder 2">
            <a:extLst>
              <a:ext uri="{FF2B5EF4-FFF2-40B4-BE49-F238E27FC236}">
                <a16:creationId xmlns:a16="http://schemas.microsoft.com/office/drawing/2014/main" id="{47B3B2CB-6B3F-8192-C955-087A87028DA9}"/>
              </a:ext>
            </a:extLst>
          </p:cNvPr>
          <p:cNvSpPr>
            <a:spLocks noGrp="1"/>
          </p:cNvSpPr>
          <p:nvPr>
            <p:ph idx="1"/>
          </p:nvPr>
        </p:nvSpPr>
        <p:spPr>
          <a:xfrm>
            <a:off x="677334" y="1687133"/>
            <a:ext cx="8596668" cy="4354230"/>
          </a:xfrm>
        </p:spPr>
        <p:txBody>
          <a:bodyPr>
            <a:noAutofit/>
          </a:bodyPr>
          <a:lstStyle/>
          <a:p>
            <a:r>
              <a:rPr lang="en-US" sz="2000" dirty="0"/>
              <a:t>MAHT and AHF will open the application portal for TEO sub-applicants to apply for funds this fall, after HUD provides an approved application form</a:t>
            </a:r>
          </a:p>
          <a:p>
            <a:r>
              <a:rPr lang="en-US" sz="2000" dirty="0"/>
              <a:t>The online application portal will be fully compatible with Section 508 accessibility requirements</a:t>
            </a:r>
          </a:p>
          <a:p>
            <a:r>
              <a:rPr lang="en-US" sz="2000" dirty="0"/>
              <a:t>Required application components will include:</a:t>
            </a:r>
          </a:p>
          <a:p>
            <a:pPr lvl="1"/>
            <a:r>
              <a:rPr lang="en-US" sz="2000" dirty="0"/>
              <a:t>List of proposed PBRA Section 8 properties to be served</a:t>
            </a:r>
          </a:p>
          <a:p>
            <a:pPr lvl="1"/>
            <a:r>
              <a:rPr lang="en-US" sz="2000" dirty="0"/>
              <a:t>Documentation that the applicant has received the endorsement of 50% of the households in each property they propose to serve</a:t>
            </a:r>
          </a:p>
          <a:p>
            <a:pPr lvl="1"/>
            <a:r>
              <a:rPr lang="en-US" sz="2000" dirty="0"/>
              <a:t>Description of organization structure and operating procedures</a:t>
            </a:r>
          </a:p>
          <a:p>
            <a:pPr lvl="1"/>
            <a:r>
              <a:rPr lang="en-US" sz="2000" dirty="0"/>
              <a:t>Goals and Draft Plan of proposed activities, budget and timeline</a:t>
            </a:r>
          </a:p>
        </p:txBody>
      </p:sp>
    </p:spTree>
    <p:extLst>
      <p:ext uri="{BB962C8B-B14F-4D97-AF65-F5344CB8AC3E}">
        <p14:creationId xmlns:p14="http://schemas.microsoft.com/office/powerpoint/2010/main" val="329891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AC3E-2FB3-3C7C-E9CB-E55EFBD529CC}"/>
              </a:ext>
            </a:extLst>
          </p:cNvPr>
          <p:cNvSpPr>
            <a:spLocks noGrp="1"/>
          </p:cNvSpPr>
          <p:nvPr>
            <p:ph type="title"/>
          </p:nvPr>
        </p:nvSpPr>
        <p:spPr/>
        <p:txBody>
          <a:bodyPr>
            <a:normAutofit/>
          </a:bodyPr>
          <a:lstStyle/>
          <a:p>
            <a:r>
              <a:rPr lang="en-US" dirty="0"/>
              <a:t>50% endorsement signature requirement</a:t>
            </a:r>
            <a:br>
              <a:rPr lang="en-US" dirty="0"/>
            </a:br>
            <a:endParaRPr lang="en-US" dirty="0"/>
          </a:p>
        </p:txBody>
      </p:sp>
      <p:sp>
        <p:nvSpPr>
          <p:cNvPr id="3" name="Content Placeholder 2">
            <a:extLst>
              <a:ext uri="{FF2B5EF4-FFF2-40B4-BE49-F238E27FC236}">
                <a16:creationId xmlns:a16="http://schemas.microsoft.com/office/drawing/2014/main" id="{C45A74F3-BA56-2DCB-D941-DA7D45B7D5A6}"/>
              </a:ext>
            </a:extLst>
          </p:cNvPr>
          <p:cNvSpPr>
            <a:spLocks noGrp="1"/>
          </p:cNvSpPr>
          <p:nvPr>
            <p:ph idx="1"/>
          </p:nvPr>
        </p:nvSpPr>
        <p:spPr>
          <a:xfrm>
            <a:off x="677334" y="1930401"/>
            <a:ext cx="8596668" cy="4110962"/>
          </a:xfrm>
        </p:spPr>
        <p:txBody>
          <a:bodyPr>
            <a:normAutofit/>
          </a:bodyPr>
          <a:lstStyle/>
          <a:p>
            <a:r>
              <a:rPr lang="en-US" sz="2000" dirty="0"/>
              <a:t>Sub-applicants must provide documentation that they have received the endorsement of 50% of the households in each property they propose to serve at the time of application</a:t>
            </a:r>
          </a:p>
          <a:p>
            <a:r>
              <a:rPr lang="en-US" sz="2000" dirty="0"/>
              <a:t>Sign in signatures for previous tenant meetings may count toward the 50% endorsement requirement</a:t>
            </a:r>
          </a:p>
          <a:p>
            <a:r>
              <a:rPr lang="en-US" sz="2000" dirty="0"/>
              <a:t>No more than one person per household may endorse an application</a:t>
            </a:r>
          </a:p>
          <a:p>
            <a:r>
              <a:rPr lang="en-US" sz="2000" dirty="0"/>
              <a:t>Each household can endorse the application of only one organization or CBO at a time</a:t>
            </a:r>
          </a:p>
          <a:p>
            <a:r>
              <a:rPr lang="en-US" sz="2000" dirty="0"/>
              <a:t>If a household endorses an application that is subsequently denied, that household may endorse another application</a:t>
            </a:r>
          </a:p>
          <a:p>
            <a:endParaRPr lang="en-US" dirty="0"/>
          </a:p>
        </p:txBody>
      </p:sp>
    </p:spTree>
    <p:extLst>
      <p:ext uri="{BB962C8B-B14F-4D97-AF65-F5344CB8AC3E}">
        <p14:creationId xmlns:p14="http://schemas.microsoft.com/office/powerpoint/2010/main" val="271128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1F13-E0CA-4B3B-11AE-68972B18B310}"/>
              </a:ext>
            </a:extLst>
          </p:cNvPr>
          <p:cNvSpPr>
            <a:spLocks noGrp="1"/>
          </p:cNvSpPr>
          <p:nvPr>
            <p:ph type="title"/>
          </p:nvPr>
        </p:nvSpPr>
        <p:spPr/>
        <p:txBody>
          <a:bodyPr/>
          <a:lstStyle/>
          <a:p>
            <a:r>
              <a:rPr lang="en-US" dirty="0"/>
              <a:t>Joint applicants</a:t>
            </a:r>
          </a:p>
        </p:txBody>
      </p:sp>
      <p:sp>
        <p:nvSpPr>
          <p:cNvPr id="3" name="Content Placeholder 2">
            <a:extLst>
              <a:ext uri="{FF2B5EF4-FFF2-40B4-BE49-F238E27FC236}">
                <a16:creationId xmlns:a16="http://schemas.microsoft.com/office/drawing/2014/main" id="{03032AA4-41B8-F175-3E86-4B41CE9372E3}"/>
              </a:ext>
            </a:extLst>
          </p:cNvPr>
          <p:cNvSpPr>
            <a:spLocks noGrp="1"/>
          </p:cNvSpPr>
          <p:nvPr>
            <p:ph idx="1"/>
          </p:nvPr>
        </p:nvSpPr>
        <p:spPr/>
        <p:txBody>
          <a:bodyPr>
            <a:normAutofit/>
          </a:bodyPr>
          <a:lstStyle/>
          <a:p>
            <a:r>
              <a:rPr lang="en-US" sz="2000" dirty="0"/>
              <a:t>Joint applicants must submit a Memorandum of Understanding (MOU) or Letter of Agreement that:</a:t>
            </a:r>
          </a:p>
          <a:p>
            <a:pPr lvl="1"/>
            <a:r>
              <a:rPr lang="en-US" sz="2000" dirty="0"/>
              <a:t>Demonstrates a commitment to work collaboratively during the three year period of performance</a:t>
            </a:r>
          </a:p>
          <a:p>
            <a:pPr lvl="1"/>
            <a:r>
              <a:rPr lang="en-US" sz="2000" dirty="0"/>
              <a:t>Identifies which party is the Lead Applicant</a:t>
            </a:r>
          </a:p>
          <a:p>
            <a:pPr lvl="1"/>
            <a:r>
              <a:rPr lang="en-US" sz="2000" dirty="0"/>
              <a:t>Describes the respective roles of each co-applicant.  </a:t>
            </a:r>
          </a:p>
          <a:p>
            <a:r>
              <a:rPr lang="en-US" sz="2000" dirty="0"/>
              <a:t>If a co-applicant is providing an MOU or Letter for more than one application, they must indicate this in each application and provide a list of all TEO applications on which they are co-applicants</a:t>
            </a:r>
          </a:p>
        </p:txBody>
      </p:sp>
    </p:spTree>
    <p:extLst>
      <p:ext uri="{BB962C8B-B14F-4D97-AF65-F5344CB8AC3E}">
        <p14:creationId xmlns:p14="http://schemas.microsoft.com/office/powerpoint/2010/main" val="164481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F7AA-A168-3722-5F6C-7E9D4C155908}"/>
              </a:ext>
            </a:extLst>
          </p:cNvPr>
          <p:cNvSpPr>
            <a:spLocks noGrp="1"/>
          </p:cNvSpPr>
          <p:nvPr>
            <p:ph type="title"/>
          </p:nvPr>
        </p:nvSpPr>
        <p:spPr/>
        <p:txBody>
          <a:bodyPr/>
          <a:lstStyle/>
          <a:p>
            <a:r>
              <a:rPr lang="en-US" dirty="0"/>
              <a:t>Applicant review process</a:t>
            </a:r>
          </a:p>
        </p:txBody>
      </p:sp>
      <p:sp>
        <p:nvSpPr>
          <p:cNvPr id="3" name="Content Placeholder 2">
            <a:extLst>
              <a:ext uri="{FF2B5EF4-FFF2-40B4-BE49-F238E27FC236}">
                <a16:creationId xmlns:a16="http://schemas.microsoft.com/office/drawing/2014/main" id="{9557029B-76ED-8E99-3E24-849801C56FE1}"/>
              </a:ext>
            </a:extLst>
          </p:cNvPr>
          <p:cNvSpPr>
            <a:spLocks noGrp="1"/>
          </p:cNvSpPr>
          <p:nvPr>
            <p:ph idx="1"/>
          </p:nvPr>
        </p:nvSpPr>
        <p:spPr/>
        <p:txBody>
          <a:bodyPr>
            <a:normAutofit/>
          </a:bodyPr>
          <a:lstStyle/>
          <a:p>
            <a:r>
              <a:rPr lang="en-US" sz="2000" dirty="0">
                <a:solidFill>
                  <a:srgbClr val="2B2635"/>
                </a:solidFill>
                <a:latin typeface="+mj-lt"/>
              </a:rPr>
              <a:t>AHF and </a:t>
            </a:r>
            <a:r>
              <a:rPr lang="en-US" sz="2000" b="0" i="0" u="none" strike="noStrike" dirty="0">
                <a:solidFill>
                  <a:srgbClr val="2B2635"/>
                </a:solidFill>
                <a:effectLst/>
                <a:latin typeface="+mj-lt"/>
              </a:rPr>
              <a:t>MAHT are responsible for negotiating and approving sub-awardee proposals</a:t>
            </a:r>
          </a:p>
          <a:p>
            <a:r>
              <a:rPr lang="en-US" sz="2000" dirty="0"/>
              <a:t>AHF/MAHT will review applications and make subaward decisions on a first come, first serve basis for eligible applicants</a:t>
            </a:r>
          </a:p>
          <a:p>
            <a:r>
              <a:rPr lang="en-US" sz="2000" dirty="0"/>
              <a:t>AHF/MAHT will communicate with sub-applicants to refine their goals, draft plans, and proposed budgets, as well as notify sub-applicants of any technical deficiencies with deadlines for correction within 30 days</a:t>
            </a:r>
          </a:p>
        </p:txBody>
      </p:sp>
    </p:spTree>
    <p:extLst>
      <p:ext uri="{BB962C8B-B14F-4D97-AF65-F5344CB8AC3E}">
        <p14:creationId xmlns:p14="http://schemas.microsoft.com/office/powerpoint/2010/main" val="185323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0E22-4A0D-E18D-2DD2-8966B86ED2B6}"/>
              </a:ext>
            </a:extLst>
          </p:cNvPr>
          <p:cNvSpPr>
            <a:spLocks noGrp="1"/>
          </p:cNvSpPr>
          <p:nvPr>
            <p:ph type="title"/>
          </p:nvPr>
        </p:nvSpPr>
        <p:spPr/>
        <p:txBody>
          <a:bodyPr/>
          <a:lstStyle/>
          <a:p>
            <a:r>
              <a:rPr lang="en-US" dirty="0"/>
              <a:t>Reasons for denying an application</a:t>
            </a:r>
          </a:p>
        </p:txBody>
      </p:sp>
      <p:sp>
        <p:nvSpPr>
          <p:cNvPr id="3" name="Content Placeholder 2">
            <a:extLst>
              <a:ext uri="{FF2B5EF4-FFF2-40B4-BE49-F238E27FC236}">
                <a16:creationId xmlns:a16="http://schemas.microsoft.com/office/drawing/2014/main" id="{695417F5-E4CB-A7D8-9A65-493D3DEEE1D6}"/>
              </a:ext>
            </a:extLst>
          </p:cNvPr>
          <p:cNvSpPr>
            <a:spLocks noGrp="1"/>
          </p:cNvSpPr>
          <p:nvPr>
            <p:ph idx="1"/>
          </p:nvPr>
        </p:nvSpPr>
        <p:spPr>
          <a:xfrm>
            <a:off x="677334" y="2109510"/>
            <a:ext cx="8596668" cy="3880773"/>
          </a:xfrm>
        </p:spPr>
        <p:txBody>
          <a:bodyPr>
            <a:normAutofit fontScale="92500" lnSpcReduction="10000"/>
          </a:bodyPr>
          <a:lstStyle/>
          <a:p>
            <a:r>
              <a:rPr lang="en-US" sz="2000" dirty="0"/>
              <a:t>AHF/MAHT may deny applications if:</a:t>
            </a:r>
          </a:p>
          <a:p>
            <a:pPr lvl="1"/>
            <a:r>
              <a:rPr lang="en-US" sz="2000" dirty="0"/>
              <a:t>Applicant is ineligible</a:t>
            </a:r>
          </a:p>
          <a:p>
            <a:pPr lvl="1"/>
            <a:r>
              <a:rPr lang="en-US" sz="2000" dirty="0"/>
              <a:t>The application is incomplete or does not propose eligible activities</a:t>
            </a:r>
          </a:p>
          <a:p>
            <a:pPr lvl="1"/>
            <a:r>
              <a:rPr lang="en-US" sz="2000" dirty="0"/>
              <a:t>The proposed activities do not fall within the period of performance of AHF/MAHT’s agreement with HUD</a:t>
            </a:r>
          </a:p>
          <a:p>
            <a:pPr lvl="1"/>
            <a:r>
              <a:rPr lang="en-US" sz="2000" dirty="0"/>
              <a:t>Proposed budget includes ineligible or unreasonable costs or activities, if not promptly revised when notified by AHF/MAHT</a:t>
            </a:r>
          </a:p>
          <a:p>
            <a:pPr lvl="1"/>
            <a:r>
              <a:rPr lang="en-US" sz="2000" dirty="0"/>
              <a:t>Sub-applicant and AHF/MAHT are unable to agree on a final budget, plan, and timeline after reasonable efforts to assist with revisions</a:t>
            </a:r>
          </a:p>
          <a:p>
            <a:pPr lvl="1"/>
            <a:r>
              <a:rPr lang="en-US" sz="2000" dirty="0"/>
              <a:t>The sub-applicant’s proposed budget exceeds the amount of remaining available funds</a:t>
            </a:r>
          </a:p>
          <a:p>
            <a:endParaRPr lang="en-US" dirty="0"/>
          </a:p>
        </p:txBody>
      </p:sp>
    </p:spTree>
    <p:extLst>
      <p:ext uri="{BB962C8B-B14F-4D97-AF65-F5344CB8AC3E}">
        <p14:creationId xmlns:p14="http://schemas.microsoft.com/office/powerpoint/2010/main" val="298089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517C-CD7F-9285-5923-108F4B3A3F1C}"/>
              </a:ext>
            </a:extLst>
          </p:cNvPr>
          <p:cNvSpPr>
            <a:spLocks noGrp="1"/>
          </p:cNvSpPr>
          <p:nvPr>
            <p:ph type="title"/>
          </p:nvPr>
        </p:nvSpPr>
        <p:spPr/>
        <p:txBody>
          <a:bodyPr/>
          <a:lstStyle/>
          <a:p>
            <a:r>
              <a:rPr lang="en-US" dirty="0"/>
              <a:t>Appeal process to HUD</a:t>
            </a:r>
          </a:p>
        </p:txBody>
      </p:sp>
      <p:sp>
        <p:nvSpPr>
          <p:cNvPr id="3" name="Content Placeholder 2">
            <a:extLst>
              <a:ext uri="{FF2B5EF4-FFF2-40B4-BE49-F238E27FC236}">
                <a16:creationId xmlns:a16="http://schemas.microsoft.com/office/drawing/2014/main" id="{623E81CA-4F69-47FB-7D6B-A28455769A88}"/>
              </a:ext>
            </a:extLst>
          </p:cNvPr>
          <p:cNvSpPr>
            <a:spLocks noGrp="1"/>
          </p:cNvSpPr>
          <p:nvPr>
            <p:ph idx="1"/>
          </p:nvPr>
        </p:nvSpPr>
        <p:spPr>
          <a:xfrm>
            <a:off x="677334" y="2090654"/>
            <a:ext cx="9324505" cy="4598684"/>
          </a:xfrm>
        </p:spPr>
        <p:txBody>
          <a:bodyPr>
            <a:normAutofit/>
          </a:bodyPr>
          <a:lstStyle/>
          <a:p>
            <a:r>
              <a:rPr lang="en-US" sz="2000" dirty="0"/>
              <a:t>Notification that the application has been denied will be accompanied by a denial of award letter explaining in writing AHF/MAHT’s reasons for denial.  </a:t>
            </a:r>
          </a:p>
          <a:p>
            <a:r>
              <a:rPr lang="en-US" sz="2000" dirty="0"/>
              <a:t>The Sub-applicant has the right to appeal that denial to HUD if:</a:t>
            </a:r>
          </a:p>
          <a:p>
            <a:pPr lvl="1"/>
            <a:r>
              <a:rPr lang="en-US" sz="2000" dirty="0"/>
              <a:t>The sub-applicant has been rejected based on a requirement that they believe they meet; or</a:t>
            </a:r>
          </a:p>
          <a:p>
            <a:pPr lvl="1"/>
            <a:r>
              <a:rPr lang="en-US" sz="2000" dirty="0"/>
              <a:t>The sub-applicant was not provided an opportunity to correct technical deficiencies in their application, other than failure to get written endorsement of a majority of households in properties served</a:t>
            </a:r>
          </a:p>
          <a:p>
            <a:pPr lvl="1"/>
            <a:r>
              <a:rPr lang="en-US" sz="2000" dirty="0"/>
              <a:t>Appeal must be made within 45 days of rejection</a:t>
            </a:r>
          </a:p>
          <a:p>
            <a:pPr lvl="1"/>
            <a:r>
              <a:rPr lang="en-US" sz="2000" dirty="0"/>
              <a:t>HUD will make binding determination within 45 days after the date of the appeal</a:t>
            </a:r>
          </a:p>
        </p:txBody>
      </p:sp>
    </p:spTree>
    <p:extLst>
      <p:ext uri="{BB962C8B-B14F-4D97-AF65-F5344CB8AC3E}">
        <p14:creationId xmlns:p14="http://schemas.microsoft.com/office/powerpoint/2010/main" val="130702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6D84-1B52-29EC-0146-8BD154C6E7FD}"/>
              </a:ext>
            </a:extLst>
          </p:cNvPr>
          <p:cNvSpPr>
            <a:spLocks noGrp="1"/>
          </p:cNvSpPr>
          <p:nvPr>
            <p:ph type="title"/>
          </p:nvPr>
        </p:nvSpPr>
        <p:spPr/>
        <p:txBody>
          <a:bodyPr/>
          <a:lstStyle/>
          <a:p>
            <a:r>
              <a:rPr lang="en-US" dirty="0"/>
              <a:t>Successful Sub-Applicants</a:t>
            </a:r>
          </a:p>
        </p:txBody>
      </p:sp>
      <p:sp>
        <p:nvSpPr>
          <p:cNvPr id="3" name="Content Placeholder 2">
            <a:extLst>
              <a:ext uri="{FF2B5EF4-FFF2-40B4-BE49-F238E27FC236}">
                <a16:creationId xmlns:a16="http://schemas.microsoft.com/office/drawing/2014/main" id="{DF7FCE55-793F-23DB-43B2-6499A6E34D85}"/>
              </a:ext>
            </a:extLst>
          </p:cNvPr>
          <p:cNvSpPr>
            <a:spLocks noGrp="1"/>
          </p:cNvSpPr>
          <p:nvPr>
            <p:ph idx="1"/>
          </p:nvPr>
        </p:nvSpPr>
        <p:spPr>
          <a:xfrm>
            <a:off x="677334" y="1930401"/>
            <a:ext cx="8596668" cy="4110962"/>
          </a:xfrm>
        </p:spPr>
        <p:txBody>
          <a:bodyPr>
            <a:normAutofit/>
          </a:bodyPr>
          <a:lstStyle/>
          <a:p>
            <a:r>
              <a:rPr lang="en-US" sz="2000" dirty="0"/>
              <a:t>Selected organizations will execute a Cooperative Agreement with AHF/MAHT for execution of proposed activities</a:t>
            </a:r>
          </a:p>
          <a:p>
            <a:r>
              <a:rPr lang="en-US" sz="2000" dirty="0"/>
              <a:t>Sub-awardees must notify the residents of properties they propose to serve of the sub-award within 30 days of acceptance</a:t>
            </a:r>
          </a:p>
          <a:p>
            <a:r>
              <a:rPr lang="en-US" sz="2000" dirty="0"/>
              <a:t>AHF/MAHT will work with sub-awardees to refine their plans, budget and timeline, and amend these documents during the sub-award period of performance</a:t>
            </a:r>
          </a:p>
          <a:p>
            <a:r>
              <a:rPr lang="en-US" sz="2000" dirty="0"/>
              <a:t>Sub-awardees will submit </a:t>
            </a:r>
            <a:r>
              <a:rPr lang="en-US" sz="2000" b="1" i="1" dirty="0"/>
              <a:t>monthly invoices to AHF including advanced payment requests, if applicable, </a:t>
            </a:r>
            <a:r>
              <a:rPr lang="en-US" sz="2000" dirty="0"/>
              <a:t>and </a:t>
            </a:r>
            <a:r>
              <a:rPr lang="en-US" sz="2000" b="1" i="1" dirty="0"/>
              <a:t>meet at least once quarterly with MAHT</a:t>
            </a:r>
            <a:r>
              <a:rPr lang="en-US" sz="2000" dirty="0"/>
              <a:t> regarding performance progress on issues raised and resolved</a:t>
            </a:r>
          </a:p>
        </p:txBody>
      </p:sp>
    </p:spTree>
    <p:extLst>
      <p:ext uri="{BB962C8B-B14F-4D97-AF65-F5344CB8AC3E}">
        <p14:creationId xmlns:p14="http://schemas.microsoft.com/office/powerpoint/2010/main" val="150272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7358-4836-34AF-9391-A7ABA7626D7B}"/>
              </a:ext>
            </a:extLst>
          </p:cNvPr>
          <p:cNvSpPr>
            <a:spLocks noGrp="1"/>
          </p:cNvSpPr>
          <p:nvPr>
            <p:ph type="title"/>
          </p:nvPr>
        </p:nvSpPr>
        <p:spPr>
          <a:xfrm>
            <a:off x="677333" y="609600"/>
            <a:ext cx="8900300" cy="1320800"/>
          </a:xfrm>
        </p:spPr>
        <p:txBody>
          <a:bodyPr>
            <a:normAutofit/>
          </a:bodyPr>
          <a:lstStyle/>
          <a:p>
            <a:r>
              <a:rPr lang="en-US" sz="3600" dirty="0"/>
              <a:t>Training and Support for TEO </a:t>
            </a:r>
            <a:r>
              <a:rPr lang="en-US" sz="3600" dirty="0" err="1"/>
              <a:t>Subawardees</a:t>
            </a:r>
            <a:endParaRPr lang="en-US" sz="3600" dirty="0"/>
          </a:p>
        </p:txBody>
      </p:sp>
      <p:sp>
        <p:nvSpPr>
          <p:cNvPr id="3" name="Content Placeholder 2">
            <a:extLst>
              <a:ext uri="{FF2B5EF4-FFF2-40B4-BE49-F238E27FC236}">
                <a16:creationId xmlns:a16="http://schemas.microsoft.com/office/drawing/2014/main" id="{AEE063F6-BB8C-8E3B-5182-5F5650B2B852}"/>
              </a:ext>
            </a:extLst>
          </p:cNvPr>
          <p:cNvSpPr>
            <a:spLocks noGrp="1"/>
          </p:cNvSpPr>
          <p:nvPr>
            <p:ph idx="1"/>
          </p:nvPr>
        </p:nvSpPr>
        <p:spPr>
          <a:xfrm>
            <a:off x="677333" y="1790163"/>
            <a:ext cx="9173677" cy="4992423"/>
          </a:xfrm>
        </p:spPr>
        <p:txBody>
          <a:bodyPr>
            <a:noAutofit/>
          </a:bodyPr>
          <a:lstStyle/>
          <a:p>
            <a:r>
              <a:rPr lang="en-US" sz="2000" dirty="0"/>
              <a:t>With 40 years HUD tenant organizing experience, MAHT will spearhead training and support for sub-awardees, including:</a:t>
            </a:r>
          </a:p>
          <a:p>
            <a:pPr lvl="1"/>
            <a:r>
              <a:rPr lang="en-US" sz="2000" dirty="0"/>
              <a:t>Interactive Conference Calls and Webinars for issues and skills </a:t>
            </a:r>
          </a:p>
          <a:p>
            <a:pPr lvl="1"/>
            <a:r>
              <a:rPr lang="en-US" sz="2000" dirty="0"/>
              <a:t>At least one on-site field training in your city each year</a:t>
            </a:r>
          </a:p>
          <a:p>
            <a:pPr lvl="1"/>
            <a:r>
              <a:rPr lang="en-US" sz="2000" dirty="0"/>
              <a:t>Three national in-person training conferences with 12+ peer-led workshops and meetings with HUD</a:t>
            </a:r>
            <a:endParaRPr lang="en-US" sz="2000" strike="sngStrike" dirty="0"/>
          </a:p>
          <a:p>
            <a:pPr lvl="1"/>
            <a:r>
              <a:rPr lang="en-US" sz="2000" dirty="0"/>
              <a:t>Applicants have the option to include travel and registration for conferences in their budget requests</a:t>
            </a:r>
            <a:endParaRPr lang="en-US" sz="2000" strike="sngStrike" dirty="0"/>
          </a:p>
          <a:p>
            <a:pPr lvl="1"/>
            <a:r>
              <a:rPr lang="en-US" sz="2000" dirty="0"/>
              <a:t>MAHT/AHF anticipates offering annual conferences estimated at up to $1,500 per person</a:t>
            </a:r>
            <a:endParaRPr lang="en-US" sz="2000" strike="sngStrike" dirty="0"/>
          </a:p>
          <a:p>
            <a:pPr lvl="1"/>
            <a:r>
              <a:rPr lang="en-US" sz="2000" dirty="0"/>
              <a:t>On-call technical assistance by phone and email </a:t>
            </a:r>
          </a:p>
        </p:txBody>
      </p:sp>
    </p:spTree>
    <p:extLst>
      <p:ext uri="{BB962C8B-B14F-4D97-AF65-F5344CB8AC3E}">
        <p14:creationId xmlns:p14="http://schemas.microsoft.com/office/powerpoint/2010/main" val="65313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A67A-2576-9850-B0FE-DCB4BDBE33A5}"/>
              </a:ext>
            </a:extLst>
          </p:cNvPr>
          <p:cNvSpPr>
            <a:spLocks noGrp="1"/>
          </p:cNvSpPr>
          <p:nvPr>
            <p:ph type="title"/>
          </p:nvPr>
        </p:nvSpPr>
        <p:spPr>
          <a:xfrm>
            <a:off x="677863" y="5807145"/>
            <a:ext cx="5911473" cy="719580"/>
          </a:xfrm>
        </p:spPr>
        <p:txBody>
          <a:bodyPr>
            <a:normAutofit fontScale="90000"/>
          </a:bodyPr>
          <a:lstStyle/>
          <a:p>
            <a:r>
              <a:rPr lang="en-US" dirty="0"/>
              <a:t>www.preservationdatabase.org</a:t>
            </a:r>
          </a:p>
        </p:txBody>
      </p:sp>
      <p:pic>
        <p:nvPicPr>
          <p:cNvPr id="5" name="Content Placeholder 4">
            <a:extLst>
              <a:ext uri="{FF2B5EF4-FFF2-40B4-BE49-F238E27FC236}">
                <a16:creationId xmlns:a16="http://schemas.microsoft.com/office/drawing/2014/main" id="{08BEF044-8690-BBEB-34E8-684D65F2F271}"/>
              </a:ext>
            </a:extLst>
          </p:cNvPr>
          <p:cNvPicPr>
            <a:picLocks noGrp="1" noChangeAspect="1"/>
          </p:cNvPicPr>
          <p:nvPr>
            <p:ph idx="1"/>
          </p:nvPr>
        </p:nvPicPr>
        <p:blipFill>
          <a:blip r:embed="rId3"/>
          <a:stretch>
            <a:fillRect/>
          </a:stretch>
        </p:blipFill>
        <p:spPr>
          <a:xfrm>
            <a:off x="677863" y="2186264"/>
            <a:ext cx="8126772" cy="3620881"/>
          </a:xfrm>
        </p:spPr>
      </p:pic>
      <p:sp>
        <p:nvSpPr>
          <p:cNvPr id="6" name="Title 1">
            <a:extLst>
              <a:ext uri="{FF2B5EF4-FFF2-40B4-BE49-F238E27FC236}">
                <a16:creationId xmlns:a16="http://schemas.microsoft.com/office/drawing/2014/main" id="{F7613B3C-3DD7-35D3-AE4D-F22BB8F6EF5B}"/>
              </a:ext>
            </a:extLst>
          </p:cNvPr>
          <p:cNvSpPr txBox="1">
            <a:spLocks/>
          </p:cNvSpPr>
          <p:nvPr/>
        </p:nvSpPr>
        <p:spPr>
          <a:xfrm>
            <a:off x="677863" y="658304"/>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to use the Preservation Database to look up eligible Section 8 properties</a:t>
            </a:r>
          </a:p>
        </p:txBody>
      </p:sp>
    </p:spTree>
    <p:extLst>
      <p:ext uri="{BB962C8B-B14F-4D97-AF65-F5344CB8AC3E}">
        <p14:creationId xmlns:p14="http://schemas.microsoft.com/office/powerpoint/2010/main" val="421863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4B5B-6A02-FDA1-0019-5E7319B6D234}"/>
              </a:ext>
            </a:extLst>
          </p:cNvPr>
          <p:cNvSpPr>
            <a:spLocks noGrp="1"/>
          </p:cNvSpPr>
          <p:nvPr>
            <p:ph type="title"/>
          </p:nvPr>
        </p:nvSpPr>
        <p:spPr>
          <a:xfrm>
            <a:off x="838200" y="681035"/>
            <a:ext cx="10515600" cy="1144589"/>
          </a:xfrm>
        </p:spPr>
        <p:txBody>
          <a:bodyPr>
            <a:noAutofit/>
          </a:bodyPr>
          <a:lstStyle/>
          <a:p>
            <a:r>
              <a:rPr lang="en-US" dirty="0"/>
              <a:t>Tenant Education and Outreach Program</a:t>
            </a:r>
            <a:br>
              <a:rPr lang="en-US" dirty="0"/>
            </a:br>
            <a:endParaRPr lang="en-US" dirty="0"/>
          </a:p>
        </p:txBody>
      </p:sp>
      <p:sp>
        <p:nvSpPr>
          <p:cNvPr id="3" name="Content Placeholder 2">
            <a:extLst>
              <a:ext uri="{FF2B5EF4-FFF2-40B4-BE49-F238E27FC236}">
                <a16:creationId xmlns:a16="http://schemas.microsoft.com/office/drawing/2014/main" id="{A91492E2-3B90-91EE-5563-69F769A4F327}"/>
              </a:ext>
            </a:extLst>
          </p:cNvPr>
          <p:cNvSpPr>
            <a:spLocks noGrp="1"/>
          </p:cNvSpPr>
          <p:nvPr>
            <p:ph idx="1"/>
          </p:nvPr>
        </p:nvSpPr>
        <p:spPr>
          <a:xfrm>
            <a:off x="677334" y="1931831"/>
            <a:ext cx="8596668" cy="4109531"/>
          </a:xfrm>
        </p:spPr>
        <p:txBody>
          <a:bodyPr>
            <a:normAutofit fontScale="85000" lnSpcReduction="20000"/>
          </a:bodyPr>
          <a:lstStyle/>
          <a:p>
            <a:pPr>
              <a:buFont typeface="Wingdings" pitchFamily="2" charset="2"/>
              <a:buChar char="Ø"/>
            </a:pPr>
            <a:r>
              <a:rPr lang="en-US" sz="2400" b="1" dirty="0"/>
              <a:t>HUD has awarded a $10 million Tenant Education and Outreach (TEO) grant</a:t>
            </a:r>
            <a:r>
              <a:rPr lang="en-US" sz="2400" dirty="0"/>
              <a:t> to the AIDS Healthcare Foundation (AHF) and its partner, the Mass Alliance of HUD Tenants (MAHT), to sub-award up to $300,000 over 3 years to local groups to organize Project Based Section 8 tenants in their communities </a:t>
            </a:r>
          </a:p>
          <a:p>
            <a:r>
              <a:rPr lang="en-US" sz="2400" dirty="0"/>
              <a:t>HUD award is from Section 514 of the Multifamily Affordable Housing Reform and Affordability Act (MAHRAA) of 1997.  HUD advertised TEO grant in 2023</a:t>
            </a:r>
          </a:p>
          <a:p>
            <a:r>
              <a:rPr lang="en-US" sz="2400" dirty="0"/>
              <a:t>AHF role:  HUD’s Intermediary to sub-award TEO funding</a:t>
            </a:r>
          </a:p>
          <a:p>
            <a:r>
              <a:rPr lang="en-US" sz="2400" dirty="0"/>
              <a:t>MAHT role: Co-applicant to market program;  screen and recommend sub-award applicants to AHF; provide training and support to sub-awardees </a:t>
            </a:r>
          </a:p>
          <a:p>
            <a:r>
              <a:rPr lang="en-US" sz="2400" b="0" i="0" u="none" strike="noStrike" dirty="0">
                <a:solidFill>
                  <a:srgbClr val="2B2635"/>
                </a:solidFill>
                <a:effectLst/>
              </a:rPr>
              <a:t>MAHT and AHF are responsible for negotiating and approving sub-award proposals</a:t>
            </a:r>
            <a:endParaRPr lang="en-US" sz="2400" dirty="0"/>
          </a:p>
          <a:p>
            <a:pPr marL="0" indent="0">
              <a:buNone/>
            </a:pPr>
            <a:endParaRPr lang="en-US" dirty="0"/>
          </a:p>
        </p:txBody>
      </p:sp>
    </p:spTree>
    <p:extLst>
      <p:ext uri="{BB962C8B-B14F-4D97-AF65-F5344CB8AC3E}">
        <p14:creationId xmlns:p14="http://schemas.microsoft.com/office/powerpoint/2010/main" val="52029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E59D-716C-DB4D-319C-36B639CA89C2}"/>
              </a:ext>
            </a:extLst>
          </p:cNvPr>
          <p:cNvSpPr>
            <a:spLocks noGrp="1"/>
          </p:cNvSpPr>
          <p:nvPr>
            <p:ph type="title"/>
          </p:nvPr>
        </p:nvSpPr>
        <p:spPr>
          <a:xfrm>
            <a:off x="838200" y="365126"/>
            <a:ext cx="8588604" cy="5366372"/>
          </a:xfrm>
        </p:spPr>
        <p:txBody>
          <a:bodyPr>
            <a:normAutofit fontScale="90000"/>
          </a:bodyPr>
          <a:lstStyle/>
          <a:p>
            <a:pPr algn="ctr"/>
            <a:br>
              <a:rPr lang="en-US" sz="15000" dirty="0"/>
            </a:br>
            <a:r>
              <a:rPr lang="en-US" sz="15000" dirty="0"/>
              <a:t>Q&amp;A</a:t>
            </a:r>
            <a:br>
              <a:rPr lang="en-US" sz="15000" dirty="0"/>
            </a:br>
            <a:endParaRPr lang="en-US" sz="15000" dirty="0"/>
          </a:p>
        </p:txBody>
      </p:sp>
    </p:spTree>
    <p:extLst>
      <p:ext uri="{BB962C8B-B14F-4D97-AF65-F5344CB8AC3E}">
        <p14:creationId xmlns:p14="http://schemas.microsoft.com/office/powerpoint/2010/main" val="3916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F1E9-3C32-894A-77E8-5E378A4B3341}"/>
              </a:ext>
            </a:extLst>
          </p:cNvPr>
          <p:cNvSpPr>
            <a:spLocks noGrp="1"/>
          </p:cNvSpPr>
          <p:nvPr>
            <p:ph type="title"/>
          </p:nvPr>
        </p:nvSpPr>
        <p:spPr/>
        <p:txBody>
          <a:bodyPr/>
          <a:lstStyle/>
          <a:p>
            <a:r>
              <a:rPr lang="en-US" dirty="0"/>
              <a:t>Goals of TEO Program</a:t>
            </a:r>
          </a:p>
        </p:txBody>
      </p:sp>
      <p:sp>
        <p:nvSpPr>
          <p:cNvPr id="3" name="Content Placeholder 2">
            <a:extLst>
              <a:ext uri="{FF2B5EF4-FFF2-40B4-BE49-F238E27FC236}">
                <a16:creationId xmlns:a16="http://schemas.microsoft.com/office/drawing/2014/main" id="{0DBFE35E-03D3-C331-486F-4A27CA46A87A}"/>
              </a:ext>
            </a:extLst>
          </p:cNvPr>
          <p:cNvSpPr>
            <a:spLocks noGrp="1"/>
          </p:cNvSpPr>
          <p:nvPr>
            <p:ph idx="1"/>
          </p:nvPr>
        </p:nvSpPr>
        <p:spPr>
          <a:xfrm>
            <a:off x="677333" y="2160589"/>
            <a:ext cx="9607309" cy="3880773"/>
          </a:xfrm>
        </p:spPr>
        <p:txBody>
          <a:bodyPr>
            <a:normAutofit fontScale="92500"/>
          </a:bodyPr>
          <a:lstStyle/>
          <a:p>
            <a:pPr>
              <a:buFont typeface="Wingdings" pitchFamily="2" charset="2"/>
              <a:buChar char="Ø"/>
            </a:pPr>
            <a:r>
              <a:rPr lang="en-US" sz="2800" dirty="0"/>
              <a:t>TEO Goal:  Build capacity of Project-Based Section 8 tenants</a:t>
            </a:r>
          </a:p>
          <a:p>
            <a:pPr lvl="1"/>
            <a:r>
              <a:rPr lang="en-US" sz="2800" dirty="0"/>
              <a:t>Work productively with property management and owners</a:t>
            </a:r>
          </a:p>
          <a:p>
            <a:pPr lvl="1"/>
            <a:r>
              <a:rPr lang="en-US" sz="2800" dirty="0"/>
              <a:t>Hold management accountable for property conditions</a:t>
            </a:r>
          </a:p>
          <a:p>
            <a:pPr lvl="1"/>
            <a:r>
              <a:rPr lang="en-US" sz="2800" dirty="0"/>
              <a:t>Improve management and oversight of Section 8 properties</a:t>
            </a:r>
          </a:p>
          <a:p>
            <a:pPr lvl="1"/>
            <a:r>
              <a:rPr lang="en-US" sz="2800" dirty="0"/>
              <a:t>Advocate for preservation of at-risk housing</a:t>
            </a:r>
          </a:p>
          <a:p>
            <a:endParaRPr lang="en-US" dirty="0"/>
          </a:p>
        </p:txBody>
      </p:sp>
    </p:spTree>
    <p:extLst>
      <p:ext uri="{BB962C8B-B14F-4D97-AF65-F5344CB8AC3E}">
        <p14:creationId xmlns:p14="http://schemas.microsoft.com/office/powerpoint/2010/main" val="380275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ADB4-BF13-1F01-7BA9-AE6E036ADAF0}"/>
              </a:ext>
            </a:extLst>
          </p:cNvPr>
          <p:cNvSpPr>
            <a:spLocks noGrp="1"/>
          </p:cNvSpPr>
          <p:nvPr>
            <p:ph type="title"/>
          </p:nvPr>
        </p:nvSpPr>
        <p:spPr/>
        <p:txBody>
          <a:bodyPr/>
          <a:lstStyle/>
          <a:p>
            <a:r>
              <a:rPr lang="en-US" dirty="0"/>
              <a:t>Who Can Apply for TEO Funds</a:t>
            </a:r>
          </a:p>
        </p:txBody>
      </p:sp>
      <p:sp>
        <p:nvSpPr>
          <p:cNvPr id="3" name="Content Placeholder 2">
            <a:extLst>
              <a:ext uri="{FF2B5EF4-FFF2-40B4-BE49-F238E27FC236}">
                <a16:creationId xmlns:a16="http://schemas.microsoft.com/office/drawing/2014/main" id="{4D6314F5-166A-BE4F-D391-A382F38FF1CB}"/>
              </a:ext>
            </a:extLst>
          </p:cNvPr>
          <p:cNvSpPr>
            <a:spLocks noGrp="1"/>
          </p:cNvSpPr>
          <p:nvPr>
            <p:ph idx="1"/>
          </p:nvPr>
        </p:nvSpPr>
        <p:spPr>
          <a:xfrm>
            <a:off x="677334" y="1930401"/>
            <a:ext cx="8596668" cy="4110962"/>
          </a:xfrm>
        </p:spPr>
        <p:txBody>
          <a:bodyPr>
            <a:noAutofit/>
          </a:bodyPr>
          <a:lstStyle/>
          <a:p>
            <a:r>
              <a:rPr lang="en-US" sz="2000" dirty="0"/>
              <a:t>Eligible organizations that propose to serve at least 25 units of one or more HUD Multifamily housing developments where at least 75% of apartments receive Project Based Section 8 funding </a:t>
            </a:r>
          </a:p>
          <a:p>
            <a:r>
              <a:rPr lang="en-US" sz="2000" dirty="0"/>
              <a:t>Eligible organizations that can apply for TEO include:</a:t>
            </a:r>
          </a:p>
          <a:p>
            <a:pPr marL="800100" lvl="1" indent="-342900">
              <a:buFont typeface="+mj-lt"/>
              <a:buAutoNum type="arabicPeriod"/>
            </a:pPr>
            <a:r>
              <a:rPr lang="en-US" sz="2000" dirty="0"/>
              <a:t>Tenant-affiliated nonprofit Community Based Organizations at the community, city, metropolitan, neighboring rural community, or state levels</a:t>
            </a:r>
          </a:p>
          <a:p>
            <a:pPr marL="800100" lvl="1" indent="-342900">
              <a:buFont typeface="+mj-lt"/>
              <a:buAutoNum type="arabicPeriod"/>
            </a:pPr>
            <a:r>
              <a:rPr lang="en-US" sz="2000" dirty="0"/>
              <a:t>Established or newly-formed “legitimate tenant organizations” at the building level: a group that meets regularly, operates democratically, represents all tenants in the development, and is completely independent of owners/managers (24 CFR Part 245.110)</a:t>
            </a:r>
          </a:p>
        </p:txBody>
      </p:sp>
    </p:spTree>
    <p:extLst>
      <p:ext uri="{BB962C8B-B14F-4D97-AF65-F5344CB8AC3E}">
        <p14:creationId xmlns:p14="http://schemas.microsoft.com/office/powerpoint/2010/main" val="400280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52B2-EF87-1324-264E-DB224F421C5C}"/>
              </a:ext>
            </a:extLst>
          </p:cNvPr>
          <p:cNvSpPr>
            <a:spLocks noGrp="1"/>
          </p:cNvSpPr>
          <p:nvPr>
            <p:ph type="title"/>
          </p:nvPr>
        </p:nvSpPr>
        <p:spPr>
          <a:xfrm>
            <a:off x="1166731" y="635358"/>
            <a:ext cx="8596668" cy="1320800"/>
          </a:xfrm>
        </p:spPr>
        <p:txBody>
          <a:bodyPr/>
          <a:lstStyle/>
          <a:p>
            <a:r>
              <a:rPr lang="en-US" dirty="0"/>
              <a:t>Who Can Apply for TEO Funds (continued)</a:t>
            </a:r>
          </a:p>
        </p:txBody>
      </p:sp>
      <p:sp>
        <p:nvSpPr>
          <p:cNvPr id="3" name="Content Placeholder 2">
            <a:extLst>
              <a:ext uri="{FF2B5EF4-FFF2-40B4-BE49-F238E27FC236}">
                <a16:creationId xmlns:a16="http://schemas.microsoft.com/office/drawing/2014/main" id="{9EBC5E5F-3F85-8738-C3CE-4680738DB352}"/>
              </a:ext>
            </a:extLst>
          </p:cNvPr>
          <p:cNvSpPr>
            <a:spLocks noGrp="1"/>
          </p:cNvSpPr>
          <p:nvPr>
            <p:ph idx="1"/>
          </p:nvPr>
        </p:nvSpPr>
        <p:spPr/>
        <p:txBody>
          <a:bodyPr>
            <a:normAutofit/>
          </a:bodyPr>
          <a:lstStyle/>
          <a:p>
            <a:r>
              <a:rPr lang="en-US" sz="2000" dirty="0"/>
              <a:t>To receive TEO funds, a </a:t>
            </a:r>
            <a:r>
              <a:rPr lang="en-US" sz="2000" dirty="0" err="1"/>
              <a:t>subawardee</a:t>
            </a:r>
            <a:r>
              <a:rPr lang="en-US" sz="2000" dirty="0"/>
              <a:t> must have an organizational bank account at a licensed financial institution</a:t>
            </a:r>
          </a:p>
          <a:p>
            <a:r>
              <a:rPr lang="en-US" sz="2000" dirty="0"/>
              <a:t>Applicants may submit an application before they have a bank account, but cannot receive funds until account is set up</a:t>
            </a:r>
          </a:p>
          <a:p>
            <a:r>
              <a:rPr lang="en-US" sz="2000" dirty="0"/>
              <a:t>Newly-formed tenant organizations may apply on their own or submit a joint application with another more experienced organization or CBO in their area</a:t>
            </a:r>
          </a:p>
          <a:p>
            <a:r>
              <a:rPr lang="en-US" sz="2000" dirty="0"/>
              <a:t>Current or prospective owners or property managers are </a:t>
            </a:r>
            <a:r>
              <a:rPr lang="en-US" sz="2000" b="1" i="1" dirty="0"/>
              <a:t>NOT </a:t>
            </a:r>
            <a:r>
              <a:rPr lang="en-US" sz="2000" dirty="0"/>
              <a:t>eligible to apply, including resident-owned cooperatives, resident-controlled nonprofit owners, and housing authorities</a:t>
            </a:r>
          </a:p>
        </p:txBody>
      </p:sp>
    </p:spTree>
    <p:extLst>
      <p:ext uri="{BB962C8B-B14F-4D97-AF65-F5344CB8AC3E}">
        <p14:creationId xmlns:p14="http://schemas.microsoft.com/office/powerpoint/2010/main" val="49070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76C0-EF0B-AC32-AF33-EE4207DE98D5}"/>
              </a:ext>
            </a:extLst>
          </p:cNvPr>
          <p:cNvSpPr>
            <a:spLocks noGrp="1"/>
          </p:cNvSpPr>
          <p:nvPr>
            <p:ph type="title"/>
          </p:nvPr>
        </p:nvSpPr>
        <p:spPr/>
        <p:txBody>
          <a:bodyPr>
            <a:normAutofit/>
          </a:bodyPr>
          <a:lstStyle/>
          <a:p>
            <a:r>
              <a:rPr lang="en-US" sz="4000" dirty="0"/>
              <a:t>What buildings are eligible for TEO assistance? </a:t>
            </a:r>
          </a:p>
        </p:txBody>
      </p:sp>
      <p:sp>
        <p:nvSpPr>
          <p:cNvPr id="3" name="Content Placeholder 2">
            <a:extLst>
              <a:ext uri="{FF2B5EF4-FFF2-40B4-BE49-F238E27FC236}">
                <a16:creationId xmlns:a16="http://schemas.microsoft.com/office/drawing/2014/main" id="{6FAC078A-8D8D-E9C6-911C-657518FE321D}"/>
              </a:ext>
            </a:extLst>
          </p:cNvPr>
          <p:cNvSpPr>
            <a:spLocks noGrp="1"/>
          </p:cNvSpPr>
          <p:nvPr>
            <p:ph idx="1"/>
          </p:nvPr>
        </p:nvSpPr>
        <p:spPr>
          <a:xfrm>
            <a:off x="677334" y="2156644"/>
            <a:ext cx="9107078" cy="4486275"/>
          </a:xfrm>
        </p:spPr>
        <p:txBody>
          <a:bodyPr>
            <a:noAutofit/>
          </a:bodyPr>
          <a:lstStyle/>
          <a:p>
            <a:r>
              <a:rPr lang="en-US" sz="2000" dirty="0"/>
              <a:t>Privately-owned, HUD Multifamily housing developments of at least 25 units with Project Based Section 8 contracts that serve  at least 75% of the residents</a:t>
            </a:r>
          </a:p>
          <a:p>
            <a:r>
              <a:rPr lang="en-US" sz="2000" dirty="0"/>
              <a:t>Buildings receiving Project-Based Section 8 (PBRA) from one or more of these HUD programs:</a:t>
            </a:r>
          </a:p>
          <a:p>
            <a:pPr marL="457200" lvl="1" indent="0">
              <a:buNone/>
            </a:pPr>
            <a:r>
              <a:rPr lang="en-US" sz="2000" dirty="0"/>
              <a:t>New Construction; Substantial Rehabilitation; Loan Management Set-aside (LMSA); Property Disposition Set-Aside (PDSA); Section 202/811 Elderly/Handicapped Housing; Section 202/8</a:t>
            </a:r>
          </a:p>
          <a:p>
            <a:r>
              <a:rPr lang="en-US" sz="2000" dirty="0"/>
              <a:t>Former Public Housing developments converted to private ownership through the Rental Assistance Demonstration (RAD) program that receive Section 8 through PBRA (but </a:t>
            </a:r>
            <a:r>
              <a:rPr lang="en-US" sz="2000" b="1" i="1" dirty="0"/>
              <a:t>not</a:t>
            </a:r>
            <a:r>
              <a:rPr lang="en-US" sz="2000" dirty="0"/>
              <a:t> Project-Based Vouchers (PBVs)) are eligible for TEO assistance</a:t>
            </a:r>
          </a:p>
        </p:txBody>
      </p:sp>
    </p:spTree>
    <p:extLst>
      <p:ext uri="{BB962C8B-B14F-4D97-AF65-F5344CB8AC3E}">
        <p14:creationId xmlns:p14="http://schemas.microsoft.com/office/powerpoint/2010/main" val="42023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064A-2728-EDC5-3328-C605EB3E6413}"/>
              </a:ext>
            </a:extLst>
          </p:cNvPr>
          <p:cNvSpPr>
            <a:spLocks noGrp="1"/>
          </p:cNvSpPr>
          <p:nvPr>
            <p:ph type="title"/>
          </p:nvPr>
        </p:nvSpPr>
        <p:spPr/>
        <p:txBody>
          <a:bodyPr>
            <a:normAutofit/>
          </a:bodyPr>
          <a:lstStyle/>
          <a:p>
            <a:r>
              <a:rPr lang="en-US" sz="4000" dirty="0"/>
              <a:t>Federally-assisted buildings NOT eligible for TEO</a:t>
            </a:r>
          </a:p>
        </p:txBody>
      </p:sp>
      <p:sp>
        <p:nvSpPr>
          <p:cNvPr id="3" name="Content Placeholder 2">
            <a:extLst>
              <a:ext uri="{FF2B5EF4-FFF2-40B4-BE49-F238E27FC236}">
                <a16:creationId xmlns:a16="http://schemas.microsoft.com/office/drawing/2014/main" id="{81747AA6-9EB7-19C8-F265-A6FD2A86F126}"/>
              </a:ext>
            </a:extLst>
          </p:cNvPr>
          <p:cNvSpPr>
            <a:spLocks noGrp="1"/>
          </p:cNvSpPr>
          <p:nvPr>
            <p:ph idx="1"/>
          </p:nvPr>
        </p:nvSpPr>
        <p:spPr/>
        <p:txBody>
          <a:bodyPr>
            <a:noAutofit/>
          </a:bodyPr>
          <a:lstStyle/>
          <a:p>
            <a:r>
              <a:rPr lang="en-US" sz="2200" dirty="0"/>
              <a:t>Public Housing Developments owned by Local Housing Authorities</a:t>
            </a:r>
          </a:p>
          <a:p>
            <a:r>
              <a:rPr lang="en-US" sz="2200" dirty="0"/>
              <a:t>Properties receiving only mobile Section 8 Tenant Protection or Enhanced Vouchers (TPV or EHV)</a:t>
            </a:r>
          </a:p>
          <a:p>
            <a:r>
              <a:rPr lang="en-US" sz="2200" dirty="0"/>
              <a:t>Properties receiving only Project-Based Vouchers (PBVs), including properties converted to private ownership through HUD’s Rental Assistance Demonstration (RAD)</a:t>
            </a:r>
          </a:p>
          <a:p>
            <a:r>
              <a:rPr lang="en-US" sz="2200" dirty="0"/>
              <a:t>Properties whose federal assistance is </a:t>
            </a:r>
            <a:r>
              <a:rPr lang="en-US" sz="2200" i="1" dirty="0"/>
              <a:t>only </a:t>
            </a:r>
            <a:r>
              <a:rPr lang="en-US" sz="2200" dirty="0"/>
              <a:t>through the Low-Income Housing Tax Credit (LIHTC) program administered by the Internal Revenue Service</a:t>
            </a:r>
          </a:p>
        </p:txBody>
      </p:sp>
    </p:spTree>
    <p:extLst>
      <p:ext uri="{BB962C8B-B14F-4D97-AF65-F5344CB8AC3E}">
        <p14:creationId xmlns:p14="http://schemas.microsoft.com/office/powerpoint/2010/main" val="261640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B8A6-31FC-6401-1F74-68AFF03883D5}"/>
              </a:ext>
            </a:extLst>
          </p:cNvPr>
          <p:cNvSpPr>
            <a:spLocks noGrp="1"/>
          </p:cNvSpPr>
          <p:nvPr>
            <p:ph type="title"/>
          </p:nvPr>
        </p:nvSpPr>
        <p:spPr/>
        <p:txBody>
          <a:bodyPr>
            <a:normAutofit/>
          </a:bodyPr>
          <a:lstStyle/>
          <a:p>
            <a:r>
              <a:rPr lang="en-US" sz="3800" dirty="0"/>
              <a:t>What are eligible uses for TEO funds? </a:t>
            </a:r>
          </a:p>
        </p:txBody>
      </p:sp>
      <p:sp>
        <p:nvSpPr>
          <p:cNvPr id="3" name="Content Placeholder 2">
            <a:extLst>
              <a:ext uri="{FF2B5EF4-FFF2-40B4-BE49-F238E27FC236}">
                <a16:creationId xmlns:a16="http://schemas.microsoft.com/office/drawing/2014/main" id="{EBF8CB3D-07BF-0083-E9D2-014DA55BFB9F}"/>
              </a:ext>
            </a:extLst>
          </p:cNvPr>
          <p:cNvSpPr>
            <a:spLocks noGrp="1"/>
          </p:cNvSpPr>
          <p:nvPr>
            <p:ph idx="1"/>
          </p:nvPr>
        </p:nvSpPr>
        <p:spPr>
          <a:xfrm>
            <a:off x="677334" y="2160589"/>
            <a:ext cx="8841420" cy="3880773"/>
          </a:xfrm>
        </p:spPr>
        <p:txBody>
          <a:bodyPr>
            <a:normAutofit/>
          </a:bodyPr>
          <a:lstStyle/>
          <a:p>
            <a:r>
              <a:rPr lang="en-US" sz="2000" dirty="0"/>
              <a:t>Tenant and organizer training costs including travel to training events</a:t>
            </a:r>
          </a:p>
          <a:p>
            <a:r>
              <a:rPr lang="en-US" sz="2000" dirty="0"/>
              <a:t>Staff Resident Outreach Coordinators (salary plus fringe)</a:t>
            </a:r>
          </a:p>
          <a:p>
            <a:r>
              <a:rPr lang="en-US" sz="2000" dirty="0"/>
              <a:t>Resident service stipends for tenant group members who work on TEO activities </a:t>
            </a:r>
          </a:p>
          <a:p>
            <a:r>
              <a:rPr lang="en-US" sz="2000" dirty="0"/>
              <a:t>Limited direct overhead costs such as office or meeting space rental, flyers, printing, translation and interpretation</a:t>
            </a:r>
          </a:p>
          <a:p>
            <a:r>
              <a:rPr lang="en-US" sz="2000" dirty="0"/>
              <a:t>Reasonable food and daycare costs for tenant meetings</a:t>
            </a:r>
          </a:p>
          <a:p>
            <a:r>
              <a:rPr lang="en-US" sz="2000" dirty="0"/>
              <a:t>Cellphone, camera, laptop or tablet, internet service for tenant organization activities</a:t>
            </a:r>
          </a:p>
        </p:txBody>
      </p:sp>
    </p:spTree>
    <p:extLst>
      <p:ext uri="{BB962C8B-B14F-4D97-AF65-F5344CB8AC3E}">
        <p14:creationId xmlns:p14="http://schemas.microsoft.com/office/powerpoint/2010/main" val="75566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2499-BEC9-0150-69B1-592712EEE1C0}"/>
              </a:ext>
            </a:extLst>
          </p:cNvPr>
          <p:cNvSpPr>
            <a:spLocks noGrp="1"/>
          </p:cNvSpPr>
          <p:nvPr>
            <p:ph type="title"/>
          </p:nvPr>
        </p:nvSpPr>
        <p:spPr/>
        <p:txBody>
          <a:bodyPr/>
          <a:lstStyle/>
          <a:p>
            <a:r>
              <a:rPr lang="en-US" dirty="0"/>
              <a:t>Eligible activities for TEO subawards</a:t>
            </a:r>
          </a:p>
        </p:txBody>
      </p:sp>
      <p:sp>
        <p:nvSpPr>
          <p:cNvPr id="3" name="Content Placeholder 2">
            <a:extLst>
              <a:ext uri="{FF2B5EF4-FFF2-40B4-BE49-F238E27FC236}">
                <a16:creationId xmlns:a16="http://schemas.microsoft.com/office/drawing/2014/main" id="{FA81739F-9BC2-ADF3-5F01-87D2D2851E2A}"/>
              </a:ext>
            </a:extLst>
          </p:cNvPr>
          <p:cNvSpPr>
            <a:spLocks noGrp="1"/>
          </p:cNvSpPr>
          <p:nvPr>
            <p:ph idx="1"/>
          </p:nvPr>
        </p:nvSpPr>
        <p:spPr/>
        <p:txBody>
          <a:bodyPr>
            <a:normAutofit/>
          </a:bodyPr>
          <a:lstStyle/>
          <a:p>
            <a:r>
              <a:rPr lang="en-US" sz="2000" dirty="0"/>
              <a:t>Publicizing and conducting tenant meetings</a:t>
            </a:r>
          </a:p>
          <a:p>
            <a:r>
              <a:rPr lang="en-US" sz="2000" dirty="0"/>
              <a:t>Documenting persistent unresolved physical condition concerns and owner responses</a:t>
            </a:r>
          </a:p>
          <a:p>
            <a:r>
              <a:rPr lang="en-US" sz="2000" dirty="0"/>
              <a:t>Addressing basic questions about tenant rights and responsibilities</a:t>
            </a:r>
          </a:p>
          <a:p>
            <a:r>
              <a:rPr lang="en-US" sz="2000" dirty="0"/>
              <a:t>Developing effective working relationships with owner/managers</a:t>
            </a:r>
          </a:p>
          <a:p>
            <a:r>
              <a:rPr lang="en-US" sz="2000" dirty="0"/>
              <a:t>Developing effective working relationships with HUD, Real Estate Assessment Center (REAC), Performance Based Contract Administrators (PBCAs), and state and local oversight agencies</a:t>
            </a:r>
          </a:p>
        </p:txBody>
      </p:sp>
    </p:spTree>
    <p:extLst>
      <p:ext uri="{BB962C8B-B14F-4D97-AF65-F5344CB8AC3E}">
        <p14:creationId xmlns:p14="http://schemas.microsoft.com/office/powerpoint/2010/main" val="10309293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52EB98C16FFD49854A6CCA1E4A74DE" ma:contentTypeVersion="14" ma:contentTypeDescription="Create a new document." ma:contentTypeScope="" ma:versionID="caa2f1fc240d58e846a25911f91ac46e">
  <xsd:schema xmlns:xsd="http://www.w3.org/2001/XMLSchema" xmlns:xs="http://www.w3.org/2001/XMLSchema" xmlns:p="http://schemas.microsoft.com/office/2006/metadata/properties" xmlns:ns2="231a6ec9-fb49-47ea-b2d4-b9051e500145" xmlns:ns3="3f1c21bf-eba3-4cb0-97f6-d89a3e5c735a" targetNamespace="http://schemas.microsoft.com/office/2006/metadata/properties" ma:root="true" ma:fieldsID="6893facf512143c9b5f9f02adce41d06" ns2:_="" ns3:_="">
    <xsd:import namespace="231a6ec9-fb49-47ea-b2d4-b9051e500145"/>
    <xsd:import namespace="3f1c21bf-eba3-4cb0-97f6-d89a3e5c73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a6ec9-fb49-47ea-b2d4-b9051e5001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1c21bf-eba3-4cb0-97f6-d89a3e5c73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a8a3c51-6947-45af-8205-f497842c1851}" ma:internalName="TaxCatchAll" ma:showField="CatchAllData" ma:web="3f1c21bf-eba3-4cb0-97f6-d89a3e5c7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f1c21bf-eba3-4cb0-97f6-d89a3e5c735a" xsi:nil="true"/>
    <lcf76f155ced4ddcb4097134ff3c332f xmlns="231a6ec9-fb49-47ea-b2d4-b9051e5001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ECF4FA-A981-4829-B4DB-CED02A26535E}">
  <ds:schemaRefs>
    <ds:schemaRef ds:uri="http://schemas.microsoft.com/sharepoint/v3/contenttype/forms"/>
  </ds:schemaRefs>
</ds:datastoreItem>
</file>

<file path=customXml/itemProps2.xml><?xml version="1.0" encoding="utf-8"?>
<ds:datastoreItem xmlns:ds="http://schemas.openxmlformats.org/officeDocument/2006/customXml" ds:itemID="{9143389C-6E83-408A-954E-D142AB9BC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a6ec9-fb49-47ea-b2d4-b9051e500145"/>
    <ds:schemaRef ds:uri="3f1c21bf-eba3-4cb0-97f6-d89a3e5c7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1EA889-4BFA-4E1F-BE87-A8CA6593C87B}">
  <ds:schemaRefs>
    <ds:schemaRef ds:uri="http://schemas.microsoft.com/office/2006/metadata/properties"/>
    <ds:schemaRef ds:uri="http://schemas.microsoft.com/office/infopath/2007/PartnerControls"/>
    <ds:schemaRef ds:uri="3f1c21bf-eba3-4cb0-97f6-d89a3e5c735a"/>
    <ds:schemaRef ds:uri="231a6ec9-fb49-47ea-b2d4-b9051e500145"/>
  </ds:schemaRefs>
</ds:datastoreItem>
</file>

<file path=docProps/app.xml><?xml version="1.0" encoding="utf-8"?>
<Properties xmlns="http://schemas.openxmlformats.org/officeDocument/2006/extended-properties" xmlns:vt="http://schemas.openxmlformats.org/officeDocument/2006/docPropsVTypes">
  <Template>DRAFT TEO Webinar Slides(1) [Autosaved]</Template>
  <TotalTime>24</TotalTime>
  <Words>1973</Words>
  <Application>Microsoft Macintosh PowerPoint</Application>
  <PresentationFormat>Widescreen</PresentationFormat>
  <Paragraphs>147</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Trebuchet MS</vt:lpstr>
      <vt:lpstr>Wingdings</vt:lpstr>
      <vt:lpstr>Wingdings 3</vt:lpstr>
      <vt:lpstr>Facet</vt:lpstr>
      <vt:lpstr>Tenant Education and Outreach Program: A Webinar September 4, 2025</vt:lpstr>
      <vt:lpstr>Tenant Education and Outreach Program </vt:lpstr>
      <vt:lpstr>Goals of TEO Program</vt:lpstr>
      <vt:lpstr>Who Can Apply for TEO Funds</vt:lpstr>
      <vt:lpstr>Who Can Apply for TEO Funds (continued)</vt:lpstr>
      <vt:lpstr>What buildings are eligible for TEO assistance? </vt:lpstr>
      <vt:lpstr>Federally-assisted buildings NOT eligible for TEO</vt:lpstr>
      <vt:lpstr>What are eligible uses for TEO funds? </vt:lpstr>
      <vt:lpstr>Eligible activities for TEO subawards</vt:lpstr>
      <vt:lpstr>Activities that are NOT eligible uses for TEO funding </vt:lpstr>
      <vt:lpstr>How to Apply for TEO Funds</vt:lpstr>
      <vt:lpstr>50% endorsement signature requirement </vt:lpstr>
      <vt:lpstr>Joint applicants</vt:lpstr>
      <vt:lpstr>Applicant review process</vt:lpstr>
      <vt:lpstr>Reasons for denying an application</vt:lpstr>
      <vt:lpstr>Appeal process to HUD</vt:lpstr>
      <vt:lpstr>Successful Sub-Applicants</vt:lpstr>
      <vt:lpstr>Training and Support for TEO Subawardees</vt:lpstr>
      <vt:lpstr>www.preservationdatabase.org</vt:lpstr>
      <vt:lpstr> 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Lee</dc:creator>
  <cp:lastModifiedBy>Michael Kane</cp:lastModifiedBy>
  <cp:revision>7</cp:revision>
  <cp:lastPrinted>2025-09-04T00:10:22Z</cp:lastPrinted>
  <dcterms:created xsi:type="dcterms:W3CDTF">2025-09-03T22:53:06Z</dcterms:created>
  <dcterms:modified xsi:type="dcterms:W3CDTF">2025-09-04T00:12:50Z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0x0101009152EB98C16FFD49854A6CCA1E4A74DE</vt:lpwstr>
  </property>
  <property fmtid="{D5CDD505-2E9C-101B-9397-08002B2CF9AE}" pid="3" name="MediaServiceImageTags">
    <vt:lpwstr/>
  </property>
</Properties>
</file>