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1" r:id="rId5"/>
    <p:sldId id="258" r:id="rId6"/>
    <p:sldId id="283" r:id="rId7"/>
    <p:sldId id="257" r:id="rId8"/>
    <p:sldId id="284" r:id="rId9"/>
    <p:sldId id="286" r:id="rId10"/>
    <p:sldId id="292" r:id="rId11"/>
    <p:sldId id="293" r:id="rId12"/>
    <p:sldId id="294" r:id="rId13"/>
    <p:sldId id="295" r:id="rId14"/>
    <p:sldId id="296" r:id="rId15"/>
    <p:sldId id="297" r:id="rId16"/>
    <p:sldId id="285" r:id="rId17"/>
    <p:sldId id="287" r:id="rId18"/>
    <p:sldId id="288" r:id="rId19"/>
    <p:sldId id="289" r:id="rId20"/>
    <p:sldId id="291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F9340F-B977-073E-D2E8-E01CBFFFDCFB}" name="Montgomery, Brittany" initials="MB" userId="S::bmontgomery@clevelandohio.gov::23d9445c-8396-4369-a895-d981ba768513" providerId="AD"/>
  <p188:author id="{6D4857F3-D803-FBD4-91BD-8C39A2623F31}" name="O'Keeffe, Sarah" initials="OS" userId="S::sokeeffe@clevelandohio.gov::9af0f506-e774-4124-a1e5-e3fa6f5f4f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8D"/>
    <a:srgbClr val="635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69467-9005-3A76-338A-2C07EB581D5C}" v="4" dt="2023-10-10T19:23:40.858"/>
    <p1510:client id="{88637A44-6E5C-4AAD-AD77-CFED38457982}" v="2" dt="2023-04-04T19:09:33.140"/>
    <p1510:client id="{B2AB725D-F10B-0611-DB00-EC165BD9B1B2}" v="10" dt="2023-10-10T19:27:01.118"/>
    <p1510:client id="{CF70E46A-F0D8-49A1-A153-F7AB5DB561A5}" v="1911" dt="2023-10-03T16:20:20.459"/>
    <p1510:client id="{E4992516-C6CA-1F0A-8228-9B829CA196B0}" v="96" dt="2023-04-04T19:35:12.793"/>
    <p1510:client id="{F423D918-DF71-4BD3-A212-D17E8F7CF416}" v="183" dt="2023-10-10T18:38:32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1960-254A-4A7D-862F-08CF744C604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7206-EE8B-431C-8C03-DA1EA9A5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0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B5C6-E46B-4B7A-B02C-D107086F508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89EC-2A08-4DEF-9C81-C6BA1009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9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24C7F-D1CE-4716-B7F2-0C599DB7565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9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Sarah</a:t>
            </a:r>
          </a:p>
          <a:p>
            <a:r>
              <a:rPr lang="en-US"/>
              <a:t>that there is not a quorum of commission members (8)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24C7F-D1CE-4716-B7F2-0C599DB7565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7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 introduce Phil?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Sam ask each Chair to give 5 min report out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Purpose of committee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# meetings held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Significant work carried out to date?</a:t>
            </a:r>
          </a:p>
          <a:p>
            <a:pPr marL="171450" indent="-171450">
              <a:buFont typeface="Calibri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 years completed by 10 commissioners due to unavoidable scheduling conflicts; may be other materials for 4 commissioners that were not able to complete both years</a:t>
            </a:r>
          </a:p>
          <a:p>
            <a:r>
              <a:rPr lang="en-US"/>
              <a:t>November 29 – Project scheduled in the field with Foresters – all commissioners invited to take part; need to complete as "sophomore homework"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Strong mutual understanding of urban forestry from perspective of ODNR + peer cities interaction valuable</a:t>
            </a:r>
          </a:p>
          <a:p>
            <a:r>
              <a:rPr lang="en-US">
                <a:cs typeface="Calibri"/>
              </a:rPr>
              <a:t>$1,250 supported by Sustainability Office</a:t>
            </a:r>
          </a:p>
          <a:p>
            <a:r>
              <a:rPr lang="en-US">
                <a:cs typeface="Calibri"/>
              </a:rPr>
              <a:t>NEXT:</a:t>
            </a:r>
          </a:p>
          <a:p>
            <a:r>
              <a:rPr lang="en-US">
                <a:cs typeface="Calibri"/>
              </a:rPr>
              <a:t>Letter to ODNR about citations and interpretations of peer-reviewed studies</a:t>
            </a:r>
          </a:p>
          <a:p>
            <a:r>
              <a:rPr lang="en-US">
                <a:cs typeface="Calibri"/>
              </a:rPr>
              <a:t>2024 – discussion for additional course work – Junior and Senior training?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989EC-2A08-4DEF-9C81-C6BA10097D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0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24C7F-D1CE-4716-B7F2-0C599DB7565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64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24C7F-D1CE-4716-B7F2-0C599DB7565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01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1" y="6066845"/>
            <a:ext cx="770365" cy="68287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0058401" y="6254394"/>
            <a:ext cx="160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80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C042D-CAC4-4954-9690-D90A5174B41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036A8-3B6B-4E2D-AA8C-6367702B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12971"/>
            <a:ext cx="12192000" cy="85321"/>
          </a:xfrm>
          <a:prstGeom prst="rect">
            <a:avLst/>
          </a:prstGeom>
          <a:gradFill flip="none" rotWithShape="1">
            <a:gsLst>
              <a:gs pos="61000">
                <a:schemeClr val="accent5">
                  <a:lumMod val="50000"/>
                </a:schemeClr>
              </a:gs>
              <a:gs pos="28000">
                <a:srgbClr val="FF0000"/>
              </a:gs>
              <a:gs pos="100000">
                <a:schemeClr val="accent5">
                  <a:lumMod val="75000"/>
                </a:schemeClr>
              </a:gs>
              <a:gs pos="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1" y="6066845"/>
            <a:ext cx="770365" cy="6828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058401" y="6254394"/>
            <a:ext cx="1604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27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74368" y="615508"/>
            <a:ext cx="8018586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/>
                <a:cs typeface="Arial"/>
              </a:rPr>
              <a:t>Urban Forestry Commission </a:t>
            </a:r>
            <a:endParaRPr lang="en-US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1169" y="2733701"/>
            <a:ext cx="50790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spc="300">
                <a:solidFill>
                  <a:schemeClr val="bg1"/>
                </a:solidFill>
                <a:latin typeface="Arial"/>
                <a:cs typeface="Arial"/>
              </a:rPr>
              <a:t>October 10, 2023</a:t>
            </a:r>
            <a:endParaRPr lang="en-US" sz="1600" spc="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12C41B-3C8D-92B0-1632-F0F55E8A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78" y="3783582"/>
            <a:ext cx="8657358" cy="235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W. 65th Street (Detroit </a:t>
            </a:r>
            <a:r>
              <a:rPr lang="en-US" dirty="0" err="1" smtClean="0"/>
              <a:t>Shoreway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9" y="2094807"/>
            <a:ext cx="6010103" cy="45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Stormwater</a:t>
            </a:r>
            <a:r>
              <a:rPr lang="en-US" dirty="0" smtClean="0"/>
              <a:t> Tree Wells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5" y="3117267"/>
            <a:ext cx="4087092" cy="2851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3" y="2545768"/>
            <a:ext cx="3557848" cy="399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05" y="3046611"/>
            <a:ext cx="3268287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Opportunities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6786" y="2593571"/>
            <a:ext cx="7938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CGS PROJECTS (2024):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Payne Ave (E. 13 to E. 30):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19,300 </a:t>
            </a:r>
            <a:r>
              <a:rPr lang="en-US" dirty="0" err="1" smtClean="0"/>
              <a:t>sqft</a:t>
            </a:r>
            <a:r>
              <a:rPr lang="en-US" dirty="0" smtClean="0"/>
              <a:t> (.73 mi) of tree lawn restoration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75 Street Trees (MOCAP + Urban Forestry)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‘No Mow’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Carnegie Ave (E. 55 to E. 79):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18,950 </a:t>
            </a:r>
            <a:r>
              <a:rPr lang="en-US" dirty="0" err="1" smtClean="0"/>
              <a:t>sqft</a:t>
            </a:r>
            <a:r>
              <a:rPr lang="en-US" dirty="0" smtClean="0"/>
              <a:t> (.72 mi) of tree lawn restoration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50-75 Street (partnership with Midtown </a:t>
            </a:r>
            <a:r>
              <a:rPr lang="en-US" dirty="0" err="1" smtClean="0"/>
              <a:t>Inc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‘No Mow’ grass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9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7036" y="465606"/>
            <a:ext cx="10515600" cy="4683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6038D"/>
                </a:solidFill>
                <a:latin typeface="Arial"/>
                <a:cs typeface="Arial"/>
              </a:rPr>
              <a:t>UFC  Sub-Committee Report Outs (5 min each)</a:t>
            </a:r>
            <a:endParaRPr lang="en-US">
              <a:solidFill>
                <a:srgbClr val="06038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293" y="1633153"/>
            <a:ext cx="10052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Policy: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Schreiber (Chair)</a:t>
            </a:r>
            <a:r>
              <a:rPr lang="en-US">
                <a:solidFill>
                  <a:srgbClr val="FF0000"/>
                </a:solidFill>
                <a:latin typeface="Arial"/>
                <a:cs typeface="Arial"/>
              </a:rPr>
              <a:t>;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Bay, Hernandez, Kipp, Spencer, Sridhar, Swiatalski</a:t>
            </a:r>
            <a:endParaRPr lang="en-US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036" y="1628889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036" y="2375241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036" y="3085048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5293" y="2341840"/>
            <a:ext cx="104740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Maintenance: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Leamon (Chair); Jackson, Jean-Baptiste, Kipp, Olesky, Sridhar,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Tokars</a:t>
            </a:r>
            <a:endParaRPr lang="en-US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6896" y="3065910"/>
            <a:ext cx="10474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Budget: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Spencer (Chair); Kipp, Hernandez, Malone, O'Keeffe, Sridhar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298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leveland City Council - Wikipedia">
            <a:extLst>
              <a:ext uri="{FF2B5EF4-FFF2-40B4-BE49-F238E27FC236}">
                <a16:creationId xmlns:a16="http://schemas.microsoft.com/office/drawing/2014/main" id="{AA913A96-E66B-4024-6DC0-A7B680B9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7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3683" y="1499104"/>
            <a:ext cx="861661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rgbClr val="06038D"/>
                </a:solidFill>
                <a:latin typeface="Arial"/>
                <a:cs typeface="Arial"/>
              </a:rPr>
              <a:t>ODNR Tree Commission Academy Report Out</a:t>
            </a:r>
            <a:endParaRPr lang="en-US" sz="6600" b="1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8DD17-8DB2-466D-A433-E5B5ADC4CF0D}"/>
              </a:ext>
            </a:extLst>
          </p:cNvPr>
          <p:cNvSpPr txBox="1"/>
          <p:nvPr/>
        </p:nvSpPr>
        <p:spPr>
          <a:xfrm>
            <a:off x="3613531" y="4760297"/>
            <a:ext cx="50790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spc="300">
                <a:solidFill>
                  <a:srgbClr val="06038D"/>
                </a:solidFill>
                <a:latin typeface="Arial"/>
                <a:cs typeface="Arial"/>
              </a:rPr>
              <a:t>Sarah O'Keeffe, UFC Secretary</a:t>
            </a:r>
            <a:endParaRPr lang="en-US" sz="1600" spc="30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66EAB-EFE9-EBCC-2409-D6B8FC60E89D}"/>
              </a:ext>
            </a:extLst>
          </p:cNvPr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leveland City Council - Wikipedia">
            <a:extLst>
              <a:ext uri="{FF2B5EF4-FFF2-40B4-BE49-F238E27FC236}">
                <a16:creationId xmlns:a16="http://schemas.microsoft.com/office/drawing/2014/main" id="{C40633C1-3723-4E33-9455-DE35A2640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3665" y="542551"/>
            <a:ext cx="801858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rgbClr val="06038D"/>
                </a:solidFill>
                <a:latin typeface="Arial"/>
                <a:cs typeface="Arial"/>
              </a:rPr>
              <a:t>Urban and Community Forestry Grant Report Out</a:t>
            </a:r>
            <a:endParaRPr lang="en-US" sz="6600" b="1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8DD17-8DB2-466D-A433-E5B5ADC4CF0D}"/>
              </a:ext>
            </a:extLst>
          </p:cNvPr>
          <p:cNvSpPr txBox="1"/>
          <p:nvPr/>
        </p:nvSpPr>
        <p:spPr>
          <a:xfrm>
            <a:off x="3613531" y="4760297"/>
            <a:ext cx="50790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spc="300">
                <a:solidFill>
                  <a:srgbClr val="06038D"/>
                </a:solidFill>
                <a:latin typeface="Arial"/>
                <a:cs typeface="Arial"/>
              </a:rPr>
              <a:t>Samira Malone, UFC Chair</a:t>
            </a:r>
            <a:endParaRPr lang="en-US" sz="1600" spc="30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03B32-F97F-08E6-7B84-EFFF147D8F04}"/>
              </a:ext>
            </a:extLst>
          </p:cNvPr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leveland City Council - Wikipedia">
            <a:extLst>
              <a:ext uri="{FF2B5EF4-FFF2-40B4-BE49-F238E27FC236}">
                <a16:creationId xmlns:a16="http://schemas.microsoft.com/office/drawing/2014/main" id="{6E562056-F8F2-B359-43FD-33A53EFB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9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8358" y="466378"/>
            <a:ext cx="10512862" cy="4682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126"/>
            <a:r>
              <a:rPr lang="en-US" sz="2799">
                <a:solidFill>
                  <a:srgbClr val="06038D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09" y="602053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321" y="1030708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321" y="1438041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321" y="1873716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8476" y="1001113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8476" y="1439559"/>
            <a:ext cx="10471309" cy="369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Chair’s Welcome / Remarks – Reminder to sign up for Public Comment at entrance to room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625" y="233830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Unfinished Business – Members appointed to Sub-Committees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9934" y="4310677"/>
            <a:ext cx="104713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000000"/>
                </a:solidFill>
                <a:latin typeface="Arial"/>
                <a:cs typeface="Arial"/>
              </a:rPr>
              <a:t>Public Comment –</a:t>
            </a:r>
            <a:r>
              <a:rPr lang="en-US" sz="140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750" i="1">
                <a:solidFill>
                  <a:srgbClr val="000000"/>
                </a:solidFill>
                <a:latin typeface="Arial"/>
                <a:cs typeface="Arial"/>
              </a:rPr>
              <a:t>3 minutes, at Chair's discretion, will be recorded in Minutes; commenters are reminded that impugning character or reputation of any individuals will not be allowed</a:t>
            </a:r>
            <a:endParaRPr lang="en-US" sz="175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933" y="2774551"/>
            <a:ext cx="10471309" cy="1438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New Business 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Complete and Green Streets Report Out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UFC Committee Chair Report Outs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Tree Academy Report Out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Urban and Community Forestry (IRA) Grant application result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21" y="2307164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21" y="2737100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16" name="Picture 2" descr="Cleveland City Counc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9932" y="1873975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21263C-FBC1-0C10-CE6B-3CDF98A85603}"/>
              </a:ext>
            </a:extLst>
          </p:cNvPr>
          <p:cNvSpPr txBox="1"/>
          <p:nvPr/>
        </p:nvSpPr>
        <p:spPr>
          <a:xfrm>
            <a:off x="572001" y="430973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07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6B2E6-3C9E-8C5F-FA55-3F4A571C32D8}"/>
              </a:ext>
            </a:extLst>
          </p:cNvPr>
          <p:cNvSpPr txBox="1"/>
          <p:nvPr/>
        </p:nvSpPr>
        <p:spPr>
          <a:xfrm>
            <a:off x="1203731" y="495666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Closing Remarks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C0EAF-B7E3-5C52-4BB9-89671A3E4EB8}"/>
              </a:ext>
            </a:extLst>
          </p:cNvPr>
          <p:cNvSpPr txBox="1"/>
          <p:nvPr/>
        </p:nvSpPr>
        <p:spPr>
          <a:xfrm>
            <a:off x="1195624" y="5410621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Adjourn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4462C-C3C6-287C-5443-A9325F51CE85}"/>
              </a:ext>
            </a:extLst>
          </p:cNvPr>
          <p:cNvSpPr txBox="1"/>
          <p:nvPr/>
        </p:nvSpPr>
        <p:spPr>
          <a:xfrm>
            <a:off x="572000" y="4974460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08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4EAB8-AED6-262D-D4DF-A82927047C62}"/>
              </a:ext>
            </a:extLst>
          </p:cNvPr>
          <p:cNvSpPr txBox="1"/>
          <p:nvPr/>
        </p:nvSpPr>
        <p:spPr>
          <a:xfrm>
            <a:off x="572000" y="542841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09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BDDAAEA0-A853-4190-B125-C165BAC2EF92}"/>
              </a:ext>
            </a:extLst>
          </p:cNvPr>
          <p:cNvSpPr txBox="1"/>
          <p:nvPr/>
        </p:nvSpPr>
        <p:spPr>
          <a:xfrm>
            <a:off x="1174158" y="572702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  <a:endParaRPr lang="en-US" sz="1400" i="1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0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8358" y="466378"/>
            <a:ext cx="10512862" cy="4682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126"/>
            <a:r>
              <a:rPr lang="en-US" sz="2799">
                <a:solidFill>
                  <a:srgbClr val="06038D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09" y="602053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321" y="1030708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321" y="1438041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321" y="1873716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8476" y="1001113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8476" y="1439559"/>
            <a:ext cx="10471309" cy="369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Chair’s Welcome / Remarks – Reminder to sign up for Public Comment at entrance to room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625" y="233830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Unfinished Business – Members appointed to Sub-Committees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9934" y="4310677"/>
            <a:ext cx="104713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7F7F7F"/>
                </a:solidFill>
                <a:latin typeface="Arial"/>
                <a:cs typeface="Arial"/>
              </a:rPr>
              <a:t>Public Comment –</a:t>
            </a:r>
            <a:r>
              <a:rPr lang="en-US" sz="1400" i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sz="1750" i="1">
                <a:solidFill>
                  <a:srgbClr val="7F7F7F"/>
                </a:solidFill>
                <a:latin typeface="Arial"/>
                <a:cs typeface="Arial"/>
              </a:rPr>
              <a:t>3 minutes, at Chair's discretion, will be recorded in Minutes; commenters are reminded that impugning character or reputation of any individuals will not be allowed</a:t>
            </a:r>
            <a:endParaRPr lang="en-US" sz="1750" i="1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933" y="2774551"/>
            <a:ext cx="10471309" cy="1438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New Business 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Complete and Green Streets Report Out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UFC Committee Chair Report Outs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Tree Academy Report Out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Urban and Community Forestry (IRA) Grant application result</a:t>
            </a:r>
            <a:endParaRPr lang="en-US" sz="1750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21" y="2307164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21" y="2737100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16" name="Picture 2" descr="Cleveland City Counc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9932" y="1873975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21263C-FBC1-0C10-CE6B-3CDF98A85603}"/>
              </a:ext>
            </a:extLst>
          </p:cNvPr>
          <p:cNvSpPr txBox="1"/>
          <p:nvPr/>
        </p:nvSpPr>
        <p:spPr>
          <a:xfrm>
            <a:off x="572001" y="430973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07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6B2E6-3C9E-8C5F-FA55-3F4A571C32D8}"/>
              </a:ext>
            </a:extLst>
          </p:cNvPr>
          <p:cNvSpPr txBox="1"/>
          <p:nvPr/>
        </p:nvSpPr>
        <p:spPr>
          <a:xfrm>
            <a:off x="1203731" y="495666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000000"/>
                </a:solidFill>
                <a:latin typeface="Arial"/>
                <a:cs typeface="Arial"/>
              </a:rPr>
              <a:t>Closing Remarks</a:t>
            </a:r>
            <a:endParaRPr lang="en-US" sz="179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C0EAF-B7E3-5C52-4BB9-89671A3E4EB8}"/>
              </a:ext>
            </a:extLst>
          </p:cNvPr>
          <p:cNvSpPr txBox="1"/>
          <p:nvPr/>
        </p:nvSpPr>
        <p:spPr>
          <a:xfrm>
            <a:off x="1195624" y="5410621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000000"/>
                </a:solidFill>
                <a:latin typeface="Arial"/>
                <a:cs typeface="Arial"/>
              </a:rPr>
              <a:t>Adjourn</a:t>
            </a:r>
            <a:endParaRPr lang="en-US" sz="179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4462C-C3C6-287C-5443-A9325F51CE85}"/>
              </a:ext>
            </a:extLst>
          </p:cNvPr>
          <p:cNvSpPr txBox="1"/>
          <p:nvPr/>
        </p:nvSpPr>
        <p:spPr>
          <a:xfrm>
            <a:off x="572000" y="4974460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08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4EAB8-AED6-262D-D4DF-A82927047C62}"/>
              </a:ext>
            </a:extLst>
          </p:cNvPr>
          <p:cNvSpPr txBox="1"/>
          <p:nvPr/>
        </p:nvSpPr>
        <p:spPr>
          <a:xfrm>
            <a:off x="572000" y="542841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09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BDDAAEA0-A853-4190-B125-C165BAC2EF92}"/>
              </a:ext>
            </a:extLst>
          </p:cNvPr>
          <p:cNvSpPr txBox="1"/>
          <p:nvPr/>
        </p:nvSpPr>
        <p:spPr>
          <a:xfrm>
            <a:off x="1174158" y="572702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  <a:endParaRPr lang="en-US" sz="1400" i="1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0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0B0AB-05DD-E4B2-B100-F1406F00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5" y="196933"/>
            <a:ext cx="9356270" cy="55842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D9F8DD-D69F-BA06-BFB2-8D45927A362D}"/>
              </a:ext>
            </a:extLst>
          </p:cNvPr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00B0AB-05DD-E4B2-B100-F1406F008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5" y="196933"/>
            <a:ext cx="9356270" cy="55842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D9F8DD-D69F-BA06-BFB2-8D45927A362D}"/>
              </a:ext>
            </a:extLst>
          </p:cNvPr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8358" y="466378"/>
            <a:ext cx="10512862" cy="4682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126"/>
            <a:r>
              <a:rPr lang="en-US" sz="2799">
                <a:solidFill>
                  <a:srgbClr val="06038D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09" y="602053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321" y="1030708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321" y="1438041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321" y="1873716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8476" y="1001113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8476" y="1439559"/>
            <a:ext cx="10471309" cy="369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Chair’s Welcome / Remarks – Reminder to sign up for Public Comment at entrance to room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625" y="233830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Unfinished Business – Members appointed to Sub-Committees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9934" y="4310677"/>
            <a:ext cx="10471309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Public Comment –</a:t>
            </a:r>
            <a:r>
              <a:rPr lang="en-US" sz="1400" i="1">
                <a:solidFill>
                  <a:prstClr val="black"/>
                </a:solidFill>
                <a:latin typeface="Arial"/>
                <a:cs typeface="Arial"/>
              </a:rPr>
              <a:t> 3 minutes, at Chair's discretion, will be recorded in Minutes; commenters are reminded that impugning character or reputation of any individuals will not be allowed</a:t>
            </a:r>
            <a:endParaRPr lang="en-US" sz="14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933" y="2774551"/>
            <a:ext cx="10471309" cy="1438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New Business 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Complete and Green Streets Report Out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UFC Committee Chair Report Outs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Tree Academy Report Out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Urban and Community Forestry (IRA) Grant application result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21" y="2307164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21" y="2737100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16" name="Picture 2" descr="Cleveland City Counc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9932" y="1873975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21263C-FBC1-0C10-CE6B-3CDF98A85603}"/>
              </a:ext>
            </a:extLst>
          </p:cNvPr>
          <p:cNvSpPr txBox="1"/>
          <p:nvPr/>
        </p:nvSpPr>
        <p:spPr>
          <a:xfrm>
            <a:off x="572001" y="430973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07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6B2E6-3C9E-8C5F-FA55-3F4A571C32D8}"/>
              </a:ext>
            </a:extLst>
          </p:cNvPr>
          <p:cNvSpPr txBox="1"/>
          <p:nvPr/>
        </p:nvSpPr>
        <p:spPr>
          <a:xfrm>
            <a:off x="1203731" y="495666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Closing Remarks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C0EAF-B7E3-5C52-4BB9-89671A3E4EB8}"/>
              </a:ext>
            </a:extLst>
          </p:cNvPr>
          <p:cNvSpPr txBox="1"/>
          <p:nvPr/>
        </p:nvSpPr>
        <p:spPr>
          <a:xfrm>
            <a:off x="1195624" y="5410621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Adjourn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4462C-C3C6-287C-5443-A9325F51CE85}"/>
              </a:ext>
            </a:extLst>
          </p:cNvPr>
          <p:cNvSpPr txBox="1"/>
          <p:nvPr/>
        </p:nvSpPr>
        <p:spPr>
          <a:xfrm>
            <a:off x="572000" y="4974460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08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4EAB8-AED6-262D-D4DF-A82927047C62}"/>
              </a:ext>
            </a:extLst>
          </p:cNvPr>
          <p:cNvSpPr txBox="1"/>
          <p:nvPr/>
        </p:nvSpPr>
        <p:spPr>
          <a:xfrm>
            <a:off x="572000" y="542841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09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BDDAAEA0-A853-4190-B125-C165BAC2EF92}"/>
              </a:ext>
            </a:extLst>
          </p:cNvPr>
          <p:cNvSpPr txBox="1"/>
          <p:nvPr/>
        </p:nvSpPr>
        <p:spPr>
          <a:xfrm>
            <a:off x="1174158" y="572702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799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  <a:endParaRPr 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7036" y="465606"/>
            <a:ext cx="10515600" cy="46837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6038D"/>
                </a:solidFill>
                <a:latin typeface="Arial"/>
                <a:cs typeface="Arial"/>
              </a:rPr>
              <a:t>UFC Members Appointed to Sub-Committees</a:t>
            </a:r>
            <a:endParaRPr lang="en-US">
              <a:solidFill>
                <a:srgbClr val="06038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293" y="1616941"/>
            <a:ext cx="104740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Policy: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Schreiber (Chair); Bay, Hernandez, Kipp, Spencer, Sridhar,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Swiatalski</a:t>
            </a:r>
            <a:endParaRPr lang="en-US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036" y="1628889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036" y="2375241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036" y="3085048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036" y="3726737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5293" y="2341840"/>
            <a:ext cx="104740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Maintenance: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Leamon (Chair); Jackson, Jean-Baptiste, Kipp, Olesky, Sridhar,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Tokars</a:t>
            </a:r>
            <a:endParaRPr lang="en-US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4470" y="3057804"/>
            <a:ext cx="104740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Budget: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Spencer (Chair); Kipp, Hernandez, Malone, O'Keeffe, Sridhar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5293" y="3711348"/>
            <a:ext cx="104740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UFC sub-committee meetings are internal to the Urban Forestry Commission, with reports at quarterly mtgs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472" y="4413129"/>
            <a:ext cx="104740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Who Does the Work – sub-committee members are commission members; committee charter, initial work and discussion on non-commission non-voting members being invited to supplement knowledge, ad hoc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631" y="4433698"/>
            <a:ext cx="604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298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leveland City Council - Wikipedia">
            <a:extLst>
              <a:ext uri="{FF2B5EF4-FFF2-40B4-BE49-F238E27FC236}">
                <a16:creationId xmlns:a16="http://schemas.microsoft.com/office/drawing/2014/main" id="{20D53382-CF45-98C4-7F35-418AF167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18358" y="466378"/>
            <a:ext cx="10512862" cy="46825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126"/>
            <a:r>
              <a:rPr lang="en-US" sz="2799">
                <a:solidFill>
                  <a:srgbClr val="06038D"/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709" y="602053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321" y="1030708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321" y="1438041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321" y="1873716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8476" y="1001113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8476" y="1439559"/>
            <a:ext cx="10471309" cy="369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Chair’s Welcome / Remarks – Reminder to sign up for Public Comment at entrance to room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625" y="233830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7F7F7F"/>
                </a:solidFill>
                <a:latin typeface="Arial"/>
                <a:cs typeface="Arial"/>
              </a:rPr>
              <a:t>Unfinished Business – Members appointed to Sub-Committees</a:t>
            </a:r>
            <a:endParaRPr lang="en-US" sz="1799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9934" y="4310677"/>
            <a:ext cx="10471309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Public Comment –</a:t>
            </a:r>
            <a:r>
              <a:rPr lang="en-US" sz="1400" i="1">
                <a:solidFill>
                  <a:srgbClr val="A5A5A5"/>
                </a:solidFill>
                <a:latin typeface="Arial"/>
                <a:cs typeface="Arial"/>
              </a:rPr>
              <a:t> 3 minutes, at Chair's discretion, will be recorded in Minutes; commenters are reminded that impugning character or reputation of any individuals will not be allowed</a:t>
            </a:r>
            <a:endParaRPr lang="en-US" sz="1400" i="1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9933" y="2774551"/>
            <a:ext cx="10471309" cy="14388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New Business </a:t>
            </a:r>
            <a:endParaRPr lang="en-US" sz="1799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Complete and Green Streets Report Out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UFC Committee Chair Report Outs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Tree Academy Report Out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126">
              <a:buFont typeface="Arial"/>
              <a:buChar char="•"/>
            </a:pPr>
            <a:r>
              <a:rPr lang="en-US" sz="1750">
                <a:solidFill>
                  <a:prstClr val="black"/>
                </a:solidFill>
                <a:latin typeface="Arial"/>
                <a:cs typeface="Arial"/>
              </a:rPr>
              <a:t>Urban and Community Forestry (IRA) Grant application result</a:t>
            </a:r>
            <a:endParaRPr lang="en-US" sz="17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21" y="2307164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21" y="2737100"/>
            <a:ext cx="60428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pic>
        <p:nvPicPr>
          <p:cNvPr id="16" name="Picture 2" descr="Cleveland City Council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9932" y="1873975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21263C-FBC1-0C10-CE6B-3CDF98A85603}"/>
              </a:ext>
            </a:extLst>
          </p:cNvPr>
          <p:cNvSpPr txBox="1"/>
          <p:nvPr/>
        </p:nvSpPr>
        <p:spPr>
          <a:xfrm>
            <a:off x="572001" y="430973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07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6B2E6-3C9E-8C5F-FA55-3F4A571C32D8}"/>
              </a:ext>
            </a:extLst>
          </p:cNvPr>
          <p:cNvSpPr txBox="1"/>
          <p:nvPr/>
        </p:nvSpPr>
        <p:spPr>
          <a:xfrm>
            <a:off x="1203731" y="4956664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Closing Remarks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C0EAF-B7E3-5C52-4BB9-89671A3E4EB8}"/>
              </a:ext>
            </a:extLst>
          </p:cNvPr>
          <p:cNvSpPr txBox="1"/>
          <p:nvPr/>
        </p:nvSpPr>
        <p:spPr>
          <a:xfrm>
            <a:off x="1195624" y="5410621"/>
            <a:ext cx="10471309" cy="3616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750">
                <a:solidFill>
                  <a:srgbClr val="A5A5A5"/>
                </a:solidFill>
                <a:latin typeface="Arial"/>
                <a:cs typeface="Arial"/>
              </a:rPr>
              <a:t>Adjourn</a:t>
            </a:r>
            <a:endParaRPr lang="en-US" sz="1799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4462C-C3C6-287C-5443-A9325F51CE85}"/>
              </a:ext>
            </a:extLst>
          </p:cNvPr>
          <p:cNvSpPr txBox="1"/>
          <p:nvPr/>
        </p:nvSpPr>
        <p:spPr>
          <a:xfrm>
            <a:off x="572000" y="4974460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08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04EAB8-AED6-262D-D4DF-A82927047C62}"/>
              </a:ext>
            </a:extLst>
          </p:cNvPr>
          <p:cNvSpPr txBox="1"/>
          <p:nvPr/>
        </p:nvSpPr>
        <p:spPr>
          <a:xfrm>
            <a:off x="572000" y="5428417"/>
            <a:ext cx="604284" cy="3384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126"/>
            <a:r>
              <a:rPr lang="en-US" sz="1600" b="1">
                <a:solidFill>
                  <a:srgbClr val="C00000"/>
                </a:solidFill>
                <a:latin typeface="Arial Black"/>
                <a:cs typeface="Arial"/>
              </a:rPr>
              <a:t>09</a:t>
            </a:r>
            <a:endParaRPr lang="en-US" sz="16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BDDAAEA0-A853-4190-B125-C165BAC2EF92}"/>
              </a:ext>
            </a:extLst>
          </p:cNvPr>
          <p:cNvSpPr txBox="1"/>
          <p:nvPr/>
        </p:nvSpPr>
        <p:spPr>
          <a:xfrm>
            <a:off x="1174158" y="572702"/>
            <a:ext cx="10471309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en-US" sz="1799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Order</a:t>
            </a:r>
            <a:endParaRPr lang="en-US" sz="1400" i="1">
              <a:solidFill>
                <a:srgbClr val="A5A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3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1708" y="1499104"/>
            <a:ext cx="801858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600" b="1">
                <a:solidFill>
                  <a:srgbClr val="06038D"/>
                </a:solidFill>
                <a:latin typeface="Arial"/>
                <a:cs typeface="Arial"/>
              </a:rPr>
              <a:t>Complete and Green Streets Report Out</a:t>
            </a:r>
            <a:endParaRPr lang="en-US" sz="6600" b="1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8DD17-8DB2-466D-A433-E5B5ADC4CF0D}"/>
              </a:ext>
            </a:extLst>
          </p:cNvPr>
          <p:cNvSpPr txBox="1"/>
          <p:nvPr/>
        </p:nvSpPr>
        <p:spPr>
          <a:xfrm>
            <a:off x="3613531" y="4760297"/>
            <a:ext cx="50790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spc="300">
                <a:solidFill>
                  <a:srgbClr val="06038D"/>
                </a:solidFill>
                <a:latin typeface="Arial"/>
                <a:cs typeface="Arial"/>
              </a:rPr>
              <a:t>Phil Kidd</a:t>
            </a:r>
            <a:endParaRPr lang="en-US" sz="1600" spc="30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A83AC-8380-02E5-348B-2DD197AF8EDC}"/>
              </a:ext>
            </a:extLst>
          </p:cNvPr>
          <p:cNvSpPr/>
          <p:nvPr/>
        </p:nvSpPr>
        <p:spPr>
          <a:xfrm>
            <a:off x="9951396" y="6151123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leveland City Council - Wikipedia">
            <a:extLst>
              <a:ext uri="{FF2B5EF4-FFF2-40B4-BE49-F238E27FC236}">
                <a16:creationId xmlns:a16="http://schemas.microsoft.com/office/drawing/2014/main" id="{B525ADBB-4807-B75A-F912-C512C1A5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6096001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5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03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Depaving</a:t>
            </a:r>
            <a:r>
              <a:rPr lang="en-US" dirty="0" smtClean="0">
                <a:solidFill>
                  <a:schemeClr val="bg1"/>
                </a:solidFill>
              </a:rPr>
              <a:t> Cleveland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Green Infrastructure Opportunities for Complete &amp; Green Streets Projects in Cleveland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626" y="5367597"/>
            <a:ext cx="1428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Existing Corridor Conditions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9" y="1978428"/>
            <a:ext cx="3622273" cy="4671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77" y="1978429"/>
            <a:ext cx="3812081" cy="4671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73" y="1978428"/>
            <a:ext cx="3563256" cy="46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53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C46BC85A5A4E90801FB37848851E" ma:contentTypeVersion="11" ma:contentTypeDescription="Create a new document." ma:contentTypeScope="" ma:versionID="0fbaec3417e3abbdc79fcbc76fb294e1">
  <xsd:schema xmlns:xsd="http://www.w3.org/2001/XMLSchema" xmlns:xs="http://www.w3.org/2001/XMLSchema" xmlns:p="http://schemas.microsoft.com/office/2006/metadata/properties" xmlns:ns2="96eac1e2-e0b6-4641-8c29-73b9393c1dcd" xmlns:ns3="5dc8b4f5-6dc1-405d-b5e4-f11cca246e95" targetNamespace="http://schemas.microsoft.com/office/2006/metadata/properties" ma:root="true" ma:fieldsID="bf4ba979cc0562f73ecee631f3a12672" ns2:_="" ns3:_="">
    <xsd:import namespace="96eac1e2-e0b6-4641-8c29-73b9393c1dcd"/>
    <xsd:import namespace="5dc8b4f5-6dc1-405d-b5e4-f11cca246e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ac1e2-e0b6-4641-8c29-73b9393c1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7611e0-160e-41b6-ae0d-4a926c1967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8b4f5-6dc1-405d-b5e4-f11cca246e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034d39f-952f-43af-8cb1-a0e6a99c2e32}" ma:internalName="TaxCatchAll" ma:showField="CatchAllData" ma:web="5dc8b4f5-6dc1-405d-b5e4-f11cca246e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eac1e2-e0b6-4641-8c29-73b9393c1dcd">
      <Terms xmlns="http://schemas.microsoft.com/office/infopath/2007/PartnerControls"/>
    </lcf76f155ced4ddcb4097134ff3c332f>
    <TaxCatchAll xmlns="5dc8b4f5-6dc1-405d-b5e4-f11cca246e95" xsi:nil="true"/>
  </documentManagement>
</p:properties>
</file>

<file path=customXml/itemProps1.xml><?xml version="1.0" encoding="utf-8"?>
<ds:datastoreItem xmlns:ds="http://schemas.openxmlformats.org/officeDocument/2006/customXml" ds:itemID="{A377ED16-DAA0-426A-9E63-0DB6A9585D04}">
  <ds:schemaRefs>
    <ds:schemaRef ds:uri="5dc8b4f5-6dc1-405d-b5e4-f11cca246e95"/>
    <ds:schemaRef ds:uri="96eac1e2-e0b6-4641-8c29-73b9393c1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E729CB8-278A-412A-BA4F-EB40A970FD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BBACE-906A-4483-B098-F23F328CC2B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6eac1e2-e0b6-4641-8c29-73b9393c1dcd"/>
    <ds:schemaRef ds:uri="http://purl.org/dc/terms/"/>
    <ds:schemaRef ds:uri="5dc8b4f5-6dc1-405d-b5e4-f11cca246e9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872</Words>
  <Application>Microsoft Office PowerPoint</Application>
  <PresentationFormat>Widescreen</PresentationFormat>
  <Paragraphs>161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Depaving Cleveland</vt:lpstr>
      <vt:lpstr>Existing Corridor Conditions</vt:lpstr>
      <vt:lpstr>W. 65th Street (Detroit Shoreway)</vt:lpstr>
      <vt:lpstr>Stormwater Tree Wells</vt:lpstr>
      <vt:lpstr>Upcoming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DiPlacido, Taylor</dc:creator>
  <cp:lastModifiedBy>Zaremba, Anna</cp:lastModifiedBy>
  <cp:revision>4</cp:revision>
  <dcterms:created xsi:type="dcterms:W3CDTF">2022-02-22T21:35:43Z</dcterms:created>
  <dcterms:modified xsi:type="dcterms:W3CDTF">2023-10-10T20:15:07Z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0x0101002712C46BC85A5A4E90801FB37848851E</vt:lpwstr>
  </property>
  <property fmtid="{D5CDD505-2E9C-101B-9397-08002B2CF9AE}" pid="3" name="MediaServiceImageTags">
    <vt:lpwstr/>
  </property>
</Properties>
</file>