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Proxima Nova"/>
      <p:regular r:id="rId21"/>
      <p:bold r:id="rId22"/>
      <p:italic r:id="rId23"/>
      <p:boldItalic r:id="rId24"/>
    </p:embeddedFont>
    <p:embeddedFont>
      <p:font typeface="Poppins"/>
      <p:regular r:id="rId25"/>
      <p:bold r:id="rId26"/>
      <p:italic r:id="rId27"/>
      <p:boldItalic r:id="rId28"/>
    </p:embeddedFont>
    <p:embeddedFont>
      <p:font typeface="Inter"/>
      <p:bold r:id="rId29"/>
      <p:boldItalic r:id="rId30"/>
    </p:embeddedFont>
    <p:embeddedFont>
      <p:font typeface="Bitter"/>
      <p:regular r:id="rId31"/>
      <p:bold r:id="rId32"/>
      <p:italic r:id="rId33"/>
      <p:boldItalic r:id="rId34"/>
    </p:embeddedFont>
    <p:embeddedFont>
      <p:font typeface="Helvetica Neue Light"/>
      <p:regular r:id="rId35"/>
      <p:bold r:id="rId36"/>
      <p:italic r:id="rId37"/>
      <p:boldItalic r:id="rId38"/>
    </p:embeddedFont>
    <p:embeddedFont>
      <p:font typeface="Poppins ExtraBold"/>
      <p:bold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ExtraBold-boldItalic.fntdata"/><Relationship Id="rId20" Type="http://schemas.openxmlformats.org/officeDocument/2006/relationships/slide" Target="slides/slide14.xml"/><Relationship Id="rId22" Type="http://schemas.openxmlformats.org/officeDocument/2006/relationships/font" Target="fonts/ProximaNova-bold.fntdata"/><Relationship Id="rId21" Type="http://schemas.openxmlformats.org/officeDocument/2006/relationships/font" Target="fonts/ProximaNova-regular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Inter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itter-regular.fntdata"/><Relationship Id="rId30" Type="http://schemas.openxmlformats.org/officeDocument/2006/relationships/font" Target="fonts/Inter-boldItalic.fntdata"/><Relationship Id="rId11" Type="http://schemas.openxmlformats.org/officeDocument/2006/relationships/slide" Target="slides/slide5.xml"/><Relationship Id="rId33" Type="http://schemas.openxmlformats.org/officeDocument/2006/relationships/font" Target="fonts/Bitter-italic.fntdata"/><Relationship Id="rId10" Type="http://schemas.openxmlformats.org/officeDocument/2006/relationships/slide" Target="slides/slide4.xml"/><Relationship Id="rId32" Type="http://schemas.openxmlformats.org/officeDocument/2006/relationships/font" Target="fonts/Bitter-bold.fntdata"/><Relationship Id="rId13" Type="http://schemas.openxmlformats.org/officeDocument/2006/relationships/slide" Target="slides/slide7.xml"/><Relationship Id="rId35" Type="http://schemas.openxmlformats.org/officeDocument/2006/relationships/font" Target="fonts/HelveticaNeueLight-regular.fntdata"/><Relationship Id="rId12" Type="http://schemas.openxmlformats.org/officeDocument/2006/relationships/slide" Target="slides/slide6.xml"/><Relationship Id="rId34" Type="http://schemas.openxmlformats.org/officeDocument/2006/relationships/font" Target="fonts/Bitter-boldItalic.fntdata"/><Relationship Id="rId15" Type="http://schemas.openxmlformats.org/officeDocument/2006/relationships/slide" Target="slides/slide9.xml"/><Relationship Id="rId37" Type="http://schemas.openxmlformats.org/officeDocument/2006/relationships/font" Target="fonts/HelveticaNeueLight-italic.fntdata"/><Relationship Id="rId14" Type="http://schemas.openxmlformats.org/officeDocument/2006/relationships/slide" Target="slides/slide8.xml"/><Relationship Id="rId36" Type="http://schemas.openxmlformats.org/officeDocument/2006/relationships/font" Target="fonts/HelveticaNeueLight-bold.fntdata"/><Relationship Id="rId17" Type="http://schemas.openxmlformats.org/officeDocument/2006/relationships/slide" Target="slides/slide11.xml"/><Relationship Id="rId39" Type="http://schemas.openxmlformats.org/officeDocument/2006/relationships/font" Target="fonts/PoppinsExtraBold-bold.fntdata"/><Relationship Id="rId16" Type="http://schemas.openxmlformats.org/officeDocument/2006/relationships/slide" Target="slides/slide10.xml"/><Relationship Id="rId38" Type="http://schemas.openxmlformats.org/officeDocument/2006/relationships/font" Target="fonts/HelveticaNeueLight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d7047c634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d7047c634f_2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bb0fb70d8c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bb0fb70d8c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bb0fb70d8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bb0fb70d8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7bb7cb03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7bb7cb03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d7047c634f_2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d7047c634f_2_2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d7047c634f_2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1d7047c634f_2_2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d7047c634f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d7047c634f_2_1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c8770bf46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 voters are pessimistic BUT also - fairly widespread support for the 5 pillars (top 2 things). With RCV, people don’t have that understanding // education is a key window</a:t>
            </a:r>
            <a:endParaRPr/>
          </a:p>
        </p:txBody>
      </p:sp>
      <p:sp>
        <p:nvSpPr>
          <p:cNvPr id="199" name="Google Shape;199;g3c8770bf468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d7047c634f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1d7047c634f_0_3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7916f18a8f_1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7916f18a8f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Pitch as 6/10 NY have an </a:t>
            </a:r>
            <a:r>
              <a:rPr lang="en"/>
              <a:t>unhealthy</a:t>
            </a:r>
            <a:r>
              <a:rPr lang="en"/>
              <a:t> political system. Create the contrast to remedy something.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7916f18a8f_1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7916f18a8f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belief that there can be solutions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7916f18a8f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37916f18a8f_1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7916f18a8f_1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7916f18a8f_1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7916f18a8f_1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7916f18a8f_1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 to be careful - talk about broad support/simplify graph. (update the graph with a 75% mark).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noFill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72550" y="2996025"/>
            <a:ext cx="8598900" cy="10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139AD2"/>
              </a:buClr>
              <a:buSzPts val="5200"/>
              <a:buFont typeface="Proxima Nova"/>
              <a:buNone/>
              <a:defRPr b="1" sz="5200">
                <a:solidFill>
                  <a:srgbClr val="139AD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272550" y="4168200"/>
            <a:ext cx="85989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>
                <a:solidFill>
                  <a:srgbClr val="58595B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8031500" y="180200"/>
            <a:ext cx="984000" cy="68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2991750" y="4550400"/>
            <a:ext cx="31605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rPr>
              <a:t>Copyright © 2021 Change Research, a Public Benefit Corporation</a:t>
            </a:r>
            <a:endParaRPr sz="800">
              <a:solidFill>
                <a:srgbClr val="58595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78012" y="297975"/>
            <a:ext cx="3987964" cy="26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292725" y="1243750"/>
            <a:ext cx="35151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type="title"/>
          </p:nvPr>
        </p:nvSpPr>
        <p:spPr>
          <a:xfrm>
            <a:off x="273825" y="274650"/>
            <a:ext cx="7869600" cy="7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2" type="subTitle"/>
          </p:nvPr>
        </p:nvSpPr>
        <p:spPr>
          <a:xfrm>
            <a:off x="273825" y="739350"/>
            <a:ext cx="38712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0" sz="1100">
                <a:solidFill>
                  <a:srgbClr val="58595B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3" type="body"/>
          </p:nvPr>
        </p:nvSpPr>
        <p:spPr>
          <a:xfrm>
            <a:off x="4628325" y="1243750"/>
            <a:ext cx="35151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66800" y="474990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58595B"/>
                </a:solidFill>
              </a:defRPr>
            </a:lvl1pPr>
            <a:lvl2pPr lvl="1" rtl="0">
              <a:buNone/>
              <a:defRPr>
                <a:solidFill>
                  <a:srgbClr val="58595B"/>
                </a:solidFill>
              </a:defRPr>
            </a:lvl2pPr>
            <a:lvl3pPr lvl="2" rtl="0">
              <a:buNone/>
              <a:defRPr>
                <a:solidFill>
                  <a:srgbClr val="58595B"/>
                </a:solidFill>
              </a:defRPr>
            </a:lvl3pPr>
            <a:lvl4pPr lvl="3" rtl="0">
              <a:buNone/>
              <a:defRPr>
                <a:solidFill>
                  <a:srgbClr val="58595B"/>
                </a:solidFill>
              </a:defRPr>
            </a:lvl4pPr>
            <a:lvl5pPr lvl="4" rtl="0">
              <a:buNone/>
              <a:defRPr>
                <a:solidFill>
                  <a:srgbClr val="58595B"/>
                </a:solidFill>
              </a:defRPr>
            </a:lvl5pPr>
            <a:lvl6pPr lvl="5" rtl="0">
              <a:buNone/>
              <a:defRPr>
                <a:solidFill>
                  <a:srgbClr val="58595B"/>
                </a:solidFill>
              </a:defRPr>
            </a:lvl6pPr>
            <a:lvl7pPr lvl="6" rtl="0">
              <a:buNone/>
              <a:defRPr>
                <a:solidFill>
                  <a:srgbClr val="58595B"/>
                </a:solidFill>
              </a:defRPr>
            </a:lvl7pPr>
            <a:lvl8pPr lvl="7" rtl="0">
              <a:buNone/>
              <a:defRPr>
                <a:solidFill>
                  <a:srgbClr val="58595B"/>
                </a:solidFill>
              </a:defRPr>
            </a:lvl8pPr>
            <a:lvl9pPr lvl="8" rtl="0">
              <a:buNone/>
              <a:defRPr>
                <a:solidFill>
                  <a:srgbClr val="58595B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7">
  <p:cSld name="TITLE_AND_BODY_7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292725" y="1243750"/>
            <a:ext cx="35151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type="title"/>
          </p:nvPr>
        </p:nvSpPr>
        <p:spPr>
          <a:xfrm>
            <a:off x="273825" y="274650"/>
            <a:ext cx="7869600" cy="7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2" type="subTitle"/>
          </p:nvPr>
        </p:nvSpPr>
        <p:spPr>
          <a:xfrm>
            <a:off x="273825" y="739350"/>
            <a:ext cx="38712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0" sz="1100">
                <a:solidFill>
                  <a:srgbClr val="58595B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3" type="body"/>
          </p:nvPr>
        </p:nvSpPr>
        <p:spPr>
          <a:xfrm>
            <a:off x="4628325" y="1243750"/>
            <a:ext cx="35151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466800" y="474990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58595B"/>
                </a:solidFill>
              </a:defRPr>
            </a:lvl1pPr>
            <a:lvl2pPr lvl="1" rtl="0">
              <a:buNone/>
              <a:defRPr>
                <a:solidFill>
                  <a:srgbClr val="58595B"/>
                </a:solidFill>
              </a:defRPr>
            </a:lvl2pPr>
            <a:lvl3pPr lvl="2" rtl="0">
              <a:buNone/>
              <a:defRPr>
                <a:solidFill>
                  <a:srgbClr val="58595B"/>
                </a:solidFill>
              </a:defRPr>
            </a:lvl3pPr>
            <a:lvl4pPr lvl="3" rtl="0">
              <a:buNone/>
              <a:defRPr>
                <a:solidFill>
                  <a:srgbClr val="58595B"/>
                </a:solidFill>
              </a:defRPr>
            </a:lvl4pPr>
            <a:lvl5pPr lvl="4" rtl="0">
              <a:buNone/>
              <a:defRPr>
                <a:solidFill>
                  <a:srgbClr val="58595B"/>
                </a:solidFill>
              </a:defRPr>
            </a:lvl5pPr>
            <a:lvl6pPr lvl="5" rtl="0">
              <a:buNone/>
              <a:defRPr>
                <a:solidFill>
                  <a:srgbClr val="58595B"/>
                </a:solidFill>
              </a:defRPr>
            </a:lvl6pPr>
            <a:lvl7pPr lvl="6" rtl="0">
              <a:buNone/>
              <a:defRPr>
                <a:solidFill>
                  <a:srgbClr val="58595B"/>
                </a:solidFill>
              </a:defRPr>
            </a:lvl7pPr>
            <a:lvl8pPr lvl="7" rtl="0">
              <a:buNone/>
              <a:defRPr>
                <a:solidFill>
                  <a:srgbClr val="58595B"/>
                </a:solidFill>
              </a:defRPr>
            </a:lvl8pPr>
            <a:lvl9pPr lvl="8" rtl="0">
              <a:buNone/>
              <a:defRPr>
                <a:solidFill>
                  <a:srgbClr val="58595B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158750" lvl="0" marL="2413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158750" lvl="1" marL="482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146050" lvl="2" marL="711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146050" lvl="3" marL="9525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158750" lvl="4" marL="1193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158750" lvl="5" marL="1435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146050" lvl="6" marL="166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146050" lvl="7" marL="1905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158750" lvl="8" marL="21463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TITLE_AND_BODY_3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 highlight - right">
  <p:cSld name="CUSTOM_23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273825" y="274650"/>
            <a:ext cx="7869600" cy="7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" type="subTitle"/>
          </p:nvPr>
        </p:nvSpPr>
        <p:spPr>
          <a:xfrm>
            <a:off x="273825" y="739350"/>
            <a:ext cx="38712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0" sz="1100">
                <a:solidFill>
                  <a:srgbClr val="58595B"/>
                </a:solidFill>
              </a:defRPr>
            </a:lvl9pPr>
          </a:lstStyle>
          <a:p/>
        </p:txBody>
      </p:sp>
      <p:sp>
        <p:nvSpPr>
          <p:cNvPr id="79" name="Google Shape;79;p19"/>
          <p:cNvSpPr/>
          <p:nvPr/>
        </p:nvSpPr>
        <p:spPr>
          <a:xfrm>
            <a:off x="5298375" y="1224200"/>
            <a:ext cx="4347900" cy="4347900"/>
          </a:xfrm>
          <a:prstGeom prst="ellipse">
            <a:avLst/>
          </a:prstGeom>
          <a:solidFill>
            <a:srgbClr val="139A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9"/>
          <p:cNvSpPr txBox="1"/>
          <p:nvPr>
            <p:ph idx="2" type="body"/>
          </p:nvPr>
        </p:nvSpPr>
        <p:spPr>
          <a:xfrm>
            <a:off x="273825" y="1594275"/>
            <a:ext cx="4973400" cy="32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Proxima Nova"/>
              <a:buChar char="●"/>
              <a:defRPr sz="1100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Proxima Nova"/>
              <a:buChar char="○"/>
              <a:defRPr sz="1100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Proxima Nova"/>
              <a:buChar char="■"/>
              <a:defRPr sz="1100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Proxima Nova"/>
              <a:buChar char="●"/>
              <a:defRPr sz="1100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Proxima Nova"/>
              <a:buChar char="○"/>
              <a:defRPr sz="1100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Proxima Nova"/>
              <a:buChar char="■"/>
              <a:defRPr sz="1100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Proxima Nova"/>
              <a:buChar char="●"/>
              <a:defRPr sz="1100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Proxima Nova"/>
              <a:buChar char="○"/>
              <a:defRPr sz="1100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8595B"/>
              </a:buClr>
              <a:buSzPts val="1100"/>
              <a:buFont typeface="Proxima Nova"/>
              <a:buChar char="■"/>
              <a:defRPr sz="1100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1" name="Google Shape;81;p19"/>
          <p:cNvSpPr txBox="1"/>
          <p:nvPr>
            <p:ph idx="3" type="subTitle"/>
          </p:nvPr>
        </p:nvSpPr>
        <p:spPr>
          <a:xfrm>
            <a:off x="273825" y="1059750"/>
            <a:ext cx="3531000" cy="70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46B49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46B49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46B49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46B49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46B49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46B49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46B49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46B49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F46B49"/>
                </a:solidFill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-116375" y="474990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58595B"/>
                </a:solidFill>
              </a:defRPr>
            </a:lvl1pPr>
            <a:lvl2pPr lvl="1" rtl="0">
              <a:buNone/>
              <a:defRPr>
                <a:solidFill>
                  <a:srgbClr val="58595B"/>
                </a:solidFill>
              </a:defRPr>
            </a:lvl2pPr>
            <a:lvl3pPr lvl="2" rtl="0">
              <a:buNone/>
              <a:defRPr>
                <a:solidFill>
                  <a:srgbClr val="58595B"/>
                </a:solidFill>
              </a:defRPr>
            </a:lvl3pPr>
            <a:lvl4pPr lvl="3" rtl="0">
              <a:buNone/>
              <a:defRPr>
                <a:solidFill>
                  <a:srgbClr val="58595B"/>
                </a:solidFill>
              </a:defRPr>
            </a:lvl4pPr>
            <a:lvl5pPr lvl="4" rtl="0">
              <a:buNone/>
              <a:defRPr>
                <a:solidFill>
                  <a:srgbClr val="58595B"/>
                </a:solidFill>
              </a:defRPr>
            </a:lvl5pPr>
            <a:lvl6pPr lvl="5" rtl="0">
              <a:buNone/>
              <a:defRPr>
                <a:solidFill>
                  <a:srgbClr val="58595B"/>
                </a:solidFill>
              </a:defRPr>
            </a:lvl6pPr>
            <a:lvl7pPr lvl="6" rtl="0">
              <a:buNone/>
              <a:defRPr>
                <a:solidFill>
                  <a:srgbClr val="58595B"/>
                </a:solidFill>
              </a:defRPr>
            </a:lvl7pPr>
            <a:lvl8pPr lvl="7" rtl="0">
              <a:buNone/>
              <a:defRPr>
                <a:solidFill>
                  <a:srgbClr val="58595B"/>
                </a:solidFill>
              </a:defRPr>
            </a:lvl8pPr>
            <a:lvl9pPr lvl="8" rtl="0">
              <a:buNone/>
              <a:defRPr>
                <a:solidFill>
                  <a:srgbClr val="58595B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Photo - Horizontal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4426761" y="4905375"/>
            <a:ext cx="2904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i="0" sz="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i="0" sz="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i="0" sz="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i="0" sz="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i="0" sz="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i="0" sz="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i="0" sz="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i="0" sz="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i="0" sz="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273825" y="274650"/>
            <a:ext cx="82296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92608" y="685800"/>
            <a:ext cx="4572000" cy="2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0" sz="1100">
                <a:solidFill>
                  <a:srgbClr val="58595B"/>
                </a:solidFill>
              </a:defRPr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466800" y="474990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58595B"/>
                </a:solidFill>
              </a:defRPr>
            </a:lvl1pPr>
            <a:lvl2pPr lvl="1" rtl="0">
              <a:buNone/>
              <a:defRPr>
                <a:solidFill>
                  <a:srgbClr val="58595B"/>
                </a:solidFill>
              </a:defRPr>
            </a:lvl2pPr>
            <a:lvl3pPr lvl="2" rtl="0">
              <a:buNone/>
              <a:defRPr>
                <a:solidFill>
                  <a:srgbClr val="58595B"/>
                </a:solidFill>
              </a:defRPr>
            </a:lvl3pPr>
            <a:lvl4pPr lvl="3" rtl="0">
              <a:buNone/>
              <a:defRPr>
                <a:solidFill>
                  <a:srgbClr val="58595B"/>
                </a:solidFill>
              </a:defRPr>
            </a:lvl4pPr>
            <a:lvl5pPr lvl="4" rtl="0">
              <a:buNone/>
              <a:defRPr>
                <a:solidFill>
                  <a:srgbClr val="58595B"/>
                </a:solidFill>
              </a:defRPr>
            </a:lvl5pPr>
            <a:lvl6pPr lvl="5" rtl="0">
              <a:buNone/>
              <a:defRPr>
                <a:solidFill>
                  <a:srgbClr val="58595B"/>
                </a:solidFill>
              </a:defRPr>
            </a:lvl6pPr>
            <a:lvl7pPr lvl="6" rtl="0">
              <a:buNone/>
              <a:defRPr>
                <a:solidFill>
                  <a:srgbClr val="58595B"/>
                </a:solidFill>
              </a:defRPr>
            </a:lvl7pPr>
            <a:lvl8pPr lvl="7" rtl="0">
              <a:buNone/>
              <a:defRPr>
                <a:solidFill>
                  <a:srgbClr val="58595B"/>
                </a:solidFill>
              </a:defRPr>
            </a:lvl8pPr>
            <a:lvl9pPr lvl="8" rtl="0">
              <a:buNone/>
              <a:defRPr>
                <a:solidFill>
                  <a:srgbClr val="58595B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idx="10" type="dt"/>
          </p:nvPr>
        </p:nvSpPr>
        <p:spPr>
          <a:xfrm>
            <a:off x="228600" y="4625975"/>
            <a:ext cx="22665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50" lIns="97150" spcFirstLastPara="1" rIns="97150" wrap="square" tIns="4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7" name="Google Shape;97;p23"/>
          <p:cNvSpPr txBox="1"/>
          <p:nvPr>
            <p:ph idx="11" type="ftr"/>
          </p:nvPr>
        </p:nvSpPr>
        <p:spPr>
          <a:xfrm>
            <a:off x="3061647" y="4625975"/>
            <a:ext cx="30759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50" lIns="97150" spcFirstLastPara="1" rIns="97150" wrap="square" tIns="4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6704137" y="4625975"/>
            <a:ext cx="22665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50" lIns="97150" spcFirstLastPara="1" rIns="97150" wrap="square" tIns="485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/>
            </a:lvl1pPr>
            <a:lvl2pPr indent="0" lvl="1" marL="0" algn="r">
              <a:spcBef>
                <a:spcPts val="0"/>
              </a:spcBef>
              <a:buNone/>
              <a:defRPr sz="1100"/>
            </a:lvl2pPr>
            <a:lvl3pPr indent="0" lvl="2" marL="0" algn="r">
              <a:spcBef>
                <a:spcPts val="0"/>
              </a:spcBef>
              <a:buNone/>
              <a:defRPr sz="1100"/>
            </a:lvl3pPr>
            <a:lvl4pPr indent="0" lvl="3" marL="0" algn="r">
              <a:spcBef>
                <a:spcPts val="0"/>
              </a:spcBef>
              <a:buNone/>
              <a:defRPr sz="1100"/>
            </a:lvl4pPr>
            <a:lvl5pPr indent="0" lvl="4" marL="0" algn="r">
              <a:spcBef>
                <a:spcPts val="0"/>
              </a:spcBef>
              <a:buNone/>
              <a:defRPr sz="1100"/>
            </a:lvl5pPr>
            <a:lvl6pPr indent="0" lvl="5" marL="0" algn="r">
              <a:spcBef>
                <a:spcPts val="0"/>
              </a:spcBef>
              <a:buNone/>
              <a:defRPr sz="1100"/>
            </a:lvl6pPr>
            <a:lvl7pPr indent="0" lvl="6" marL="0" algn="r">
              <a:spcBef>
                <a:spcPts val="0"/>
              </a:spcBef>
              <a:buNone/>
              <a:defRPr sz="1100"/>
            </a:lvl7pPr>
            <a:lvl8pPr indent="0" lvl="7" marL="0" algn="r">
              <a:spcBef>
                <a:spcPts val="0"/>
              </a:spcBef>
              <a:buNone/>
              <a:defRPr sz="1100"/>
            </a:lvl8pPr>
            <a:lvl9pPr indent="0" lvl="8" mar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2" name="Google Shape;10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2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120" name="Google Shape;120;p27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121" name="Google Shape;121;p2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127" name="Google Shape;127;p28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28" name="Google Shape;128;p28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129" name="Google Shape;129;p28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30" name="Google Shape;130;p2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40" name="Google Shape;140;p30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41" name="Google Shape;141;p30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42" name="Google Shape;142;p3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47" name="Google Shape;147;p31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1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49" name="Google Shape;149;p3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51" name="Google Shape;151;p3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3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idx="1" type="subTitle"/>
          </p:nvPr>
        </p:nvSpPr>
        <p:spPr>
          <a:xfrm>
            <a:off x="273825" y="739350"/>
            <a:ext cx="3871200" cy="320400"/>
          </a:xfrm>
          <a:prstGeom prst="rect">
            <a:avLst/>
          </a:prstGeom>
        </p:spPr>
        <p:txBody>
          <a:bodyPr anchorCtr="0" anchor="t" bIns="34375" lIns="68800" spcFirstLastPara="1" rIns="68800" wrap="square" tIns="34375">
            <a:normAutofit/>
          </a:bodyPr>
          <a:lstStyle>
            <a:lvl1pPr lvl="0">
              <a:spcBef>
                <a:spcPts val="451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1pPr>
            <a:lvl2pPr lvl="1">
              <a:spcBef>
                <a:spcPts val="451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2pPr>
            <a:lvl3pPr lvl="2">
              <a:spcBef>
                <a:spcPts val="451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3pPr>
            <a:lvl4pPr lvl="3">
              <a:spcBef>
                <a:spcPts val="451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4pPr>
            <a:lvl5pPr lvl="4">
              <a:spcBef>
                <a:spcPts val="451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5pPr>
            <a:lvl6pPr lvl="5">
              <a:spcBef>
                <a:spcPts val="451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6pPr>
            <a:lvl7pPr lvl="6">
              <a:spcBef>
                <a:spcPts val="451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7pPr>
            <a:lvl8pPr lvl="7">
              <a:spcBef>
                <a:spcPts val="451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8pPr>
            <a:lvl9pPr lvl="8">
              <a:spcBef>
                <a:spcPts val="451"/>
              </a:spcBef>
              <a:spcAft>
                <a:spcPts val="0"/>
              </a:spcAft>
              <a:buNone/>
              <a:defRPr b="0" sz="1100">
                <a:solidFill>
                  <a:srgbClr val="58595B"/>
                </a:solidFill>
              </a:defRPr>
            </a:lvl9pPr>
          </a:lstStyle>
          <a:p/>
        </p:txBody>
      </p:sp>
      <p:sp>
        <p:nvSpPr>
          <p:cNvPr id="166" name="Google Shape;166;p34"/>
          <p:cNvSpPr txBox="1"/>
          <p:nvPr>
            <p:ph type="title"/>
          </p:nvPr>
        </p:nvSpPr>
        <p:spPr>
          <a:xfrm>
            <a:off x="273825" y="274650"/>
            <a:ext cx="7869600" cy="709800"/>
          </a:xfrm>
          <a:prstGeom prst="rect">
            <a:avLst/>
          </a:prstGeom>
        </p:spPr>
        <p:txBody>
          <a:bodyPr anchorCtr="0" anchor="ctr" bIns="34375" lIns="68800" spcFirstLastPara="1" rIns="68800" wrap="square" tIns="3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1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3"/>
              <a:buNone/>
              <a:defRPr/>
            </a:lvl9pPr>
          </a:lstStyle>
          <a:p/>
        </p:txBody>
      </p:sp>
      <p:sp>
        <p:nvSpPr>
          <p:cNvPr id="167" name="Google Shape;167;p34"/>
          <p:cNvSpPr txBox="1"/>
          <p:nvPr>
            <p:ph idx="2" type="body"/>
          </p:nvPr>
        </p:nvSpPr>
        <p:spPr>
          <a:xfrm>
            <a:off x="292725" y="1243750"/>
            <a:ext cx="8570700" cy="3632400"/>
          </a:xfrm>
          <a:prstGeom prst="rect">
            <a:avLst/>
          </a:prstGeom>
        </p:spPr>
        <p:txBody>
          <a:bodyPr anchorCtr="0" anchor="t" bIns="34375" lIns="68800" spcFirstLastPara="1" rIns="68800" wrap="square" tIns="34375">
            <a:normAutofit/>
          </a:bodyPr>
          <a:lstStyle>
            <a:lvl1pPr indent="-381468" lvl="0" marL="457200">
              <a:spcBef>
                <a:spcPts val="451"/>
              </a:spcBef>
              <a:spcAft>
                <a:spcPts val="0"/>
              </a:spcAft>
              <a:buSzPts val="2407"/>
              <a:buChar char="•"/>
              <a:defRPr/>
            </a:lvl1pPr>
            <a:lvl2pPr indent="-362359" lvl="1" marL="914400">
              <a:spcBef>
                <a:spcPts val="451"/>
              </a:spcBef>
              <a:spcAft>
                <a:spcPts val="0"/>
              </a:spcAft>
              <a:buSzPts val="2106"/>
              <a:buChar char="–"/>
              <a:defRPr/>
            </a:lvl2pPr>
            <a:lvl3pPr indent="-343251" lvl="2" marL="1371600">
              <a:spcBef>
                <a:spcPts val="301"/>
              </a:spcBef>
              <a:spcAft>
                <a:spcPts val="0"/>
              </a:spcAft>
              <a:buSzPts val="1806"/>
              <a:buChar char="•"/>
              <a:defRPr/>
            </a:lvl3pPr>
            <a:lvl4pPr indent="-324142" lvl="3" marL="1828800">
              <a:spcBef>
                <a:spcPts val="301"/>
              </a:spcBef>
              <a:spcAft>
                <a:spcPts val="0"/>
              </a:spcAft>
              <a:buSzPts val="1505"/>
              <a:buChar char="–"/>
              <a:defRPr/>
            </a:lvl4pPr>
            <a:lvl5pPr indent="-324142" lvl="4" marL="2286000">
              <a:spcBef>
                <a:spcPts val="301"/>
              </a:spcBef>
              <a:spcAft>
                <a:spcPts val="0"/>
              </a:spcAft>
              <a:buSzPts val="1505"/>
              <a:buChar char="»"/>
              <a:defRPr/>
            </a:lvl5pPr>
            <a:lvl6pPr indent="-324142" lvl="5" marL="2743200">
              <a:spcBef>
                <a:spcPts val="301"/>
              </a:spcBef>
              <a:spcAft>
                <a:spcPts val="0"/>
              </a:spcAft>
              <a:buSzPts val="1505"/>
              <a:buChar char="•"/>
              <a:defRPr/>
            </a:lvl6pPr>
            <a:lvl7pPr indent="-324142" lvl="6" marL="3200400">
              <a:spcBef>
                <a:spcPts val="301"/>
              </a:spcBef>
              <a:spcAft>
                <a:spcPts val="0"/>
              </a:spcAft>
              <a:buSzPts val="1505"/>
              <a:buChar char="•"/>
              <a:defRPr/>
            </a:lvl7pPr>
            <a:lvl8pPr indent="-324142" lvl="7" marL="3657600">
              <a:spcBef>
                <a:spcPts val="301"/>
              </a:spcBef>
              <a:spcAft>
                <a:spcPts val="0"/>
              </a:spcAft>
              <a:buSzPts val="1505"/>
              <a:buChar char="•"/>
              <a:defRPr/>
            </a:lvl8pPr>
            <a:lvl9pPr indent="-324142" lvl="8" marL="4114800">
              <a:spcBef>
                <a:spcPts val="301"/>
              </a:spcBef>
              <a:spcAft>
                <a:spcPts val="0"/>
              </a:spcAft>
              <a:buSzPts val="1505"/>
              <a:buChar char="•"/>
              <a:defRPr/>
            </a:lvl9pPr>
          </a:lstStyle>
          <a:p/>
        </p:txBody>
      </p:sp>
      <p:sp>
        <p:nvSpPr>
          <p:cNvPr id="168" name="Google Shape;168;p34"/>
          <p:cNvSpPr txBox="1"/>
          <p:nvPr>
            <p:ph idx="12" type="sldNum"/>
          </p:nvPr>
        </p:nvSpPr>
        <p:spPr>
          <a:xfrm>
            <a:off x="8466800" y="4749900"/>
            <a:ext cx="548700" cy="393600"/>
          </a:xfrm>
          <a:prstGeom prst="rect">
            <a:avLst/>
          </a:prstGeom>
        </p:spPr>
        <p:txBody>
          <a:bodyPr anchorCtr="0" anchor="t" bIns="34375" lIns="68800" spcFirstLastPara="1" rIns="68800" wrap="square" tIns="34375">
            <a:noAutofit/>
          </a:bodyPr>
          <a:lstStyle>
            <a:lvl1pPr lvl="0">
              <a:buNone/>
              <a:defRPr>
                <a:solidFill>
                  <a:srgbClr val="58595B"/>
                </a:solidFill>
              </a:defRPr>
            </a:lvl1pPr>
            <a:lvl2pPr lvl="1">
              <a:buNone/>
              <a:defRPr>
                <a:solidFill>
                  <a:srgbClr val="58595B"/>
                </a:solidFill>
              </a:defRPr>
            </a:lvl2pPr>
            <a:lvl3pPr lvl="2">
              <a:buNone/>
              <a:defRPr>
                <a:solidFill>
                  <a:srgbClr val="58595B"/>
                </a:solidFill>
              </a:defRPr>
            </a:lvl3pPr>
            <a:lvl4pPr lvl="3">
              <a:buNone/>
              <a:defRPr>
                <a:solidFill>
                  <a:srgbClr val="58595B"/>
                </a:solidFill>
              </a:defRPr>
            </a:lvl4pPr>
            <a:lvl5pPr lvl="4">
              <a:buNone/>
              <a:defRPr>
                <a:solidFill>
                  <a:srgbClr val="58595B"/>
                </a:solidFill>
              </a:defRPr>
            </a:lvl5pPr>
            <a:lvl6pPr lvl="5">
              <a:buNone/>
              <a:defRPr>
                <a:solidFill>
                  <a:srgbClr val="58595B"/>
                </a:solidFill>
              </a:defRPr>
            </a:lvl6pPr>
            <a:lvl7pPr lvl="6">
              <a:buNone/>
              <a:defRPr>
                <a:solidFill>
                  <a:srgbClr val="58595B"/>
                </a:solidFill>
              </a:defRPr>
            </a:lvl7pPr>
            <a:lvl8pPr lvl="7">
              <a:buNone/>
              <a:defRPr>
                <a:solidFill>
                  <a:srgbClr val="58595B"/>
                </a:solidFill>
              </a:defRPr>
            </a:lvl8pPr>
            <a:lvl9pPr lvl="8">
              <a:buNone/>
              <a:defRPr>
                <a:solidFill>
                  <a:srgbClr val="58595B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228600" y="137325"/>
            <a:ext cx="86784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75" lIns="68800" spcFirstLastPara="1" rIns="68800" wrap="square" tIns="343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10"/>
              <a:buFont typeface="Calibri"/>
              <a:buNone/>
              <a:defRPr b="0" i="0" sz="331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53"/>
              <a:buNone/>
              <a:defRPr sz="1354"/>
            </a:lvl2pPr>
            <a:lvl3pPr lvl="2">
              <a:spcBef>
                <a:spcPts val="0"/>
              </a:spcBef>
              <a:spcAft>
                <a:spcPts val="0"/>
              </a:spcAft>
              <a:buSzPts val="1053"/>
              <a:buNone/>
              <a:defRPr sz="1354"/>
            </a:lvl3pPr>
            <a:lvl4pPr lvl="3">
              <a:spcBef>
                <a:spcPts val="0"/>
              </a:spcBef>
              <a:spcAft>
                <a:spcPts val="0"/>
              </a:spcAft>
              <a:buSzPts val="1053"/>
              <a:buNone/>
              <a:defRPr sz="1354"/>
            </a:lvl4pPr>
            <a:lvl5pPr lvl="4">
              <a:spcBef>
                <a:spcPts val="0"/>
              </a:spcBef>
              <a:spcAft>
                <a:spcPts val="0"/>
              </a:spcAft>
              <a:buSzPts val="1053"/>
              <a:buNone/>
              <a:defRPr sz="1354"/>
            </a:lvl5pPr>
            <a:lvl6pPr lvl="5">
              <a:spcBef>
                <a:spcPts val="0"/>
              </a:spcBef>
              <a:spcAft>
                <a:spcPts val="0"/>
              </a:spcAft>
              <a:buSzPts val="1053"/>
              <a:buNone/>
              <a:defRPr sz="1354"/>
            </a:lvl6pPr>
            <a:lvl7pPr lvl="6">
              <a:spcBef>
                <a:spcPts val="0"/>
              </a:spcBef>
              <a:spcAft>
                <a:spcPts val="0"/>
              </a:spcAft>
              <a:buSzPts val="1053"/>
              <a:buNone/>
              <a:defRPr sz="1354"/>
            </a:lvl7pPr>
            <a:lvl8pPr lvl="7">
              <a:spcBef>
                <a:spcPts val="0"/>
              </a:spcBef>
              <a:spcAft>
                <a:spcPts val="0"/>
              </a:spcAft>
              <a:buSzPts val="1053"/>
              <a:buNone/>
              <a:defRPr sz="1354"/>
            </a:lvl8pPr>
            <a:lvl9pPr lvl="8">
              <a:spcBef>
                <a:spcPts val="0"/>
              </a:spcBef>
              <a:spcAft>
                <a:spcPts val="0"/>
              </a:spcAft>
              <a:buSzPts val="1053"/>
              <a:buNone/>
              <a:defRPr sz="1354"/>
            </a:lvl9pPr>
          </a:lstStyle>
          <a:p/>
        </p:txBody>
      </p:sp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228600" y="1134551"/>
            <a:ext cx="8678400" cy="3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375" lIns="68800" spcFirstLastPara="1" rIns="68800" wrap="square" tIns="34375">
            <a:normAutofit/>
          </a:bodyPr>
          <a:lstStyle>
            <a:lvl1pPr indent="-381468" lvl="0" marL="457200" marR="0" rtl="0" algn="l"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2407"/>
              <a:buFont typeface="Arial"/>
              <a:buChar char="•"/>
              <a:defRPr b="0" i="0" sz="240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2359" lvl="1" marL="914400" marR="0" rtl="0" algn="l"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2106"/>
              <a:buFont typeface="Arial"/>
              <a:buChar char="–"/>
              <a:defRPr b="0" i="0" sz="21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3251" lvl="2" marL="1371600" marR="0" rtl="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806"/>
              <a:buFont typeface="Arial"/>
              <a:buChar char="•"/>
              <a:defRPr b="0" i="0" sz="18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4142" lvl="3" marL="1828800" marR="0" rtl="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5"/>
              <a:buFont typeface="Arial"/>
              <a:buChar char="–"/>
              <a:defRPr b="0" i="0" sz="1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4142" lvl="4" marL="2286000" marR="0" rtl="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5"/>
              <a:buFont typeface="Arial"/>
              <a:buChar char="»"/>
              <a:defRPr b="0" i="0" sz="1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4142" lvl="5" marL="2743200" marR="0" rtl="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5"/>
              <a:buFont typeface="Arial"/>
              <a:buChar char="•"/>
              <a:defRPr b="0" i="0" sz="1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4142" lvl="6" marL="3200400" marR="0" rtl="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5"/>
              <a:buFont typeface="Arial"/>
              <a:buChar char="•"/>
              <a:defRPr b="0" i="0" sz="1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4142" lvl="7" marL="3657600" marR="0" rtl="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5"/>
              <a:buFont typeface="Arial"/>
              <a:buChar char="•"/>
              <a:defRPr b="0" i="0" sz="1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4142" lvl="8" marL="4114800" marR="0" rtl="0" algn="l">
              <a:spcBef>
                <a:spcPts val="301"/>
              </a:spcBef>
              <a:spcAft>
                <a:spcPts val="0"/>
              </a:spcAft>
              <a:buClr>
                <a:schemeClr val="dk1"/>
              </a:buClr>
              <a:buSzPts val="1505"/>
              <a:buFont typeface="Arial"/>
              <a:buChar char="•"/>
              <a:defRPr b="0" i="0" sz="1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2"/>
          <p:cNvSpPr txBox="1"/>
          <p:nvPr>
            <p:ph idx="10" type="dt"/>
          </p:nvPr>
        </p:nvSpPr>
        <p:spPr>
          <a:xfrm>
            <a:off x="228600" y="4712624"/>
            <a:ext cx="22497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75" lIns="68800" spcFirstLastPara="1" rIns="68800" wrap="square" tIns="343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90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13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13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13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13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13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13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13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13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2"/>
          <p:cNvSpPr txBox="1"/>
          <p:nvPr>
            <p:ph idx="11" type="ftr"/>
          </p:nvPr>
        </p:nvSpPr>
        <p:spPr>
          <a:xfrm>
            <a:off x="3041100" y="4712624"/>
            <a:ext cx="30534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75" lIns="68800" spcFirstLastPara="1" rIns="68800" wrap="square" tIns="343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90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13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13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13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13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13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13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13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053"/>
              <a:buNone/>
              <a:defRPr b="0" i="0" sz="13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6809570" y="4788824"/>
            <a:ext cx="22497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75" lIns="68800" spcFirstLastPara="1" rIns="68800" wrap="square" tIns="343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i="0" sz="1102" u="none" cap="none" strike="noStrike">
                <a:solidFill>
                  <a:srgbClr val="3A4F5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spcBef>
                <a:spcPts val="0"/>
              </a:spcBef>
              <a:buNone/>
              <a:defRPr i="0" sz="1102" u="none" cap="none" strike="noStrike">
                <a:solidFill>
                  <a:srgbClr val="3A4F5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spcBef>
                <a:spcPts val="0"/>
              </a:spcBef>
              <a:buNone/>
              <a:defRPr i="0" sz="1102" u="none" cap="none" strike="noStrike">
                <a:solidFill>
                  <a:srgbClr val="3A4F5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spcBef>
                <a:spcPts val="0"/>
              </a:spcBef>
              <a:buNone/>
              <a:defRPr i="0" sz="1102" u="none" cap="none" strike="noStrike">
                <a:solidFill>
                  <a:srgbClr val="3A4F5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spcBef>
                <a:spcPts val="0"/>
              </a:spcBef>
              <a:buNone/>
              <a:defRPr i="0" sz="1102" u="none" cap="none" strike="noStrike">
                <a:solidFill>
                  <a:srgbClr val="3A4F5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spcBef>
                <a:spcPts val="0"/>
              </a:spcBef>
              <a:buNone/>
              <a:defRPr i="0" sz="1102" u="none" cap="none" strike="noStrike">
                <a:solidFill>
                  <a:srgbClr val="3A4F5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spcBef>
                <a:spcPts val="0"/>
              </a:spcBef>
              <a:buNone/>
              <a:defRPr i="0" sz="1102" u="none" cap="none" strike="noStrike">
                <a:solidFill>
                  <a:srgbClr val="3A4F5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spcBef>
                <a:spcPts val="0"/>
              </a:spcBef>
              <a:buNone/>
              <a:defRPr i="0" sz="1102" u="none" cap="none" strike="noStrike">
                <a:solidFill>
                  <a:srgbClr val="3A4F5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spcBef>
                <a:spcPts val="0"/>
              </a:spcBef>
              <a:buNone/>
              <a:defRPr i="0" sz="1102" u="none" cap="none" strike="noStrike">
                <a:solidFill>
                  <a:srgbClr val="3A4F5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5"/>
          <p:cNvPicPr preferRelativeResize="0"/>
          <p:nvPr/>
        </p:nvPicPr>
        <p:blipFill rotWithShape="1">
          <a:blip r:embed="rId3">
            <a:alphaModFix/>
          </a:blip>
          <a:srcRect b="0" l="13277" r="13276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5"/>
          <p:cNvSpPr/>
          <p:nvPr/>
        </p:nvSpPr>
        <p:spPr>
          <a:xfrm>
            <a:off x="0" y="0"/>
            <a:ext cx="9139483" cy="5140959"/>
          </a:xfrm>
          <a:custGeom>
            <a:rect b="b" l="l" r="r" t="t"/>
            <a:pathLst>
              <a:path extrusionOk="0" h="2709333" w="4816592">
                <a:moveTo>
                  <a:pt x="0" y="0"/>
                </a:moveTo>
                <a:lnTo>
                  <a:pt x="4816592" y="0"/>
                </a:lnTo>
                <a:lnTo>
                  <a:pt x="4816592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3A4F60">
              <a:alpha val="85490"/>
            </a:srgbClr>
          </a:solidFill>
          <a:ln>
            <a:noFill/>
          </a:ln>
        </p:spPr>
      </p:sp>
      <p:sp>
        <p:nvSpPr>
          <p:cNvPr id="175" name="Google Shape;175;p35"/>
          <p:cNvSpPr txBox="1"/>
          <p:nvPr/>
        </p:nvSpPr>
        <p:spPr>
          <a:xfrm>
            <a:off x="357900" y="1557075"/>
            <a:ext cx="84282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UNITE NY</a:t>
            </a:r>
            <a:endParaRPr sz="700"/>
          </a:p>
        </p:txBody>
      </p:sp>
      <p:sp>
        <p:nvSpPr>
          <p:cNvPr id="176" name="Google Shape;176;p35"/>
          <p:cNvSpPr txBox="1"/>
          <p:nvPr/>
        </p:nvSpPr>
        <p:spPr>
          <a:xfrm>
            <a:off x="2784439" y="2980125"/>
            <a:ext cx="3570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New York </a:t>
            </a:r>
            <a:r>
              <a:rPr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Statewide</a:t>
            </a:r>
            <a:r>
              <a:rPr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Survey #2</a:t>
            </a:r>
            <a:endParaRPr sz="700"/>
          </a:p>
        </p:txBody>
      </p:sp>
      <p:sp>
        <p:nvSpPr>
          <p:cNvPr id="177" name="Google Shape;177;p35"/>
          <p:cNvSpPr txBox="1"/>
          <p:nvPr/>
        </p:nvSpPr>
        <p:spPr>
          <a:xfrm>
            <a:off x="2669023" y="4481145"/>
            <a:ext cx="380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January 2026</a:t>
            </a:r>
            <a:endParaRPr sz="700"/>
          </a:p>
        </p:txBody>
      </p:sp>
      <p:pic>
        <p:nvPicPr>
          <p:cNvPr id="178" name="Google Shape;178;p35"/>
          <p:cNvPicPr preferRelativeResize="0"/>
          <p:nvPr/>
        </p:nvPicPr>
        <p:blipFill rotWithShape="1">
          <a:blip r:embed="rId4">
            <a:alphaModFix/>
          </a:blip>
          <a:srcRect b="35669" l="8918" r="10228" t="34293"/>
          <a:stretch/>
        </p:blipFill>
        <p:spPr>
          <a:xfrm>
            <a:off x="264391" y="261950"/>
            <a:ext cx="1686135" cy="62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/>
          <p:nvPr/>
        </p:nvSpPr>
        <p:spPr>
          <a:xfrm>
            <a:off x="292875" y="1802100"/>
            <a:ext cx="3364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000">
                <a:solidFill>
                  <a:srgbClr val="3A4F60"/>
                </a:solidFill>
                <a:latin typeface="Poppins"/>
                <a:ea typeface="Poppins"/>
                <a:cs typeface="Poppins"/>
                <a:sym typeface="Poppins"/>
              </a:rPr>
              <a:t>Across groups, many voters do not correctly identify the absence of term limits in New York, particularly for statewide offices</a:t>
            </a:r>
            <a:endParaRPr b="1" sz="2000">
              <a:solidFill>
                <a:srgbClr val="3A4F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4" name="Google Shape;274;p44"/>
          <p:cNvPicPr preferRelativeResize="0"/>
          <p:nvPr/>
        </p:nvPicPr>
        <p:blipFill rotWithShape="1">
          <a:blip r:embed="rId3">
            <a:alphaModFix/>
          </a:blip>
          <a:srcRect b="0" l="0" r="61110" t="0"/>
          <a:stretch/>
        </p:blipFill>
        <p:spPr>
          <a:xfrm>
            <a:off x="122957" y="4581890"/>
            <a:ext cx="455032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4"/>
          <p:cNvSpPr txBox="1"/>
          <p:nvPr>
            <p:ph idx="12" type="sldNum"/>
          </p:nvPr>
        </p:nvSpPr>
        <p:spPr>
          <a:xfrm>
            <a:off x="6704137" y="4625975"/>
            <a:ext cx="2266500" cy="388200"/>
          </a:xfrm>
          <a:prstGeom prst="rect">
            <a:avLst/>
          </a:prstGeom>
        </p:spPr>
        <p:txBody>
          <a:bodyPr anchorCtr="0" anchor="ctr" bIns="48550" lIns="97150" spcFirstLastPara="1" rIns="97150" wrap="square" tIns="4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6" name="Google Shape;276;p44" title="YReQ0-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9850" y="140863"/>
            <a:ext cx="4197654" cy="486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5"/>
          <p:cNvPicPr preferRelativeResize="0"/>
          <p:nvPr/>
        </p:nvPicPr>
        <p:blipFill rotWithShape="1">
          <a:blip r:embed="rId3">
            <a:alphaModFix/>
          </a:blip>
          <a:srcRect b="0" l="0" r="61110" t="0"/>
          <a:stretch/>
        </p:blipFill>
        <p:spPr>
          <a:xfrm>
            <a:off x="122957" y="4581890"/>
            <a:ext cx="455032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5"/>
          <p:cNvSpPr txBox="1"/>
          <p:nvPr>
            <p:ph idx="12" type="sldNum"/>
          </p:nvPr>
        </p:nvSpPr>
        <p:spPr>
          <a:xfrm>
            <a:off x="6704137" y="4625975"/>
            <a:ext cx="2266500" cy="388200"/>
          </a:xfrm>
          <a:prstGeom prst="rect">
            <a:avLst/>
          </a:prstGeom>
        </p:spPr>
        <p:txBody>
          <a:bodyPr anchorCtr="0" anchor="ctr" bIns="48550" lIns="97150" spcFirstLastPara="1" rIns="97150" wrap="square" tIns="4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45"/>
          <p:cNvSpPr txBox="1"/>
          <p:nvPr/>
        </p:nvSpPr>
        <p:spPr>
          <a:xfrm>
            <a:off x="238125" y="274325"/>
            <a:ext cx="8476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200">
                <a:solidFill>
                  <a:srgbClr val="3A4F60"/>
                </a:solidFill>
                <a:latin typeface="Poppins"/>
                <a:ea typeface="Poppins"/>
                <a:cs typeface="Poppins"/>
                <a:sym typeface="Poppins"/>
              </a:rPr>
              <a:t>Most voters are </a:t>
            </a:r>
            <a:r>
              <a:rPr b="1" lang="en" sz="2200">
                <a:solidFill>
                  <a:srgbClr val="3A4F60"/>
                </a:solidFill>
                <a:latin typeface="Poppins"/>
                <a:ea typeface="Poppins"/>
                <a:cs typeface="Poppins"/>
                <a:sym typeface="Poppins"/>
              </a:rPr>
              <a:t>familiar</a:t>
            </a:r>
            <a:r>
              <a:rPr b="1" lang="en" sz="2200">
                <a:solidFill>
                  <a:srgbClr val="3A4F60"/>
                </a:solidFill>
                <a:latin typeface="Poppins"/>
                <a:ea typeface="Poppins"/>
                <a:cs typeface="Poppins"/>
                <a:sym typeface="Poppins"/>
              </a:rPr>
              <a:t> with open primary elections and a majority support a new primary system in New York</a:t>
            </a:r>
            <a:endParaRPr b="1" sz="2200">
              <a:solidFill>
                <a:srgbClr val="3A4F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4" name="Google Shape;284;p45" title="j3J4x-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25" y="1243150"/>
            <a:ext cx="3536409" cy="332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5" title="JBiHa-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4884" y="1127325"/>
            <a:ext cx="4809742" cy="3557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6"/>
          <p:cNvPicPr preferRelativeResize="0"/>
          <p:nvPr/>
        </p:nvPicPr>
        <p:blipFill rotWithShape="1">
          <a:blip r:embed="rId3">
            <a:alphaModFix/>
          </a:blip>
          <a:srcRect b="0" l="0" r="61110" t="0"/>
          <a:stretch/>
        </p:blipFill>
        <p:spPr>
          <a:xfrm>
            <a:off x="122957" y="4581890"/>
            <a:ext cx="455032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6"/>
          <p:cNvSpPr txBox="1"/>
          <p:nvPr>
            <p:ph idx="12" type="sldNum"/>
          </p:nvPr>
        </p:nvSpPr>
        <p:spPr>
          <a:xfrm>
            <a:off x="6704137" y="4625975"/>
            <a:ext cx="2266500" cy="388200"/>
          </a:xfrm>
          <a:prstGeom prst="rect">
            <a:avLst/>
          </a:prstGeom>
        </p:spPr>
        <p:txBody>
          <a:bodyPr anchorCtr="0" anchor="ctr" bIns="48550" lIns="97150" spcFirstLastPara="1" rIns="97150" wrap="square" tIns="4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" name="Google Shape;292;p46"/>
          <p:cNvSpPr txBox="1"/>
          <p:nvPr/>
        </p:nvSpPr>
        <p:spPr>
          <a:xfrm>
            <a:off x="238125" y="274325"/>
            <a:ext cx="8476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200">
                <a:solidFill>
                  <a:srgbClr val="3A4F60"/>
                </a:solidFill>
                <a:latin typeface="Poppins"/>
                <a:ea typeface="Poppins"/>
                <a:cs typeface="Poppins"/>
                <a:sym typeface="Poppins"/>
              </a:rPr>
              <a:t>RCV familiarity varies, with higher awareness among younger voters, college-educated voters, Democrats, and those in NYC</a:t>
            </a:r>
            <a:endParaRPr b="1" sz="2200">
              <a:solidFill>
                <a:srgbClr val="3A4F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3" name="Google Shape;293;p46" title="tCmXP-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225" y="1401338"/>
            <a:ext cx="3646201" cy="32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6" title="glota- (1)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1028925"/>
            <a:ext cx="3967492" cy="39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4F60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47"/>
          <p:cNvCxnSpPr/>
          <p:nvPr/>
        </p:nvCxnSpPr>
        <p:spPr>
          <a:xfrm rot="-5400000">
            <a:off x="713137" y="1710740"/>
            <a:ext cx="468900" cy="0"/>
          </a:xfrm>
          <a:prstGeom prst="straightConnector1">
            <a:avLst/>
          </a:prstGeom>
          <a:noFill/>
          <a:ln cap="flat" cmpd="sng" w="28575">
            <a:solidFill>
              <a:srgbClr val="FFDE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0" name="Google Shape;300;p47"/>
          <p:cNvSpPr txBox="1"/>
          <p:nvPr/>
        </p:nvSpPr>
        <p:spPr>
          <a:xfrm>
            <a:off x="514350" y="545825"/>
            <a:ext cx="54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Recommendations</a:t>
            </a:r>
            <a:endParaRPr sz="700"/>
          </a:p>
        </p:txBody>
      </p:sp>
      <p:sp>
        <p:nvSpPr>
          <p:cNvPr id="301" name="Google Shape;301;p47"/>
          <p:cNvSpPr txBox="1"/>
          <p:nvPr/>
        </p:nvSpPr>
        <p:spPr>
          <a:xfrm>
            <a:off x="1048125" y="2523425"/>
            <a:ext cx="738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Pair </a:t>
            </a:r>
            <a:r>
              <a:rPr b="1"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education</a:t>
            </a:r>
            <a:r>
              <a:rPr b="1"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 with persuasion</a:t>
            </a: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. </a:t>
            </a: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Varying</a:t>
            </a: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 levels of </a:t>
            </a: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familiarity</a:t>
            </a: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 with election reforms, such as the creation of term limits or the adoption of ranked-choice voting, suggest the need for both informational messaging and reinforcement of existing support.  </a:t>
            </a:r>
            <a:endParaRPr sz="1200">
              <a:solidFill>
                <a:srgbClr val="DDDDD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302" name="Google Shape;302;p47"/>
          <p:cNvCxnSpPr/>
          <p:nvPr/>
        </p:nvCxnSpPr>
        <p:spPr>
          <a:xfrm rot="-5400000">
            <a:off x="713137" y="2800469"/>
            <a:ext cx="468900" cy="0"/>
          </a:xfrm>
          <a:prstGeom prst="straightConnector1">
            <a:avLst/>
          </a:prstGeom>
          <a:noFill/>
          <a:ln cap="flat" cmpd="sng" w="28575">
            <a:solidFill>
              <a:srgbClr val="FFDE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3" name="Google Shape;303;p47"/>
          <p:cNvSpPr txBox="1"/>
          <p:nvPr/>
        </p:nvSpPr>
        <p:spPr>
          <a:xfrm>
            <a:off x="1158750" y="1365279"/>
            <a:ext cx="738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Leverage dissatisfaction with the political system as a </a:t>
            </a:r>
            <a:r>
              <a:rPr b="1"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motivator</a:t>
            </a:r>
            <a:r>
              <a:rPr b="1"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 for reform. </a:t>
            </a: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Broad dissatisfaction with the political system – paired with a belief the system is at least somewhat </a:t>
            </a: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fixable</a:t>
            </a: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 – creates an opening for messaging that frames election reforms as a path toward greater political accountability and responsiveness. </a:t>
            </a:r>
            <a:endParaRPr sz="1200">
              <a:solidFill>
                <a:srgbClr val="DDDDD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304" name="Google Shape;304;p47"/>
          <p:cNvCxnSpPr/>
          <p:nvPr/>
        </p:nvCxnSpPr>
        <p:spPr>
          <a:xfrm rot="-5400000">
            <a:off x="713137" y="3932794"/>
            <a:ext cx="468900" cy="0"/>
          </a:xfrm>
          <a:prstGeom prst="straightConnector1">
            <a:avLst/>
          </a:prstGeom>
          <a:noFill/>
          <a:ln cap="flat" cmpd="sng" w="28575">
            <a:solidFill>
              <a:srgbClr val="FFDE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5" name="Google Shape;305;p47"/>
          <p:cNvSpPr txBox="1"/>
          <p:nvPr/>
        </p:nvSpPr>
        <p:spPr>
          <a:xfrm>
            <a:off x="1158750" y="3655754"/>
            <a:ext cx="738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Use widely supported reforms as entry points for broader reform engagement. </a:t>
            </a: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Proposals with strong, bipartisan backing – such as term limits and citizen ballot </a:t>
            </a: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initiatives</a:t>
            </a: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 – can serve as effective starting points for advancing a broader reform agenda.</a:t>
            </a:r>
            <a:endParaRPr sz="1200">
              <a:solidFill>
                <a:srgbClr val="DDDDD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4F60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48"/>
          <p:cNvCxnSpPr/>
          <p:nvPr/>
        </p:nvCxnSpPr>
        <p:spPr>
          <a:xfrm>
            <a:off x="2257752" y="1841431"/>
            <a:ext cx="4628495" cy="0"/>
          </a:xfrm>
          <a:prstGeom prst="straightConnector1">
            <a:avLst/>
          </a:prstGeom>
          <a:noFill/>
          <a:ln cap="flat" cmpd="sng" w="28575">
            <a:solidFill>
              <a:srgbClr val="FFDE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p48"/>
          <p:cNvCxnSpPr/>
          <p:nvPr/>
        </p:nvCxnSpPr>
        <p:spPr>
          <a:xfrm>
            <a:off x="2257752" y="2935827"/>
            <a:ext cx="4628495" cy="0"/>
          </a:xfrm>
          <a:prstGeom prst="straightConnector1">
            <a:avLst/>
          </a:prstGeom>
          <a:noFill/>
          <a:ln cap="flat" cmpd="sng" w="28575">
            <a:solidFill>
              <a:srgbClr val="FFDE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2" name="Google Shape;312;p48"/>
          <p:cNvSpPr txBox="1"/>
          <p:nvPr/>
        </p:nvSpPr>
        <p:spPr>
          <a:xfrm>
            <a:off x="1347975" y="1955635"/>
            <a:ext cx="64479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THANK YOU</a:t>
            </a:r>
            <a:endParaRPr b="1"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3" name="Google Shape;313;p48"/>
          <p:cNvSpPr txBox="1"/>
          <p:nvPr/>
        </p:nvSpPr>
        <p:spPr>
          <a:xfrm>
            <a:off x="2608949" y="3137056"/>
            <a:ext cx="3926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QUESTIONS?</a:t>
            </a:r>
            <a:endParaRPr b="1"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5060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/>
        </p:nvSpPr>
        <p:spPr>
          <a:xfrm>
            <a:off x="589150" y="2501724"/>
            <a:ext cx="2843400" cy="16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On behalf of Unite NY, Embold Research surveyed 1,411  voters in New York to further research voters’ perceptions of the current state of New York politics, and to measure the </a:t>
            </a:r>
            <a:r>
              <a:rPr b="1"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strength</a:t>
            </a:r>
            <a:r>
              <a:rPr b="1"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 and actionability of support for potential election reforms in the state.</a:t>
            </a:r>
            <a:endParaRPr b="1" sz="1200">
              <a:solidFill>
                <a:srgbClr val="DDDDDD"/>
              </a:solidFill>
            </a:endParaRPr>
          </a:p>
        </p:txBody>
      </p:sp>
      <p:sp>
        <p:nvSpPr>
          <p:cNvPr id="184" name="Google Shape;184;p36"/>
          <p:cNvSpPr txBox="1"/>
          <p:nvPr/>
        </p:nvSpPr>
        <p:spPr>
          <a:xfrm>
            <a:off x="589143" y="490538"/>
            <a:ext cx="3292291" cy="471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METHODOLOGY</a:t>
            </a:r>
            <a:endParaRPr sz="700"/>
          </a:p>
        </p:txBody>
      </p:sp>
      <p:cxnSp>
        <p:nvCxnSpPr>
          <p:cNvPr id="185" name="Google Shape;185;p36"/>
          <p:cNvCxnSpPr/>
          <p:nvPr/>
        </p:nvCxnSpPr>
        <p:spPr>
          <a:xfrm rot="10720125">
            <a:off x="589246" y="2224161"/>
            <a:ext cx="469037" cy="0"/>
          </a:xfrm>
          <a:prstGeom prst="straightConnector1">
            <a:avLst/>
          </a:prstGeom>
          <a:noFill/>
          <a:ln cap="flat" cmpd="sng" w="28575">
            <a:solidFill>
              <a:srgbClr val="FFDE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36"/>
          <p:cNvCxnSpPr/>
          <p:nvPr/>
        </p:nvCxnSpPr>
        <p:spPr>
          <a:xfrm>
            <a:off x="4599801" y="2872515"/>
            <a:ext cx="3614700" cy="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7" name="Google Shape;187;p36"/>
          <p:cNvCxnSpPr/>
          <p:nvPr/>
        </p:nvCxnSpPr>
        <p:spPr>
          <a:xfrm>
            <a:off x="4599801" y="3817800"/>
            <a:ext cx="3614700" cy="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8" name="Google Shape;188;p36"/>
          <p:cNvCxnSpPr/>
          <p:nvPr/>
        </p:nvCxnSpPr>
        <p:spPr>
          <a:xfrm>
            <a:off x="4599801" y="1927975"/>
            <a:ext cx="3614700" cy="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189" name="Google Shape;18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3182" y="4002094"/>
            <a:ext cx="520449" cy="53794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6"/>
          <p:cNvSpPr txBox="1"/>
          <p:nvPr/>
        </p:nvSpPr>
        <p:spPr>
          <a:xfrm>
            <a:off x="5487000" y="1192000"/>
            <a:ext cx="258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Survey n=1,411</a:t>
            </a: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 r</a:t>
            </a: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egistered voters in </a:t>
            </a: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New York, with an oversample in Buffalo, from January 5-8, 2026.</a:t>
            </a:r>
            <a:endParaRPr sz="1000">
              <a:solidFill>
                <a:srgbClr val="DDDDDD"/>
              </a:solidFill>
            </a:endParaRPr>
          </a:p>
        </p:txBody>
      </p:sp>
      <p:sp>
        <p:nvSpPr>
          <p:cNvPr id="191" name="Google Shape;191;p36"/>
          <p:cNvSpPr txBox="1"/>
          <p:nvPr/>
        </p:nvSpPr>
        <p:spPr>
          <a:xfrm>
            <a:off x="5487000" y="2127872"/>
            <a:ext cx="258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Respondents were recruited via </a:t>
            </a: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dynamic online sampling to obtain a sample reflective of the population</a:t>
            </a: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. </a:t>
            </a:r>
            <a:endParaRPr sz="1000">
              <a:solidFill>
                <a:srgbClr val="DDDDDD"/>
              </a:solidFill>
            </a:endParaRPr>
          </a:p>
        </p:txBody>
      </p:sp>
      <p:sp>
        <p:nvSpPr>
          <p:cNvPr id="192" name="Google Shape;192;p36"/>
          <p:cNvSpPr txBox="1"/>
          <p:nvPr/>
        </p:nvSpPr>
        <p:spPr>
          <a:xfrm>
            <a:off x="5487000" y="2985024"/>
            <a:ext cx="2588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Post-stratification performed on age, gender, race/ethnicity, education, region, and  2024 presidential vote. </a:t>
            </a:r>
            <a:endParaRPr sz="1200">
              <a:solidFill>
                <a:srgbClr val="DDDDD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93" name="Google Shape;193;p36"/>
          <p:cNvSpPr txBox="1"/>
          <p:nvPr/>
        </p:nvSpPr>
        <p:spPr>
          <a:xfrm>
            <a:off x="5487000" y="4152583"/>
            <a:ext cx="2588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The modeled margin of error is 2.8%</a:t>
            </a:r>
            <a:endParaRPr sz="1200">
              <a:solidFill>
                <a:srgbClr val="DDDDD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94" name="Google Shape;19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088" y="2082938"/>
            <a:ext cx="634625" cy="63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5050" y="3056800"/>
            <a:ext cx="576700" cy="5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5050" y="1180700"/>
            <a:ext cx="576700" cy="5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4F60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7"/>
          <p:cNvGrpSpPr/>
          <p:nvPr/>
        </p:nvGrpSpPr>
        <p:grpSpPr>
          <a:xfrm>
            <a:off x="514429" y="2256970"/>
            <a:ext cx="370431" cy="35719"/>
            <a:chOff x="210" y="0"/>
            <a:chExt cx="987817" cy="95250"/>
          </a:xfrm>
        </p:grpSpPr>
        <p:sp>
          <p:nvSpPr>
            <p:cNvPr id="202" name="Google Shape;202;p37"/>
            <p:cNvSpPr/>
            <p:nvPr/>
          </p:nvSpPr>
          <p:spPr>
            <a:xfrm>
              <a:off x="210" y="0"/>
              <a:ext cx="94825" cy="95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7"/>
            <p:cNvSpPr/>
            <p:nvPr/>
          </p:nvSpPr>
          <p:spPr>
            <a:xfrm>
              <a:off x="225988" y="0"/>
              <a:ext cx="94825" cy="95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7"/>
            <p:cNvSpPr/>
            <p:nvPr/>
          </p:nvSpPr>
          <p:spPr>
            <a:xfrm>
              <a:off x="447848" y="0"/>
              <a:ext cx="94825" cy="95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7"/>
            <p:cNvSpPr/>
            <p:nvPr/>
          </p:nvSpPr>
          <p:spPr>
            <a:xfrm>
              <a:off x="670521" y="0"/>
              <a:ext cx="94825" cy="95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7"/>
            <p:cNvSpPr/>
            <p:nvPr/>
          </p:nvSpPr>
          <p:spPr>
            <a:xfrm>
              <a:off x="893202" y="0"/>
              <a:ext cx="94825" cy="95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07" name="Google Shape;207;p37"/>
          <p:cNvCxnSpPr/>
          <p:nvPr/>
        </p:nvCxnSpPr>
        <p:spPr>
          <a:xfrm rot="-5400000">
            <a:off x="3659046" y="1004574"/>
            <a:ext cx="468900" cy="0"/>
          </a:xfrm>
          <a:prstGeom prst="straightConnector1">
            <a:avLst/>
          </a:prstGeom>
          <a:noFill/>
          <a:ln cap="flat" cmpd="sng" w="28575">
            <a:solidFill>
              <a:srgbClr val="FFDE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37"/>
          <p:cNvCxnSpPr/>
          <p:nvPr/>
        </p:nvCxnSpPr>
        <p:spPr>
          <a:xfrm rot="-5400000">
            <a:off x="6410722" y="1004574"/>
            <a:ext cx="468900" cy="0"/>
          </a:xfrm>
          <a:prstGeom prst="straightConnector1">
            <a:avLst/>
          </a:prstGeom>
          <a:noFill/>
          <a:ln cap="flat" cmpd="sng" w="28575">
            <a:solidFill>
              <a:srgbClr val="FFDE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37"/>
          <p:cNvCxnSpPr/>
          <p:nvPr/>
        </p:nvCxnSpPr>
        <p:spPr>
          <a:xfrm rot="-5400000">
            <a:off x="6410722" y="3396484"/>
            <a:ext cx="468900" cy="0"/>
          </a:xfrm>
          <a:prstGeom prst="straightConnector1">
            <a:avLst/>
          </a:prstGeom>
          <a:noFill/>
          <a:ln cap="flat" cmpd="sng" w="28575">
            <a:solidFill>
              <a:srgbClr val="FFDE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37"/>
          <p:cNvCxnSpPr/>
          <p:nvPr/>
        </p:nvCxnSpPr>
        <p:spPr>
          <a:xfrm rot="-5400000">
            <a:off x="3659046" y="3401246"/>
            <a:ext cx="468900" cy="0"/>
          </a:xfrm>
          <a:prstGeom prst="straightConnector1">
            <a:avLst/>
          </a:prstGeom>
          <a:noFill/>
          <a:ln cap="flat" cmpd="sng" w="28575">
            <a:solidFill>
              <a:srgbClr val="FFDE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1" name="Google Shape;211;p37"/>
          <p:cNvSpPr txBox="1"/>
          <p:nvPr/>
        </p:nvSpPr>
        <p:spPr>
          <a:xfrm>
            <a:off x="514350" y="545826"/>
            <a:ext cx="239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KEY FINDINGS</a:t>
            </a:r>
            <a:endParaRPr sz="700"/>
          </a:p>
        </p:txBody>
      </p:sp>
      <p:sp>
        <p:nvSpPr>
          <p:cNvPr id="212" name="Google Shape;212;p37"/>
          <p:cNvSpPr txBox="1"/>
          <p:nvPr/>
        </p:nvSpPr>
        <p:spPr>
          <a:xfrm>
            <a:off x="3294746" y="782300"/>
            <a:ext cx="38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sz="700"/>
          </a:p>
        </p:txBody>
      </p:sp>
      <p:sp>
        <p:nvSpPr>
          <p:cNvPr id="213" name="Google Shape;213;p37"/>
          <p:cNvSpPr txBox="1"/>
          <p:nvPr/>
        </p:nvSpPr>
        <p:spPr>
          <a:xfrm>
            <a:off x="3176594" y="3174210"/>
            <a:ext cx="50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sz="700"/>
          </a:p>
        </p:txBody>
      </p:sp>
      <p:sp>
        <p:nvSpPr>
          <p:cNvPr id="214" name="Google Shape;214;p37"/>
          <p:cNvSpPr txBox="1"/>
          <p:nvPr/>
        </p:nvSpPr>
        <p:spPr>
          <a:xfrm>
            <a:off x="5919429" y="3174210"/>
            <a:ext cx="52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 sz="700"/>
          </a:p>
        </p:txBody>
      </p:sp>
      <p:sp>
        <p:nvSpPr>
          <p:cNvPr id="215" name="Google Shape;215;p37"/>
          <p:cNvSpPr txBox="1"/>
          <p:nvPr/>
        </p:nvSpPr>
        <p:spPr>
          <a:xfrm>
            <a:off x="5919429" y="782300"/>
            <a:ext cx="52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sz="700"/>
          </a:p>
        </p:txBody>
      </p:sp>
      <p:sp>
        <p:nvSpPr>
          <p:cNvPr id="216" name="Google Shape;216;p37"/>
          <p:cNvSpPr txBox="1"/>
          <p:nvPr/>
        </p:nvSpPr>
        <p:spPr>
          <a:xfrm>
            <a:off x="514350" y="2522225"/>
            <a:ext cx="22200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Dissatisfaction with New York’s political system translates into a strong appetite for  reform, with voters showcasing broad support to changes to New York’s electoral system.</a:t>
            </a:r>
            <a:endParaRPr b="1">
              <a:solidFill>
                <a:srgbClr val="DDDDD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17" name="Google Shape;217;p37"/>
          <p:cNvSpPr txBox="1"/>
          <p:nvPr/>
        </p:nvSpPr>
        <p:spPr>
          <a:xfrm>
            <a:off x="4056315" y="771981"/>
            <a:ext cx="16725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Voters are deeply pessimistic about the health of New York’s political system and the state’s overall direction. </a:t>
            </a:r>
            <a:endParaRPr sz="1200">
              <a:solidFill>
                <a:srgbClr val="DDDDDD"/>
              </a:solidFill>
            </a:endParaRPr>
          </a:p>
        </p:txBody>
      </p:sp>
      <p:sp>
        <p:nvSpPr>
          <p:cNvPr id="218" name="Google Shape;218;p37"/>
          <p:cNvSpPr txBox="1"/>
          <p:nvPr/>
        </p:nvSpPr>
        <p:spPr>
          <a:xfrm>
            <a:off x="4056315" y="3154753"/>
            <a:ext cx="16725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Voter familiarity varies across the election reforms tested,  indicating voter education as a key avenue.</a:t>
            </a:r>
            <a:endParaRPr sz="1200">
              <a:solidFill>
                <a:srgbClr val="DDDDDD"/>
              </a:solidFill>
            </a:endParaRPr>
          </a:p>
        </p:txBody>
      </p:sp>
      <p:sp>
        <p:nvSpPr>
          <p:cNvPr id="219" name="Google Shape;219;p37"/>
          <p:cNvSpPr txBox="1"/>
          <p:nvPr/>
        </p:nvSpPr>
        <p:spPr>
          <a:xfrm>
            <a:off x="6841427" y="3174203"/>
            <a:ext cx="1672500" cy="16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Voters broadly support the proposed five pillars of  election reforms, with especially strong and bipartisan support for creating term limits.</a:t>
            </a:r>
            <a:endParaRPr sz="1200">
              <a:solidFill>
                <a:srgbClr val="DDDDDD"/>
              </a:solidFill>
            </a:endParaRPr>
          </a:p>
        </p:txBody>
      </p:sp>
      <p:sp>
        <p:nvSpPr>
          <p:cNvPr id="220" name="Google Shape;220;p37"/>
          <p:cNvSpPr txBox="1"/>
          <p:nvPr/>
        </p:nvSpPr>
        <p:spPr>
          <a:xfrm>
            <a:off x="6841415" y="706356"/>
            <a:ext cx="1672500" cy="16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DDDDD"/>
                </a:solidFill>
                <a:latin typeface="Bitter"/>
                <a:ea typeface="Bitter"/>
                <a:cs typeface="Bitter"/>
                <a:sym typeface="Bitter"/>
              </a:rPr>
              <a:t>Despite widespread dissatisfaction, most voters believe the problems facing New York’s political system are at least somewhat fixable.</a:t>
            </a:r>
            <a:endParaRPr sz="1200">
              <a:solidFill>
                <a:srgbClr val="DDDDD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5060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Google Shape;225;p38"/>
          <p:cNvCxnSpPr/>
          <p:nvPr/>
        </p:nvCxnSpPr>
        <p:spPr>
          <a:xfrm>
            <a:off x="4024780" y="4558342"/>
            <a:ext cx="1171800" cy="0"/>
          </a:xfrm>
          <a:prstGeom prst="straightConnector1">
            <a:avLst/>
          </a:prstGeom>
          <a:noFill/>
          <a:ln cap="rnd" cmpd="sng" w="6667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26" name="Google Shape;226;p38"/>
          <p:cNvSpPr txBox="1"/>
          <p:nvPr/>
        </p:nvSpPr>
        <p:spPr>
          <a:xfrm>
            <a:off x="454350" y="1625095"/>
            <a:ext cx="82353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STATE OF POLITICS 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 NEW YORK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/>
        </p:nvSpPr>
        <p:spPr>
          <a:xfrm>
            <a:off x="274325" y="237750"/>
            <a:ext cx="84222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200">
                <a:solidFill>
                  <a:srgbClr val="3A4F60"/>
                </a:solidFill>
                <a:latin typeface="Poppins"/>
                <a:ea typeface="Poppins"/>
                <a:cs typeface="Poppins"/>
                <a:sym typeface="Poppins"/>
              </a:rPr>
              <a:t>Overall, few voters consider the New York political system to be particularly healthy</a:t>
            </a:r>
            <a:endParaRPr b="1" sz="2200">
              <a:solidFill>
                <a:srgbClr val="3A4F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2" name="Google Shape;232;p39"/>
          <p:cNvPicPr preferRelativeResize="0"/>
          <p:nvPr/>
        </p:nvPicPr>
        <p:blipFill rotWithShape="1">
          <a:blip r:embed="rId3">
            <a:alphaModFix/>
          </a:blip>
          <a:srcRect b="0" l="0" r="61110" t="0"/>
          <a:stretch/>
        </p:blipFill>
        <p:spPr>
          <a:xfrm>
            <a:off x="122957" y="4581890"/>
            <a:ext cx="455032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9"/>
          <p:cNvSpPr txBox="1"/>
          <p:nvPr>
            <p:ph idx="12" type="sldNum"/>
          </p:nvPr>
        </p:nvSpPr>
        <p:spPr>
          <a:xfrm>
            <a:off x="6704137" y="4625975"/>
            <a:ext cx="2266500" cy="388200"/>
          </a:xfrm>
          <a:prstGeom prst="rect">
            <a:avLst/>
          </a:prstGeom>
        </p:spPr>
        <p:txBody>
          <a:bodyPr anchorCtr="0" anchor="ctr" bIns="48550" lIns="97150" spcFirstLastPara="1" rIns="97150" wrap="square" tIns="4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4" name="Google Shape;234;p39" title="P8FmL-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938" y="1480135"/>
            <a:ext cx="8544124" cy="253679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9"/>
          <p:cNvSpPr txBox="1"/>
          <p:nvPr/>
        </p:nvSpPr>
        <p:spPr>
          <a:xfrm>
            <a:off x="983250" y="4227775"/>
            <a:ext cx="7177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A4F60"/>
                </a:solidFill>
                <a:latin typeface="Poppins"/>
                <a:ea typeface="Poppins"/>
                <a:cs typeface="Poppins"/>
                <a:sym typeface="Poppins"/>
              </a:rPr>
              <a:t>However, self-identified Democrats feel much better about the health of the political system than Independents or Republicans</a:t>
            </a:r>
            <a:endParaRPr b="1" sz="1600">
              <a:solidFill>
                <a:srgbClr val="3A4F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39"/>
          <p:cNvSpPr/>
          <p:nvPr/>
        </p:nvSpPr>
        <p:spPr>
          <a:xfrm>
            <a:off x="4572000" y="2427525"/>
            <a:ext cx="4272000" cy="388200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/>
        </p:nvSpPr>
        <p:spPr>
          <a:xfrm>
            <a:off x="274325" y="237750"/>
            <a:ext cx="8422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200">
                <a:solidFill>
                  <a:srgbClr val="3A4F60"/>
                </a:solidFill>
                <a:latin typeface="Poppins"/>
                <a:ea typeface="Poppins"/>
                <a:cs typeface="Poppins"/>
                <a:sym typeface="Poppins"/>
              </a:rPr>
              <a:t>For those who feel the the system isn’t healthy, most still believe that the system’s problems are at least somewhat fixable</a:t>
            </a:r>
            <a:endParaRPr b="1" sz="2200">
              <a:solidFill>
                <a:srgbClr val="3A4F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2" name="Google Shape;242;p40"/>
          <p:cNvPicPr preferRelativeResize="0"/>
          <p:nvPr/>
        </p:nvPicPr>
        <p:blipFill rotWithShape="1">
          <a:blip r:embed="rId3">
            <a:alphaModFix/>
          </a:blip>
          <a:srcRect b="0" l="0" r="61110" t="0"/>
          <a:stretch/>
        </p:blipFill>
        <p:spPr>
          <a:xfrm>
            <a:off x="122957" y="4581890"/>
            <a:ext cx="455032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0"/>
          <p:cNvSpPr txBox="1"/>
          <p:nvPr>
            <p:ph idx="12" type="sldNum"/>
          </p:nvPr>
        </p:nvSpPr>
        <p:spPr>
          <a:xfrm>
            <a:off x="6704137" y="4625975"/>
            <a:ext cx="2266500" cy="388200"/>
          </a:xfrm>
          <a:prstGeom prst="rect">
            <a:avLst/>
          </a:prstGeom>
        </p:spPr>
        <p:txBody>
          <a:bodyPr anchorCtr="0" anchor="ctr" bIns="48550" lIns="97150" spcFirstLastPara="1" rIns="97150" wrap="square" tIns="4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4" name="Google Shape;244;p40" title="wSUEs-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938" y="1563207"/>
            <a:ext cx="8544124" cy="284511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0"/>
          <p:cNvSpPr/>
          <p:nvPr/>
        </p:nvSpPr>
        <p:spPr>
          <a:xfrm>
            <a:off x="1868075" y="2499625"/>
            <a:ext cx="5378400" cy="388200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5060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Google Shape;250;p41"/>
          <p:cNvCxnSpPr/>
          <p:nvPr/>
        </p:nvCxnSpPr>
        <p:spPr>
          <a:xfrm>
            <a:off x="4024780" y="4558342"/>
            <a:ext cx="1171800" cy="0"/>
          </a:xfrm>
          <a:prstGeom prst="straightConnector1">
            <a:avLst/>
          </a:prstGeom>
          <a:noFill/>
          <a:ln cap="rnd" cmpd="sng" w="6667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51" name="Google Shape;251;p41"/>
          <p:cNvSpPr txBox="1"/>
          <p:nvPr/>
        </p:nvSpPr>
        <p:spPr>
          <a:xfrm>
            <a:off x="454350" y="1832845"/>
            <a:ext cx="82353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ATTITUDES TOWARD ELECTION</a:t>
            </a:r>
            <a:r>
              <a:rPr b="1" lang="en" sz="4800">
                <a:solidFill>
                  <a:schemeClr val="dk1"/>
                </a:solidFill>
              </a:rPr>
              <a:t> </a:t>
            </a:r>
            <a:r>
              <a:rPr lang="en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REFORM</a:t>
            </a:r>
            <a:endParaRPr b="1" sz="4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2"/>
          <p:cNvPicPr preferRelativeResize="0"/>
          <p:nvPr/>
        </p:nvPicPr>
        <p:blipFill rotWithShape="1">
          <a:blip r:embed="rId3">
            <a:alphaModFix/>
          </a:blip>
          <a:srcRect b="0" l="0" r="61110" t="0"/>
          <a:stretch/>
        </p:blipFill>
        <p:spPr>
          <a:xfrm>
            <a:off x="122957" y="4581890"/>
            <a:ext cx="455032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2"/>
          <p:cNvSpPr txBox="1"/>
          <p:nvPr>
            <p:ph idx="12" type="sldNum"/>
          </p:nvPr>
        </p:nvSpPr>
        <p:spPr>
          <a:xfrm>
            <a:off x="6704137" y="4625975"/>
            <a:ext cx="2266500" cy="388200"/>
          </a:xfrm>
          <a:prstGeom prst="rect">
            <a:avLst/>
          </a:prstGeom>
        </p:spPr>
        <p:txBody>
          <a:bodyPr anchorCtr="0" anchor="ctr" bIns="48550" lIns="97150" spcFirstLastPara="1" rIns="97150" wrap="square" tIns="4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p42"/>
          <p:cNvSpPr txBox="1"/>
          <p:nvPr/>
        </p:nvSpPr>
        <p:spPr>
          <a:xfrm>
            <a:off x="238125" y="274325"/>
            <a:ext cx="8476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200">
                <a:solidFill>
                  <a:srgbClr val="3A4F60"/>
                </a:solidFill>
                <a:latin typeface="Poppins"/>
                <a:ea typeface="Poppins"/>
                <a:cs typeface="Poppins"/>
                <a:sym typeface="Poppins"/>
              </a:rPr>
              <a:t>In the abstract, a clear majority of voters are interested in some level of change to how voting works and who can run for office at the state and local level</a:t>
            </a:r>
            <a:endParaRPr b="1" sz="2200">
              <a:solidFill>
                <a:srgbClr val="3A4F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9" name="Google Shape;259;p42" title="EyNou-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13238"/>
            <a:ext cx="8839203" cy="1831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3"/>
          <p:cNvPicPr preferRelativeResize="0"/>
          <p:nvPr/>
        </p:nvPicPr>
        <p:blipFill rotWithShape="1">
          <a:blip r:embed="rId3">
            <a:alphaModFix/>
          </a:blip>
          <a:srcRect b="0" l="0" r="61110" t="0"/>
          <a:stretch/>
        </p:blipFill>
        <p:spPr>
          <a:xfrm>
            <a:off x="122957" y="4581890"/>
            <a:ext cx="455032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3"/>
          <p:cNvSpPr txBox="1"/>
          <p:nvPr>
            <p:ph idx="12" type="sldNum"/>
          </p:nvPr>
        </p:nvSpPr>
        <p:spPr>
          <a:xfrm>
            <a:off x="6704137" y="4625975"/>
            <a:ext cx="2266500" cy="388200"/>
          </a:xfrm>
          <a:prstGeom prst="rect">
            <a:avLst/>
          </a:prstGeom>
        </p:spPr>
        <p:txBody>
          <a:bodyPr anchorCtr="0" anchor="ctr" bIns="48550" lIns="97150" spcFirstLastPara="1" rIns="97150" wrap="square" tIns="4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43"/>
          <p:cNvSpPr txBox="1"/>
          <p:nvPr/>
        </p:nvSpPr>
        <p:spPr>
          <a:xfrm>
            <a:off x="238125" y="274325"/>
            <a:ext cx="8476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200">
                <a:solidFill>
                  <a:srgbClr val="3A4F60"/>
                </a:solidFill>
                <a:latin typeface="Poppins"/>
                <a:ea typeface="Poppins"/>
                <a:cs typeface="Poppins"/>
                <a:sym typeface="Poppins"/>
              </a:rPr>
              <a:t>Overall, a majority of New Yorkers support a variety of proposed election reforms</a:t>
            </a:r>
            <a:endParaRPr b="1" sz="2200">
              <a:solidFill>
                <a:srgbClr val="3A4F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43"/>
          <p:cNvSpPr txBox="1"/>
          <p:nvPr/>
        </p:nvSpPr>
        <p:spPr>
          <a:xfrm>
            <a:off x="435600" y="4091425"/>
            <a:ext cx="8272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A4F60"/>
                </a:solidFill>
                <a:latin typeface="Poppins"/>
                <a:ea typeface="Poppins"/>
                <a:cs typeface="Poppins"/>
                <a:sym typeface="Poppins"/>
              </a:rPr>
              <a:t>The introduction of term </a:t>
            </a:r>
            <a:r>
              <a:rPr b="1" lang="en" sz="1600">
                <a:solidFill>
                  <a:srgbClr val="3A4F60"/>
                </a:solidFill>
                <a:latin typeface="Poppins"/>
                <a:ea typeface="Poppins"/>
                <a:cs typeface="Poppins"/>
                <a:sym typeface="Poppins"/>
              </a:rPr>
              <a:t>limits</a:t>
            </a:r>
            <a:r>
              <a:rPr b="1" lang="en" sz="1600">
                <a:solidFill>
                  <a:srgbClr val="3A4F60"/>
                </a:solidFill>
                <a:latin typeface="Poppins"/>
                <a:ea typeface="Poppins"/>
                <a:cs typeface="Poppins"/>
                <a:sym typeface="Poppins"/>
              </a:rPr>
              <a:t> and enabling voters to put issues directly on the ballot receive the </a:t>
            </a:r>
            <a:r>
              <a:rPr b="1" lang="en" sz="1600">
                <a:solidFill>
                  <a:srgbClr val="3A4F60"/>
                </a:solidFill>
                <a:latin typeface="Poppins"/>
                <a:ea typeface="Poppins"/>
                <a:cs typeface="Poppins"/>
                <a:sym typeface="Poppins"/>
              </a:rPr>
              <a:t>highest</a:t>
            </a:r>
            <a:r>
              <a:rPr b="1" lang="en" sz="1600">
                <a:solidFill>
                  <a:srgbClr val="3A4F60"/>
                </a:solidFill>
                <a:latin typeface="Poppins"/>
                <a:ea typeface="Poppins"/>
                <a:cs typeface="Poppins"/>
                <a:sym typeface="Poppins"/>
              </a:rPr>
              <a:t> support from voters</a:t>
            </a:r>
            <a:endParaRPr b="1" sz="1600">
              <a:solidFill>
                <a:srgbClr val="3A4F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8" name="Google Shape;268;p43" title="rzSmw-copy-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100" y="1325200"/>
            <a:ext cx="8771789" cy="2638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