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Arial Nova Bold" charset="1" panose="020B0804020202020204"/>
      <p:regular r:id="rId22"/>
    </p:embeddedFont>
    <p:embeddedFont>
      <p:font typeface="Inter Semi-Bold" charset="1" panose="02000503000000020004"/>
      <p:regular r:id="rId23"/>
    </p:embeddedFont>
    <p:embeddedFont>
      <p:font typeface="Inter" charset="1" panose="020B0502030000000004"/>
      <p:regular r:id="rId24"/>
    </p:embeddedFont>
    <p:embeddedFont>
      <p:font typeface="Arial Nova" charset="1" panose="020B0504020202020204"/>
      <p:regular r:id="rId25"/>
    </p:embeddedFont>
    <p:embeddedFont>
      <p:font typeface="Inter Medium" charset="1" panose="020005030000000200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http://www.fightforthefirst.org" TargetMode="External" Type="http://schemas.openxmlformats.org/officeDocument/2006/relationships/hyperlink"/><Relationship Id="rId4" Target="../media/image29.jpeg" Type="http://schemas.openxmlformats.org/officeDocument/2006/relationships/image"/><Relationship Id="rId5" Target="../media/image30.png" Type="http://schemas.openxmlformats.org/officeDocument/2006/relationships/image"/><Relationship Id="rId6" Target="../media/image3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 Id="rId4" Target="../media/image34.jpeg" Type="http://schemas.openxmlformats.org/officeDocument/2006/relationships/image"/><Relationship Id="rId5" Target="http://www.votelibraries.org" TargetMode="External" Type="http://schemas.openxmlformats.org/officeDocument/2006/relationships/hyperlink"/><Relationship Id="rId6" Target="../media/image3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39.png" Type="http://schemas.openxmlformats.org/officeDocument/2006/relationships/image"/><Relationship Id="rId6" Target="https://www.everylibraryinstitute.org/new_report_released_institutional_accreditation_academic_library" TargetMode="External" Type="http://schemas.openxmlformats.org/officeDocument/2006/relationships/hyperlink"/><Relationship Id="rId7" Target="https://www.everylibraryinstitute.org/watch_emerald_eli_webinar_response_strategies" TargetMode="External" Type="http://schemas.openxmlformats.org/officeDocument/2006/relationships/hyperlink"/><Relationship Id="rId8" Target="https://www.everylibraryinstitute.org/standing_against_censorship_in_research"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 Id="rId3" Target="http://www.fundlibraries.org" TargetMode="External" Type="http://schemas.openxmlformats.org/officeDocument/2006/relationships/hyperlink"/><Relationship Id="rId4" Target="https://www.everylibraryinstitute.org/fairhope2025" TargetMode="External" Type="http://schemas.openxmlformats.org/officeDocument/2006/relationships/hyperlink"/><Relationship Id="rId5" Target="http://www.fundlibraries.org" TargetMode="External" Type="http://schemas.openxmlformats.org/officeDocument/2006/relationships/hyperlink"/><Relationship Id="rId6" Target="../media/image41.jpeg" Type="http://schemas.openxmlformats.org/officeDocument/2006/relationships/image"/><Relationship Id="rId7" Target="../media/image4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 Id="rId3" Target="../media/image44.jpeg" Type="http://schemas.openxmlformats.org/officeDocument/2006/relationships/image"/><Relationship Id="rId4" Target="https://www.wearestrongerthancensorship.org" TargetMode="External" Type="http://schemas.openxmlformats.org/officeDocument/2006/relationships/hyperlink"/><Relationship Id="rId5" Target="https://www.readfreelyalabama.org" TargetMode="External" Type="http://schemas.openxmlformats.org/officeDocument/2006/relationships/hyperlink"/><Relationship Id="rId6" Target="https://www.restorephillylibrarians.org" TargetMode="External" Type="http://schemas.openxmlformats.org/officeDocument/2006/relationships/hyperlink"/><Relationship Id="rId7" Target="https://www.451avengers.org" TargetMode="External" Type="http://schemas.openxmlformats.org/officeDocument/2006/relationships/hyperlink"/><Relationship Id="rId8" Target="https://www.authorsagainstbookbans.com/donate/" TargetMode="External" Type="http://schemas.openxmlformats.org/officeDocument/2006/relationships/hyperlink"/><Relationship Id="rId9" Target="../media/image4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www.everylibraryinstitute.org/donate" TargetMode="External" Type="http://schemas.openxmlformats.org/officeDocument/2006/relationships/hyperlink"/><Relationship Id="rId3" Target="https://www.everylibraryinstitute.org/more-ways-to-give" TargetMode="External" Type="http://schemas.openxmlformats.org/officeDocument/2006/relationships/hyperlink"/><Relationship Id="rId4" Target="http://www.guidestar.org"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svg" Type="http://schemas.openxmlformats.org/officeDocument/2006/relationships/image"/><Relationship Id="rId2" Target="../media/image1.png" Type="http://schemas.openxmlformats.org/officeDocument/2006/relationships/image"/><Relationship Id="rId3" Target="http://www.everylibraryinstitute.org/donate" TargetMode="External" Type="http://schemas.openxmlformats.org/officeDocument/2006/relationships/hyperlink"/><Relationship Id="rId4" Target="../media/image46.jpe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5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everylibraryinstitute.org/state_budgets_imls_funding_contingency" TargetMode="External" Type="http://schemas.openxmlformats.org/officeDocument/2006/relationships/hyperlink"/><Relationship Id="rId3" Target="https://www.everylibraryinstitute.org/imls_pls_national_asset_at_risk"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https://www.everylibraryinstitute.org/model_libraries_for_all_act"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everylibraryinstitute.org/polcy_brief_in_sb283_2025_cautions_concerns" TargetMode="External" Type="http://schemas.openxmlformats.org/officeDocument/2006/relationships/hyperlink"/><Relationship Id="rId3" Target="https://www.everylibraryinstitute.org/iowa_27cent_levy" TargetMode="External" Type="http://schemas.openxmlformats.org/officeDocument/2006/relationships/hyperlink"/><Relationship Id="rId4" Target="https://www.everylibraryinstitute.org/protecting_student_access_colorado_hb25-1158" TargetMode="External" Type="http://schemas.openxmlformats.org/officeDocument/2006/relationships/hyperlink"/><Relationship Id="rId5" Target="../media/image7.jpe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https://www.everylibraryinstitute.org/book_censorship_database_magnusson" TargetMode="External" Type="http://schemas.openxmlformats.org/officeDocument/2006/relationships/hyperlink"/><Relationship Id="rId4" Target="https://www.everylibraryinstitute.org/releasing_the_censorship_acceleration_report"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http://www.thepoliticallibrarian.org" TargetMode="External" Type="http://schemas.openxmlformats.org/officeDocument/2006/relationships/hyperlink"/><Relationship Id="rId3" Target="http://www.thepoliticallibrarian.org" TargetMode="External" Type="http://schemas.openxmlformats.org/officeDocument/2006/relationships/hyperlink"/><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https://www.everylibraryinstitute.org/celebrating_the_civic_season" TargetMode="External" Type="http://schemas.openxmlformats.org/officeDocument/2006/relationships/hyperlink"/><Relationship Id="rId8" Target="../media/image26.jpeg" Type="http://schemas.openxmlformats.org/officeDocument/2006/relationships/image"/><Relationship Id="rId9" Target="../media/image2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50588" y="2498343"/>
            <a:ext cx="5608384" cy="9076113"/>
            <a:chOff x="0" y="0"/>
            <a:chExt cx="672307" cy="1088002"/>
          </a:xfrm>
        </p:grpSpPr>
        <p:sp>
          <p:nvSpPr>
            <p:cNvPr name="Freeform 3" id="3"/>
            <p:cNvSpPr/>
            <p:nvPr/>
          </p:nvSpPr>
          <p:spPr>
            <a:xfrm flipH="false" flipV="false" rot="0">
              <a:off x="0" y="0"/>
              <a:ext cx="672307" cy="1088002"/>
            </a:xfrm>
            <a:custGeom>
              <a:avLst/>
              <a:gdLst/>
              <a:ahLst/>
              <a:cxnLst/>
              <a:rect r="r" b="b" t="t" l="l"/>
              <a:pathLst>
                <a:path h="1088002" w="672307">
                  <a:moveTo>
                    <a:pt x="224223" y="19070"/>
                  </a:moveTo>
                  <a:cubicBezTo>
                    <a:pt x="258579" y="7556"/>
                    <a:pt x="297876" y="0"/>
                    <a:pt x="336334" y="0"/>
                  </a:cubicBezTo>
                  <a:cubicBezTo>
                    <a:pt x="374794" y="0"/>
                    <a:pt x="411802" y="6476"/>
                    <a:pt x="445906" y="17990"/>
                  </a:cubicBezTo>
                  <a:cubicBezTo>
                    <a:pt x="446633" y="18350"/>
                    <a:pt x="447358" y="18350"/>
                    <a:pt x="448083" y="18710"/>
                  </a:cubicBezTo>
                  <a:cubicBezTo>
                    <a:pt x="576159" y="64765"/>
                    <a:pt x="670493" y="186379"/>
                    <a:pt x="672307" y="334615"/>
                  </a:cubicBezTo>
                  <a:lnTo>
                    <a:pt x="672307" y="1088002"/>
                  </a:lnTo>
                  <a:lnTo>
                    <a:pt x="0" y="1088002"/>
                  </a:lnTo>
                  <a:lnTo>
                    <a:pt x="0" y="335174"/>
                  </a:lnTo>
                  <a:cubicBezTo>
                    <a:pt x="1814" y="185660"/>
                    <a:pt x="94696" y="64045"/>
                    <a:pt x="224223" y="19070"/>
                  </a:cubicBezTo>
                  <a:close/>
                </a:path>
              </a:pathLst>
            </a:custGeom>
            <a:solidFill>
              <a:srgbClr val="021526"/>
            </a:solidFill>
          </p:spPr>
        </p:sp>
        <p:sp>
          <p:nvSpPr>
            <p:cNvPr name="TextBox 4" id="4"/>
            <p:cNvSpPr txBox="true"/>
            <p:nvPr/>
          </p:nvSpPr>
          <p:spPr>
            <a:xfrm>
              <a:off x="0" y="88900"/>
              <a:ext cx="672307" cy="999102"/>
            </a:xfrm>
            <a:prstGeom prst="rect">
              <a:avLst/>
            </a:prstGeom>
          </p:spPr>
          <p:txBody>
            <a:bodyPr anchor="ctr" rtlCol="false" tIns="48876" lIns="48876" bIns="48876" rIns="48876"/>
            <a:lstStyle/>
            <a:p>
              <a:pPr algn="ctr">
                <a:lnSpc>
                  <a:spcPts val="2564"/>
                </a:lnSpc>
              </a:pPr>
            </a:p>
          </p:txBody>
        </p:sp>
      </p:grpSp>
      <p:grpSp>
        <p:nvGrpSpPr>
          <p:cNvPr name="Group 5" id="5"/>
          <p:cNvGrpSpPr/>
          <p:nvPr/>
        </p:nvGrpSpPr>
        <p:grpSpPr>
          <a:xfrm rot="5400000">
            <a:off x="2191579" y="5675041"/>
            <a:ext cx="6526402" cy="10566448"/>
            <a:chOff x="0" y="0"/>
            <a:chExt cx="660400" cy="1069208"/>
          </a:xfrm>
        </p:grpSpPr>
        <p:sp>
          <p:nvSpPr>
            <p:cNvPr name="Freeform 6" id="6"/>
            <p:cNvSpPr/>
            <p:nvPr/>
          </p:nvSpPr>
          <p:spPr>
            <a:xfrm flipH="false" flipV="false" rot="0">
              <a:off x="0" y="0"/>
              <a:ext cx="660400" cy="1069208"/>
            </a:xfrm>
            <a:custGeom>
              <a:avLst/>
              <a:gdLst/>
              <a:ahLst/>
              <a:cxnLst/>
              <a:rect r="r" b="b" t="t" l="l"/>
              <a:pathLst>
                <a:path h="106920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4198"/>
                  </a:cubicBezTo>
                  <a:lnTo>
                    <a:pt x="660400" y="1069208"/>
                  </a:lnTo>
                  <a:lnTo>
                    <a:pt x="0" y="1069208"/>
                  </a:lnTo>
                  <a:lnTo>
                    <a:pt x="0" y="334743"/>
                  </a:lnTo>
                  <a:cubicBezTo>
                    <a:pt x="1782" y="185660"/>
                    <a:pt x="93019" y="64045"/>
                    <a:pt x="220252" y="19070"/>
                  </a:cubicBezTo>
                  <a:close/>
                </a:path>
              </a:pathLst>
            </a:custGeom>
            <a:solidFill>
              <a:srgbClr val="124BAD"/>
            </a:solidFill>
          </p:spPr>
        </p:sp>
        <p:sp>
          <p:nvSpPr>
            <p:cNvPr name="TextBox 7" id="7"/>
            <p:cNvSpPr txBox="true"/>
            <p:nvPr/>
          </p:nvSpPr>
          <p:spPr>
            <a:xfrm>
              <a:off x="0" y="88900"/>
              <a:ext cx="660400" cy="980308"/>
            </a:xfrm>
            <a:prstGeom prst="rect">
              <a:avLst/>
            </a:prstGeom>
          </p:spPr>
          <p:txBody>
            <a:bodyPr anchor="ctr" rtlCol="false" tIns="48876" lIns="48876" bIns="48876" rIns="48876"/>
            <a:lstStyle/>
            <a:p>
              <a:pPr algn="ctr">
                <a:lnSpc>
                  <a:spcPts val="2564"/>
                </a:lnSpc>
              </a:pPr>
            </a:p>
          </p:txBody>
        </p:sp>
      </p:grpSp>
      <p:sp>
        <p:nvSpPr>
          <p:cNvPr name="AutoShape 8" id="8"/>
          <p:cNvSpPr/>
          <p:nvPr/>
        </p:nvSpPr>
        <p:spPr>
          <a:xfrm>
            <a:off x="4754497" y="6767460"/>
            <a:ext cx="857023" cy="0"/>
          </a:xfrm>
          <a:prstGeom prst="line">
            <a:avLst/>
          </a:prstGeom>
          <a:ln cap="rnd" w="19050">
            <a:solidFill>
              <a:srgbClr val="5271FF"/>
            </a:solidFill>
            <a:prstDash val="solid"/>
            <a:headEnd type="none" len="sm" w="sm"/>
            <a:tailEnd type="none" len="sm" w="sm"/>
          </a:ln>
        </p:spPr>
      </p:sp>
      <p:grpSp>
        <p:nvGrpSpPr>
          <p:cNvPr name="Group 9" id="9"/>
          <p:cNvGrpSpPr/>
          <p:nvPr/>
        </p:nvGrpSpPr>
        <p:grpSpPr>
          <a:xfrm rot="0">
            <a:off x="3769503" y="7695065"/>
            <a:ext cx="1413505" cy="1987622"/>
            <a:chOff x="0" y="0"/>
            <a:chExt cx="660400" cy="928631"/>
          </a:xfrm>
        </p:grpSpPr>
        <p:sp>
          <p:nvSpPr>
            <p:cNvPr name="Freeform 10" id="10"/>
            <p:cNvSpPr/>
            <p:nvPr/>
          </p:nvSpPr>
          <p:spPr>
            <a:xfrm flipH="false" flipV="false" rot="0">
              <a:off x="0" y="0"/>
              <a:ext cx="660400" cy="928631"/>
            </a:xfrm>
            <a:custGeom>
              <a:avLst/>
              <a:gdLst/>
              <a:ahLst/>
              <a:cxnLst/>
              <a:rect r="r" b="b" t="t" l="l"/>
              <a:pathLst>
                <a:path h="928631" w="660400">
                  <a:moveTo>
                    <a:pt x="220252" y="909562"/>
                  </a:moveTo>
                  <a:cubicBezTo>
                    <a:pt x="254109" y="921076"/>
                    <a:pt x="292600" y="928631"/>
                    <a:pt x="330378" y="928631"/>
                  </a:cubicBezTo>
                  <a:cubicBezTo>
                    <a:pt x="368157" y="928631"/>
                    <a:pt x="404509" y="922154"/>
                    <a:pt x="438009" y="910641"/>
                  </a:cubicBezTo>
                  <a:cubicBezTo>
                    <a:pt x="438723" y="910281"/>
                    <a:pt x="439435" y="910281"/>
                    <a:pt x="440148" y="909922"/>
                  </a:cubicBezTo>
                  <a:cubicBezTo>
                    <a:pt x="565955" y="863867"/>
                    <a:pt x="658618" y="742253"/>
                    <a:pt x="660400" y="597557"/>
                  </a:cubicBezTo>
                  <a:lnTo>
                    <a:pt x="660400" y="0"/>
                  </a:lnTo>
                  <a:lnTo>
                    <a:pt x="0" y="0"/>
                  </a:lnTo>
                  <a:lnTo>
                    <a:pt x="0" y="597113"/>
                  </a:lnTo>
                  <a:cubicBezTo>
                    <a:pt x="1782" y="742971"/>
                    <a:pt x="93019" y="864587"/>
                    <a:pt x="220252" y="909562"/>
                  </a:cubicBezTo>
                  <a:close/>
                </a:path>
              </a:pathLst>
            </a:custGeom>
            <a:solidFill>
              <a:srgbClr val="FFFFFF"/>
            </a:solidFill>
          </p:spPr>
        </p:sp>
        <p:sp>
          <p:nvSpPr>
            <p:cNvPr name="TextBox 11" id="11"/>
            <p:cNvSpPr txBox="true"/>
            <p:nvPr/>
          </p:nvSpPr>
          <p:spPr>
            <a:xfrm>
              <a:off x="0" y="-38100"/>
              <a:ext cx="660400" cy="839731"/>
            </a:xfrm>
            <a:prstGeom prst="rect">
              <a:avLst/>
            </a:prstGeom>
          </p:spPr>
          <p:txBody>
            <a:bodyPr anchor="ctr" rtlCol="false" tIns="48876" lIns="48876" bIns="48876" rIns="48876"/>
            <a:lstStyle/>
            <a:p>
              <a:pPr algn="ctr">
                <a:lnSpc>
                  <a:spcPts val="2564"/>
                </a:lnSpc>
              </a:pPr>
            </a:p>
          </p:txBody>
        </p:sp>
      </p:grpSp>
      <p:sp>
        <p:nvSpPr>
          <p:cNvPr name="Freeform 12" id="12"/>
          <p:cNvSpPr/>
          <p:nvPr/>
        </p:nvSpPr>
        <p:spPr>
          <a:xfrm flipH="false" flipV="false" rot="0">
            <a:off x="3748738" y="-439127"/>
            <a:ext cx="7743026" cy="4355452"/>
          </a:xfrm>
          <a:custGeom>
            <a:avLst/>
            <a:gdLst/>
            <a:ahLst/>
            <a:cxnLst/>
            <a:rect r="r" b="b" t="t" l="l"/>
            <a:pathLst>
              <a:path h="4355452" w="7743026">
                <a:moveTo>
                  <a:pt x="0" y="0"/>
                </a:moveTo>
                <a:lnTo>
                  <a:pt x="7743026" y="0"/>
                </a:lnTo>
                <a:lnTo>
                  <a:pt x="7743026" y="4355452"/>
                </a:lnTo>
                <a:lnTo>
                  <a:pt x="0" y="4355452"/>
                </a:lnTo>
                <a:lnTo>
                  <a:pt x="0" y="0"/>
                </a:lnTo>
                <a:close/>
              </a:path>
            </a:pathLst>
          </a:custGeom>
          <a:blipFill>
            <a:blip r:embed="rId2"/>
            <a:stretch>
              <a:fillRect l="0" t="0" r="0" b="0"/>
            </a:stretch>
          </a:blipFill>
        </p:spPr>
      </p:sp>
      <p:sp>
        <p:nvSpPr>
          <p:cNvPr name="Freeform 13" id="13"/>
          <p:cNvSpPr/>
          <p:nvPr/>
        </p:nvSpPr>
        <p:spPr>
          <a:xfrm flipH="false" flipV="false" rot="0">
            <a:off x="7349995" y="4993945"/>
            <a:ext cx="2660273" cy="3547030"/>
          </a:xfrm>
          <a:custGeom>
            <a:avLst/>
            <a:gdLst/>
            <a:ahLst/>
            <a:cxnLst/>
            <a:rect r="r" b="b" t="t" l="l"/>
            <a:pathLst>
              <a:path h="3547030" w="2660273">
                <a:moveTo>
                  <a:pt x="0" y="0"/>
                </a:moveTo>
                <a:lnTo>
                  <a:pt x="2660273" y="0"/>
                </a:lnTo>
                <a:lnTo>
                  <a:pt x="2660273" y="3547031"/>
                </a:lnTo>
                <a:lnTo>
                  <a:pt x="0" y="3547031"/>
                </a:lnTo>
                <a:lnTo>
                  <a:pt x="0" y="0"/>
                </a:lnTo>
                <a:close/>
              </a:path>
            </a:pathLst>
          </a:custGeom>
          <a:blipFill>
            <a:blip r:embed="rId3"/>
            <a:stretch>
              <a:fillRect l="-6540" t="-7970" r="-15532" b="-14102"/>
            </a:stretch>
          </a:blipFill>
        </p:spPr>
      </p:sp>
      <p:sp>
        <p:nvSpPr>
          <p:cNvPr name="Freeform 14" id="14"/>
          <p:cNvSpPr/>
          <p:nvPr/>
        </p:nvSpPr>
        <p:spPr>
          <a:xfrm flipH="false" flipV="false" rot="0">
            <a:off x="171556" y="-2028936"/>
            <a:ext cx="3179618" cy="3179618"/>
          </a:xfrm>
          <a:custGeom>
            <a:avLst/>
            <a:gdLst/>
            <a:ahLst/>
            <a:cxnLst/>
            <a:rect r="r" b="b" t="t" l="l"/>
            <a:pathLst>
              <a:path h="3179618" w="3179618">
                <a:moveTo>
                  <a:pt x="0" y="0"/>
                </a:moveTo>
                <a:lnTo>
                  <a:pt x="3179618" y="0"/>
                </a:lnTo>
                <a:lnTo>
                  <a:pt x="3179618" y="3179618"/>
                </a:lnTo>
                <a:lnTo>
                  <a:pt x="0" y="31796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2966582" y="3364155"/>
            <a:ext cx="4699765" cy="990039"/>
          </a:xfrm>
          <a:prstGeom prst="rect">
            <a:avLst/>
          </a:prstGeom>
        </p:spPr>
        <p:txBody>
          <a:bodyPr anchor="t" rtlCol="false" tIns="0" lIns="0" bIns="0" rIns="0">
            <a:spAutoFit/>
          </a:bodyPr>
          <a:lstStyle/>
          <a:p>
            <a:pPr algn="ctr">
              <a:lnSpc>
                <a:spcPts val="8108"/>
              </a:lnSpc>
            </a:pPr>
            <a:r>
              <a:rPr lang="en-US" b="true" sz="5791">
                <a:solidFill>
                  <a:srgbClr val="5271FF"/>
                </a:solidFill>
                <a:latin typeface="Arial Nova Bold"/>
                <a:ea typeface="Arial Nova Bold"/>
                <a:cs typeface="Arial Nova Bold"/>
                <a:sym typeface="Arial Nova Bold"/>
              </a:rPr>
              <a:t>2025</a:t>
            </a:r>
          </a:p>
        </p:txBody>
      </p:sp>
      <p:sp>
        <p:nvSpPr>
          <p:cNvPr name="TextBox 16" id="16"/>
          <p:cNvSpPr txBox="true"/>
          <p:nvPr/>
        </p:nvSpPr>
        <p:spPr>
          <a:xfrm rot="0">
            <a:off x="3588103" y="4392945"/>
            <a:ext cx="3456723" cy="1831016"/>
          </a:xfrm>
          <a:prstGeom prst="rect">
            <a:avLst/>
          </a:prstGeom>
        </p:spPr>
        <p:txBody>
          <a:bodyPr anchor="t" rtlCol="false" tIns="0" lIns="0" bIns="0" rIns="0">
            <a:spAutoFit/>
          </a:bodyPr>
          <a:lstStyle/>
          <a:p>
            <a:pPr algn="ctr">
              <a:lnSpc>
                <a:spcPts val="7418"/>
              </a:lnSpc>
            </a:pPr>
            <a:r>
              <a:rPr lang="en-US" b="true" sz="5299">
                <a:solidFill>
                  <a:srgbClr val="FFFFFF"/>
                </a:solidFill>
                <a:latin typeface="Arial Nova Bold"/>
                <a:ea typeface="Arial Nova Bold"/>
                <a:cs typeface="Arial Nova Bold"/>
                <a:sym typeface="Arial Nova Bold"/>
              </a:rPr>
              <a:t> ANNUAL REPORT</a:t>
            </a:r>
          </a:p>
        </p:txBody>
      </p:sp>
      <p:sp>
        <p:nvSpPr>
          <p:cNvPr name="TextBox 17" id="17"/>
          <p:cNvSpPr txBox="true"/>
          <p:nvPr/>
        </p:nvSpPr>
        <p:spPr>
          <a:xfrm rot="0">
            <a:off x="5454780" y="8795787"/>
            <a:ext cx="4427854" cy="1096899"/>
          </a:xfrm>
          <a:prstGeom prst="rect">
            <a:avLst/>
          </a:prstGeom>
        </p:spPr>
        <p:txBody>
          <a:bodyPr anchor="t" rtlCol="false" tIns="0" lIns="0" bIns="0" rIns="0">
            <a:spAutoFit/>
          </a:bodyPr>
          <a:lstStyle/>
          <a:p>
            <a:pPr algn="ctr">
              <a:lnSpc>
                <a:spcPts val="4426"/>
              </a:lnSpc>
            </a:pPr>
            <a:r>
              <a:rPr lang="en-US" sz="3161" b="true">
                <a:solidFill>
                  <a:srgbClr val="FFFFFF"/>
                </a:solidFill>
                <a:latin typeface="Inter Semi-Bold"/>
                <a:ea typeface="Inter Semi-Bold"/>
                <a:cs typeface="Inter Semi-Bold"/>
                <a:sym typeface="Inter Semi-Bold"/>
              </a:rPr>
              <a:t>Resilience in a Time of Great Pressure </a:t>
            </a:r>
          </a:p>
        </p:txBody>
      </p:sp>
      <p:sp>
        <p:nvSpPr>
          <p:cNvPr name="TextBox 18" id="18"/>
          <p:cNvSpPr txBox="true"/>
          <p:nvPr/>
        </p:nvSpPr>
        <p:spPr>
          <a:xfrm rot="0">
            <a:off x="11491764" y="1093532"/>
            <a:ext cx="6234144" cy="7314931"/>
          </a:xfrm>
          <a:prstGeom prst="rect">
            <a:avLst/>
          </a:prstGeom>
        </p:spPr>
        <p:txBody>
          <a:bodyPr anchor="t" rtlCol="false" tIns="0" lIns="0" bIns="0" rIns="0">
            <a:spAutoFit/>
          </a:bodyPr>
          <a:lstStyle/>
          <a:p>
            <a:pPr algn="l">
              <a:lnSpc>
                <a:spcPts val="4249"/>
              </a:lnSpc>
            </a:pPr>
            <a:r>
              <a:rPr lang="en-US" sz="3035">
                <a:solidFill>
                  <a:srgbClr val="021526"/>
                </a:solidFill>
                <a:latin typeface="Inter"/>
                <a:ea typeface="Inter"/>
                <a:cs typeface="Inter"/>
                <a:sym typeface="Inter"/>
              </a:rPr>
              <a:t>The EveryLibrary Institute 2025 Annual Report traces the responses we made to the great pressures put upon libraries by the Trump Administration, by state legislators and governors, and by school boards, library boards, city councils, and county commissions who wanted to radically subvert things as basic as the right to read and the idea that the library should serve everyone without fear or favor. </a:t>
            </a:r>
          </a:p>
          <a:p>
            <a:pPr algn="l">
              <a:lnSpc>
                <a:spcPts val="312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5865" y="-96043"/>
            <a:ext cx="889518" cy="1444149"/>
            <a:chOff x="0" y="0"/>
            <a:chExt cx="660400" cy="1072172"/>
          </a:xfrm>
        </p:grpSpPr>
        <p:sp>
          <p:nvSpPr>
            <p:cNvPr name="Freeform 3" id="3"/>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4" id="4"/>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5" id="5"/>
          <p:cNvGrpSpPr/>
          <p:nvPr/>
        </p:nvGrpSpPr>
        <p:grpSpPr>
          <a:xfrm rot="0">
            <a:off x="-2796421" y="2892945"/>
            <a:ext cx="6948346" cy="4482054"/>
            <a:chOff x="0" y="0"/>
            <a:chExt cx="1260051" cy="812800"/>
          </a:xfrm>
        </p:grpSpPr>
        <p:sp>
          <p:nvSpPr>
            <p:cNvPr name="Freeform 6" id="6"/>
            <p:cNvSpPr/>
            <p:nvPr/>
          </p:nvSpPr>
          <p:spPr>
            <a:xfrm flipH="false" flipV="false" rot="0">
              <a:off x="0" y="0"/>
              <a:ext cx="1260051" cy="812800"/>
            </a:xfrm>
            <a:custGeom>
              <a:avLst/>
              <a:gdLst/>
              <a:ahLst/>
              <a:cxnLst/>
              <a:rect r="r" b="b" t="t" l="l"/>
              <a:pathLst>
                <a:path h="812800" w="1260051">
                  <a:moveTo>
                    <a:pt x="630025" y="0"/>
                  </a:moveTo>
                  <a:cubicBezTo>
                    <a:pt x="282072" y="0"/>
                    <a:pt x="0" y="181951"/>
                    <a:pt x="0" y="406400"/>
                  </a:cubicBezTo>
                  <a:cubicBezTo>
                    <a:pt x="0" y="630849"/>
                    <a:pt x="282072" y="812800"/>
                    <a:pt x="630025" y="812800"/>
                  </a:cubicBezTo>
                  <a:cubicBezTo>
                    <a:pt x="977979" y="812800"/>
                    <a:pt x="1260051" y="630849"/>
                    <a:pt x="1260051" y="406400"/>
                  </a:cubicBezTo>
                  <a:cubicBezTo>
                    <a:pt x="1260051" y="181951"/>
                    <a:pt x="977979" y="0"/>
                    <a:pt x="630025" y="0"/>
                  </a:cubicBezTo>
                  <a:close/>
                </a:path>
              </a:pathLst>
            </a:custGeom>
            <a:solidFill>
              <a:srgbClr val="124BAD"/>
            </a:solidFill>
          </p:spPr>
        </p:sp>
        <p:sp>
          <p:nvSpPr>
            <p:cNvPr name="TextBox 7" id="7"/>
            <p:cNvSpPr txBox="true"/>
            <p:nvPr/>
          </p:nvSpPr>
          <p:spPr>
            <a:xfrm>
              <a:off x="118130" y="66675"/>
              <a:ext cx="1023791" cy="669925"/>
            </a:xfrm>
            <a:prstGeom prst="rect">
              <a:avLst/>
            </a:prstGeom>
          </p:spPr>
          <p:txBody>
            <a:bodyPr anchor="ctr" rtlCol="false" tIns="51955" lIns="51955" bIns="51955" rIns="51955"/>
            <a:lstStyle/>
            <a:p>
              <a:pPr algn="ctr">
                <a:lnSpc>
                  <a:spcPts val="1925"/>
                </a:lnSpc>
              </a:pPr>
            </a:p>
          </p:txBody>
        </p:sp>
      </p:grpSp>
      <p:sp>
        <p:nvSpPr>
          <p:cNvPr name="Freeform 8" id="8"/>
          <p:cNvSpPr/>
          <p:nvPr/>
        </p:nvSpPr>
        <p:spPr>
          <a:xfrm flipH="false" flipV="false" rot="0">
            <a:off x="452646" y="3291463"/>
            <a:ext cx="3699279" cy="3699279"/>
          </a:xfrm>
          <a:custGeom>
            <a:avLst/>
            <a:gdLst/>
            <a:ahLst/>
            <a:cxnLst/>
            <a:rect r="r" b="b" t="t" l="l"/>
            <a:pathLst>
              <a:path h="3699279" w="3699279">
                <a:moveTo>
                  <a:pt x="0" y="0"/>
                </a:moveTo>
                <a:lnTo>
                  <a:pt x="3699279" y="0"/>
                </a:lnTo>
                <a:lnTo>
                  <a:pt x="3699279" y="3699279"/>
                </a:lnTo>
                <a:lnTo>
                  <a:pt x="0" y="3699279"/>
                </a:lnTo>
                <a:lnTo>
                  <a:pt x="0" y="0"/>
                </a:lnTo>
                <a:close/>
              </a:path>
            </a:pathLst>
          </a:custGeom>
          <a:blipFill>
            <a:blip r:embed="rId2"/>
            <a:stretch>
              <a:fillRect l="0" t="0" r="0" b="0"/>
            </a:stretch>
          </a:blipFill>
        </p:spPr>
      </p:sp>
      <p:sp>
        <p:nvSpPr>
          <p:cNvPr name="TextBox 9" id="9"/>
          <p:cNvSpPr txBox="true"/>
          <p:nvPr/>
        </p:nvSpPr>
        <p:spPr>
          <a:xfrm rot="0">
            <a:off x="971325" y="1838498"/>
            <a:ext cx="7181495" cy="680220"/>
          </a:xfrm>
          <a:prstGeom prst="rect">
            <a:avLst/>
          </a:prstGeom>
        </p:spPr>
        <p:txBody>
          <a:bodyPr anchor="t" rtlCol="false" tIns="0" lIns="0" bIns="0" rIns="0">
            <a:spAutoFit/>
          </a:bodyPr>
          <a:lstStyle/>
          <a:p>
            <a:pPr algn="l">
              <a:lnSpc>
                <a:spcPts val="5291"/>
              </a:lnSpc>
            </a:pPr>
            <a:r>
              <a:rPr lang="en-US" sz="4810" b="true">
                <a:solidFill>
                  <a:srgbClr val="021526"/>
                </a:solidFill>
                <a:latin typeface="Arial Nova Bold"/>
                <a:ea typeface="Arial Nova Bold"/>
                <a:cs typeface="Arial Nova Bold"/>
                <a:sym typeface="Arial Nova Bold"/>
              </a:rPr>
              <a:t>FIGHT </a:t>
            </a:r>
            <a:r>
              <a:rPr lang="en-US" sz="4810" b="true">
                <a:solidFill>
                  <a:srgbClr val="124BAD"/>
                </a:solidFill>
                <a:latin typeface="Arial Nova Bold"/>
                <a:ea typeface="Arial Nova Bold"/>
                <a:cs typeface="Arial Nova Bold"/>
                <a:sym typeface="Arial Nova Bold"/>
              </a:rPr>
              <a:t>FOR</a:t>
            </a:r>
            <a:r>
              <a:rPr lang="en-US" sz="4810" b="true">
                <a:solidFill>
                  <a:srgbClr val="021526"/>
                </a:solidFill>
                <a:latin typeface="Arial Nova Bold"/>
                <a:ea typeface="Arial Nova Bold"/>
                <a:cs typeface="Arial Nova Bold"/>
                <a:sym typeface="Arial Nova Bold"/>
              </a:rPr>
              <a:t> THE </a:t>
            </a:r>
            <a:r>
              <a:rPr lang="en-US" sz="4810" b="true">
                <a:solidFill>
                  <a:srgbClr val="124BAD"/>
                </a:solidFill>
                <a:latin typeface="Arial Nova Bold"/>
                <a:ea typeface="Arial Nova Bold"/>
                <a:cs typeface="Arial Nova Bold"/>
                <a:sym typeface="Arial Nova Bold"/>
              </a:rPr>
              <a:t>FIRST</a:t>
            </a:r>
          </a:p>
        </p:txBody>
      </p:sp>
      <p:sp>
        <p:nvSpPr>
          <p:cNvPr name="TextBox 10" id="10"/>
          <p:cNvSpPr txBox="true"/>
          <p:nvPr/>
        </p:nvSpPr>
        <p:spPr>
          <a:xfrm rot="0">
            <a:off x="8535965" y="1001587"/>
            <a:ext cx="9215125" cy="8582507"/>
          </a:xfrm>
          <a:prstGeom prst="rect">
            <a:avLst/>
          </a:prstGeom>
        </p:spPr>
        <p:txBody>
          <a:bodyPr anchor="t" rtlCol="false" tIns="0" lIns="0" bIns="0" rIns="0">
            <a:spAutoFit/>
          </a:bodyPr>
          <a:lstStyle/>
          <a:p>
            <a:pPr algn="l">
              <a:lnSpc>
                <a:spcPts val="3123"/>
              </a:lnSpc>
            </a:pPr>
            <a:r>
              <a:rPr lang="en-US" sz="2231">
                <a:solidFill>
                  <a:srgbClr val="000000"/>
                </a:solidFill>
                <a:latin typeface="Inter"/>
                <a:ea typeface="Inter"/>
                <a:cs typeface="Inter"/>
                <a:sym typeface="Inter"/>
              </a:rPr>
              <a:t>In 2025, the EveryLibrary Institute played a central role in defending the First Amendment in public and school libraries through </a:t>
            </a:r>
            <a:r>
              <a:rPr lang="en-US" sz="2231" u="sng">
                <a:solidFill>
                  <a:srgbClr val="000000"/>
                </a:solidFill>
                <a:latin typeface="Inter"/>
                <a:ea typeface="Inter"/>
                <a:cs typeface="Inter"/>
                <a:sym typeface="Inter"/>
                <a:hlinkClick r:id="rId3" tooltip="http://www.fightforthefirst.org"/>
              </a:rPr>
              <a:t>FightForTheFirst.org</a:t>
            </a:r>
            <a:r>
              <a:rPr lang="en-US" sz="2231">
                <a:solidFill>
                  <a:srgbClr val="000000"/>
                </a:solidFill>
                <a:latin typeface="Inter"/>
                <a:ea typeface="Inter"/>
                <a:cs typeface="Inter"/>
                <a:sym typeface="Inter"/>
              </a:rPr>
              <a:t>, a co-managed initiative with EveryLibrary. Launched in 2023, Fight For The First was designed to meet a growing national need in local communities and schools facing coordinated censorship campaigns. They often lack the tools, infrastructure, and guidance required to respond quickly or effectively. </a:t>
            </a:r>
          </a:p>
          <a:p>
            <a:pPr algn="l">
              <a:lnSpc>
                <a:spcPts val="3123"/>
              </a:lnSpc>
            </a:pPr>
          </a:p>
          <a:p>
            <a:pPr algn="l">
              <a:lnSpc>
                <a:spcPts val="3123"/>
              </a:lnSpc>
            </a:pPr>
            <a:r>
              <a:rPr lang="en-US" sz="2231">
                <a:solidFill>
                  <a:srgbClr val="000000"/>
                </a:solidFill>
                <a:latin typeface="Inter"/>
                <a:ea typeface="Inter"/>
                <a:cs typeface="Inter"/>
                <a:sym typeface="Inter"/>
              </a:rPr>
              <a:t>Throughout 2025, the EveryLibrary Institute helped local organizers launch and manage more than 150 petitions addressing censorship in schools and public libraries. These efforts activated over 55,000 people, generating 112,300 messages to school boards, city councils, and county commissions. According to PEN America’s October 2025 report, there were 87 local school systems that faced intense censorship campaigns nationwide the previous school year. We are proud to report that FightForTheFirst.org played a direct role in resisting censorship and restoring access to books in 70 of those communities. These results reflect not only scale but effectiveness, demonstrating that organized, local action can successfully counter coordinated attacks.</a:t>
            </a:r>
          </a:p>
          <a:p>
            <a:pPr algn="l">
              <a:lnSpc>
                <a:spcPts val="3123"/>
              </a:lnSpc>
              <a:spcBef>
                <a:spcPct val="0"/>
              </a:spcBef>
            </a:pPr>
          </a:p>
        </p:txBody>
      </p:sp>
      <p:sp>
        <p:nvSpPr>
          <p:cNvPr name="TextBox 11" id="11"/>
          <p:cNvSpPr txBox="true"/>
          <p:nvPr/>
        </p:nvSpPr>
        <p:spPr>
          <a:xfrm rot="0">
            <a:off x="452646" y="9318098"/>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grpSp>
        <p:nvGrpSpPr>
          <p:cNvPr name="Group 12" id="12"/>
          <p:cNvGrpSpPr/>
          <p:nvPr/>
        </p:nvGrpSpPr>
        <p:grpSpPr>
          <a:xfrm rot="0">
            <a:off x="4695338" y="2974564"/>
            <a:ext cx="2098869" cy="1777819"/>
            <a:chOff x="0" y="0"/>
            <a:chExt cx="541169" cy="458390"/>
          </a:xfrm>
        </p:grpSpPr>
        <p:sp>
          <p:nvSpPr>
            <p:cNvPr name="Freeform 13" id="13"/>
            <p:cNvSpPr/>
            <p:nvPr/>
          </p:nvSpPr>
          <p:spPr>
            <a:xfrm flipH="false" flipV="false" rot="0">
              <a:off x="0" y="0"/>
              <a:ext cx="541169" cy="458390"/>
            </a:xfrm>
            <a:custGeom>
              <a:avLst/>
              <a:gdLst/>
              <a:ahLst/>
              <a:cxnLst/>
              <a:rect r="r" b="b" t="t" l="l"/>
              <a:pathLst>
                <a:path h="458390" w="541169">
                  <a:moveTo>
                    <a:pt x="337969" y="0"/>
                  </a:moveTo>
                  <a:cubicBezTo>
                    <a:pt x="450199" y="0"/>
                    <a:pt x="541169" y="102608"/>
                    <a:pt x="541169" y="229195"/>
                  </a:cubicBezTo>
                  <a:cubicBezTo>
                    <a:pt x="541169" y="355782"/>
                    <a:pt x="450199" y="458390"/>
                    <a:pt x="337969" y="458390"/>
                  </a:cubicBezTo>
                  <a:lnTo>
                    <a:pt x="203200" y="458390"/>
                  </a:lnTo>
                  <a:cubicBezTo>
                    <a:pt x="90970" y="458390"/>
                    <a:pt x="0" y="355782"/>
                    <a:pt x="0" y="229195"/>
                  </a:cubicBezTo>
                  <a:cubicBezTo>
                    <a:pt x="0" y="102608"/>
                    <a:pt x="90970" y="0"/>
                    <a:pt x="203200" y="0"/>
                  </a:cubicBezTo>
                  <a:lnTo>
                    <a:pt x="337969" y="0"/>
                  </a:lnTo>
                </a:path>
              </a:pathLst>
            </a:custGeom>
            <a:blipFill>
              <a:blip r:embed="rId4"/>
              <a:stretch>
                <a:fillRect l="0" t="-9029" r="0" b="-9029"/>
              </a:stretch>
            </a:blipFill>
          </p:spPr>
        </p:sp>
      </p:grpSp>
      <p:grpSp>
        <p:nvGrpSpPr>
          <p:cNvPr name="Group 14" id="14"/>
          <p:cNvGrpSpPr/>
          <p:nvPr/>
        </p:nvGrpSpPr>
        <p:grpSpPr>
          <a:xfrm rot="0">
            <a:off x="4695338" y="5694566"/>
            <a:ext cx="2098869" cy="1777819"/>
            <a:chOff x="0" y="0"/>
            <a:chExt cx="541169" cy="458390"/>
          </a:xfrm>
        </p:grpSpPr>
        <p:sp>
          <p:nvSpPr>
            <p:cNvPr name="Freeform 15" id="15"/>
            <p:cNvSpPr/>
            <p:nvPr/>
          </p:nvSpPr>
          <p:spPr>
            <a:xfrm flipH="false" flipV="false" rot="0">
              <a:off x="0" y="0"/>
              <a:ext cx="541169" cy="458390"/>
            </a:xfrm>
            <a:custGeom>
              <a:avLst/>
              <a:gdLst/>
              <a:ahLst/>
              <a:cxnLst/>
              <a:rect r="r" b="b" t="t" l="l"/>
              <a:pathLst>
                <a:path h="458390" w="541169">
                  <a:moveTo>
                    <a:pt x="337969" y="0"/>
                  </a:moveTo>
                  <a:cubicBezTo>
                    <a:pt x="450199" y="0"/>
                    <a:pt x="541169" y="102608"/>
                    <a:pt x="541169" y="229195"/>
                  </a:cubicBezTo>
                  <a:cubicBezTo>
                    <a:pt x="541169" y="355782"/>
                    <a:pt x="450199" y="458390"/>
                    <a:pt x="337969" y="458390"/>
                  </a:cubicBezTo>
                  <a:lnTo>
                    <a:pt x="203200" y="458390"/>
                  </a:lnTo>
                  <a:cubicBezTo>
                    <a:pt x="90970" y="458390"/>
                    <a:pt x="0" y="355782"/>
                    <a:pt x="0" y="229195"/>
                  </a:cubicBezTo>
                  <a:cubicBezTo>
                    <a:pt x="0" y="102608"/>
                    <a:pt x="90970" y="0"/>
                    <a:pt x="203200" y="0"/>
                  </a:cubicBezTo>
                  <a:lnTo>
                    <a:pt x="337969" y="0"/>
                  </a:lnTo>
                </a:path>
              </a:pathLst>
            </a:custGeom>
            <a:blipFill>
              <a:blip r:embed="rId5"/>
              <a:stretch>
                <a:fillRect l="0" t="-9029" r="0" b="-9029"/>
              </a:stretch>
            </a:blipFill>
          </p:spPr>
        </p:sp>
      </p:grpSp>
      <p:grpSp>
        <p:nvGrpSpPr>
          <p:cNvPr name="Group 16" id="16"/>
          <p:cNvGrpSpPr/>
          <p:nvPr/>
        </p:nvGrpSpPr>
        <p:grpSpPr>
          <a:xfrm rot="0">
            <a:off x="4695338" y="8113885"/>
            <a:ext cx="2098869" cy="1777819"/>
            <a:chOff x="0" y="0"/>
            <a:chExt cx="541169" cy="458390"/>
          </a:xfrm>
        </p:grpSpPr>
        <p:sp>
          <p:nvSpPr>
            <p:cNvPr name="Freeform 17" id="17"/>
            <p:cNvSpPr/>
            <p:nvPr/>
          </p:nvSpPr>
          <p:spPr>
            <a:xfrm flipH="false" flipV="false" rot="0">
              <a:off x="0" y="0"/>
              <a:ext cx="541169" cy="458390"/>
            </a:xfrm>
            <a:custGeom>
              <a:avLst/>
              <a:gdLst/>
              <a:ahLst/>
              <a:cxnLst/>
              <a:rect r="r" b="b" t="t" l="l"/>
              <a:pathLst>
                <a:path h="458390" w="541169">
                  <a:moveTo>
                    <a:pt x="337969" y="0"/>
                  </a:moveTo>
                  <a:cubicBezTo>
                    <a:pt x="450199" y="0"/>
                    <a:pt x="541169" y="102608"/>
                    <a:pt x="541169" y="229195"/>
                  </a:cubicBezTo>
                  <a:cubicBezTo>
                    <a:pt x="541169" y="355782"/>
                    <a:pt x="450199" y="458390"/>
                    <a:pt x="337969" y="458390"/>
                  </a:cubicBezTo>
                  <a:lnTo>
                    <a:pt x="203200" y="458390"/>
                  </a:lnTo>
                  <a:cubicBezTo>
                    <a:pt x="90970" y="458390"/>
                    <a:pt x="0" y="355782"/>
                    <a:pt x="0" y="229195"/>
                  </a:cubicBezTo>
                  <a:cubicBezTo>
                    <a:pt x="0" y="102608"/>
                    <a:pt x="90970" y="0"/>
                    <a:pt x="203200" y="0"/>
                  </a:cubicBezTo>
                  <a:lnTo>
                    <a:pt x="337969" y="0"/>
                  </a:lnTo>
                </a:path>
              </a:pathLst>
            </a:custGeom>
            <a:blipFill>
              <a:blip r:embed="rId6"/>
              <a:stretch>
                <a:fillRect l="0" t="-9029" r="0" b="-9029"/>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8123" y="-384321"/>
            <a:ext cx="889518" cy="1444149"/>
            <a:chOff x="0" y="0"/>
            <a:chExt cx="660400" cy="1072172"/>
          </a:xfrm>
        </p:grpSpPr>
        <p:sp>
          <p:nvSpPr>
            <p:cNvPr name="Freeform 3" id="3"/>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4" id="4"/>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5" id="5"/>
          <p:cNvGrpSpPr/>
          <p:nvPr/>
        </p:nvGrpSpPr>
        <p:grpSpPr>
          <a:xfrm rot="0">
            <a:off x="13868103" y="7134877"/>
            <a:ext cx="4220673" cy="3282948"/>
            <a:chOff x="0" y="0"/>
            <a:chExt cx="589322" cy="458390"/>
          </a:xfrm>
        </p:grpSpPr>
        <p:sp>
          <p:nvSpPr>
            <p:cNvPr name="Freeform 6" id="6"/>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2"/>
              <a:stretch>
                <a:fillRect l="-13655" t="0" r="-13655" b="0"/>
              </a:stretch>
            </a:blipFill>
          </p:spPr>
        </p:sp>
      </p:grpSp>
      <p:grpSp>
        <p:nvGrpSpPr>
          <p:cNvPr name="Group 7" id="7"/>
          <p:cNvGrpSpPr/>
          <p:nvPr/>
        </p:nvGrpSpPr>
        <p:grpSpPr>
          <a:xfrm rot="0">
            <a:off x="3528655" y="9258300"/>
            <a:ext cx="9561449" cy="4553427"/>
            <a:chOff x="0" y="0"/>
            <a:chExt cx="853373" cy="406400"/>
          </a:xfrm>
        </p:grpSpPr>
        <p:sp>
          <p:nvSpPr>
            <p:cNvPr name="Freeform 8" id="8"/>
            <p:cNvSpPr/>
            <p:nvPr/>
          </p:nvSpPr>
          <p:spPr>
            <a:xfrm flipH="true" flipV="false" rot="0">
              <a:off x="0" y="0"/>
              <a:ext cx="853373" cy="406400"/>
            </a:xfrm>
            <a:custGeom>
              <a:avLst/>
              <a:gdLst/>
              <a:ahLst/>
              <a:cxnLst/>
              <a:rect r="r" b="b" t="t" l="l"/>
              <a:pathLst>
                <a:path h="406400" w="853373">
                  <a:moveTo>
                    <a:pt x="203200" y="0"/>
                  </a:moveTo>
                  <a:cubicBezTo>
                    <a:pt x="90970" y="0"/>
                    <a:pt x="0" y="90970"/>
                    <a:pt x="0" y="203200"/>
                  </a:cubicBezTo>
                  <a:cubicBezTo>
                    <a:pt x="0" y="315430"/>
                    <a:pt x="90970" y="406400"/>
                    <a:pt x="203200" y="406400"/>
                  </a:cubicBezTo>
                  <a:lnTo>
                    <a:pt x="650173" y="406400"/>
                  </a:lnTo>
                  <a:cubicBezTo>
                    <a:pt x="762403" y="406400"/>
                    <a:pt x="853373" y="315430"/>
                    <a:pt x="853373" y="203200"/>
                  </a:cubicBezTo>
                  <a:cubicBezTo>
                    <a:pt x="853373" y="90970"/>
                    <a:pt x="762403" y="0"/>
                    <a:pt x="650173" y="0"/>
                  </a:cubicBezTo>
                  <a:lnTo>
                    <a:pt x="203200" y="0"/>
                  </a:lnTo>
                </a:path>
              </a:pathLst>
            </a:custGeom>
            <a:solidFill>
              <a:srgbClr val="021526">
                <a:alpha val="14902"/>
              </a:srgbClr>
            </a:solidFill>
          </p:spPr>
        </p:sp>
      </p:grpSp>
      <p:grpSp>
        <p:nvGrpSpPr>
          <p:cNvPr name="Group 9" id="9"/>
          <p:cNvGrpSpPr/>
          <p:nvPr/>
        </p:nvGrpSpPr>
        <p:grpSpPr>
          <a:xfrm rot="0">
            <a:off x="390055" y="2684506"/>
            <a:ext cx="1916939" cy="1491044"/>
            <a:chOff x="0" y="0"/>
            <a:chExt cx="589322" cy="458390"/>
          </a:xfrm>
        </p:grpSpPr>
        <p:sp>
          <p:nvSpPr>
            <p:cNvPr name="Freeform 10" id="10"/>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solidFill>
              <a:srgbClr val="5271FF"/>
            </a:solidFill>
          </p:spPr>
        </p:sp>
      </p:grpSp>
      <p:grpSp>
        <p:nvGrpSpPr>
          <p:cNvPr name="Group 11" id="11"/>
          <p:cNvGrpSpPr/>
          <p:nvPr/>
        </p:nvGrpSpPr>
        <p:grpSpPr>
          <a:xfrm rot="0">
            <a:off x="453187" y="2733612"/>
            <a:ext cx="1790675" cy="1392833"/>
            <a:chOff x="0" y="0"/>
            <a:chExt cx="589322" cy="458390"/>
          </a:xfrm>
        </p:grpSpPr>
        <p:sp>
          <p:nvSpPr>
            <p:cNvPr name="Freeform 12" id="12"/>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3"/>
              <a:stretch>
                <a:fillRect l="-5642" t="-21671" r="-6282" b="-22485"/>
              </a:stretch>
            </a:blipFill>
          </p:spPr>
        </p:sp>
      </p:grpSp>
      <p:grpSp>
        <p:nvGrpSpPr>
          <p:cNvPr name="Group 13" id="13"/>
          <p:cNvGrpSpPr/>
          <p:nvPr/>
        </p:nvGrpSpPr>
        <p:grpSpPr>
          <a:xfrm rot="0">
            <a:off x="374630" y="4578702"/>
            <a:ext cx="1916939" cy="1491044"/>
            <a:chOff x="0" y="0"/>
            <a:chExt cx="589322" cy="458390"/>
          </a:xfrm>
        </p:grpSpPr>
        <p:sp>
          <p:nvSpPr>
            <p:cNvPr name="Freeform 14" id="14"/>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solidFill>
              <a:srgbClr val="5271FF"/>
            </a:solidFill>
          </p:spPr>
        </p:sp>
      </p:grpSp>
      <p:grpSp>
        <p:nvGrpSpPr>
          <p:cNvPr name="Group 15" id="15"/>
          <p:cNvGrpSpPr/>
          <p:nvPr/>
        </p:nvGrpSpPr>
        <p:grpSpPr>
          <a:xfrm rot="0">
            <a:off x="437762" y="4627807"/>
            <a:ext cx="1790675" cy="1392833"/>
            <a:chOff x="0" y="0"/>
            <a:chExt cx="589322" cy="458390"/>
          </a:xfrm>
        </p:grpSpPr>
        <p:sp>
          <p:nvSpPr>
            <p:cNvPr name="Freeform 16" id="16"/>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4"/>
              <a:stretch>
                <a:fillRect l="-5026" t="-12666" r="-12565" b="-38514"/>
              </a:stretch>
            </a:blipFill>
          </p:spPr>
        </p:sp>
      </p:grpSp>
      <p:sp>
        <p:nvSpPr>
          <p:cNvPr name="TextBox 17" id="17"/>
          <p:cNvSpPr txBox="true"/>
          <p:nvPr/>
        </p:nvSpPr>
        <p:spPr>
          <a:xfrm rot="0">
            <a:off x="440379" y="1320964"/>
            <a:ext cx="2484852" cy="909253"/>
          </a:xfrm>
          <a:prstGeom prst="rect">
            <a:avLst/>
          </a:prstGeom>
        </p:spPr>
        <p:txBody>
          <a:bodyPr anchor="t" rtlCol="false" tIns="0" lIns="0" bIns="0" rIns="0">
            <a:spAutoFit/>
          </a:bodyPr>
          <a:lstStyle/>
          <a:p>
            <a:pPr algn="l">
              <a:lnSpc>
                <a:spcPts val="3604"/>
              </a:lnSpc>
            </a:pPr>
            <a:r>
              <a:rPr lang="en-US" sz="3276" b="true">
                <a:solidFill>
                  <a:srgbClr val="021526"/>
                </a:solidFill>
                <a:latin typeface="Arial Nova Bold"/>
                <a:ea typeface="Arial Nova Bold"/>
                <a:cs typeface="Arial Nova Bold"/>
                <a:sym typeface="Arial Nova Bold"/>
              </a:rPr>
              <a:t>VOTE</a:t>
            </a:r>
          </a:p>
          <a:p>
            <a:pPr algn="l">
              <a:lnSpc>
                <a:spcPts val="3604"/>
              </a:lnSpc>
            </a:pPr>
            <a:r>
              <a:rPr lang="en-US" sz="3276" b="true">
                <a:solidFill>
                  <a:srgbClr val="124BAD"/>
                </a:solidFill>
                <a:latin typeface="Arial Nova Bold"/>
                <a:ea typeface="Arial Nova Bold"/>
                <a:cs typeface="Arial Nova Bold"/>
                <a:sym typeface="Arial Nova Bold"/>
              </a:rPr>
              <a:t>LIBRARIES</a:t>
            </a:r>
          </a:p>
        </p:txBody>
      </p:sp>
      <p:sp>
        <p:nvSpPr>
          <p:cNvPr name="TextBox 18" id="18"/>
          <p:cNvSpPr txBox="true"/>
          <p:nvPr/>
        </p:nvSpPr>
        <p:spPr>
          <a:xfrm rot="0">
            <a:off x="3416553" y="731813"/>
            <a:ext cx="14672223" cy="7744364"/>
          </a:xfrm>
          <a:prstGeom prst="rect">
            <a:avLst/>
          </a:prstGeom>
        </p:spPr>
        <p:txBody>
          <a:bodyPr anchor="t" rtlCol="false" tIns="0" lIns="0" bIns="0" rIns="0">
            <a:spAutoFit/>
          </a:bodyPr>
          <a:lstStyle/>
          <a:p>
            <a:pPr algn="l">
              <a:lnSpc>
                <a:spcPts val="3263"/>
              </a:lnSpc>
            </a:pPr>
            <a:r>
              <a:rPr lang="en-US" sz="2331">
                <a:solidFill>
                  <a:srgbClr val="021526"/>
                </a:solidFill>
                <a:latin typeface="Inter"/>
                <a:ea typeface="Inter"/>
                <a:cs typeface="Inter"/>
                <a:sym typeface="Inter"/>
              </a:rPr>
              <a:t>The EveryLibrary Institute’s focus on civic participation goes beyond civics. We understand the unique challenges that libraries face in supporting voter registration, ballot access, election administration, and voter participation. Our VoteLibraries initiative aims to empower and deploy libraries for the good of our democracy. Given the ubiquity of public libraries and the inclusivity of the populations they serve, our initiatives can have a profound impact on the civic participation of many underserved and disenfranchised communities. </a:t>
            </a:r>
          </a:p>
          <a:p>
            <a:pPr algn="l">
              <a:lnSpc>
                <a:spcPts val="2977"/>
              </a:lnSpc>
            </a:pPr>
          </a:p>
          <a:p>
            <a:pPr algn="l">
              <a:lnSpc>
                <a:spcPts val="3117"/>
              </a:lnSpc>
            </a:pPr>
            <a:r>
              <a:rPr lang="en-US" sz="2226">
                <a:solidFill>
                  <a:srgbClr val="021526"/>
                </a:solidFill>
                <a:latin typeface="Inter"/>
                <a:ea typeface="Inter"/>
                <a:cs typeface="Inter"/>
                <a:sym typeface="Inter"/>
              </a:rPr>
              <a:t>We recognize that libraries are essential in increasing civic engagement and sustaining democracy. On </a:t>
            </a:r>
            <a:r>
              <a:rPr lang="en-US" sz="2226" u="sng">
                <a:solidFill>
                  <a:srgbClr val="021526"/>
                </a:solidFill>
                <a:latin typeface="Inter"/>
                <a:ea typeface="Inter"/>
                <a:cs typeface="Inter"/>
                <a:sym typeface="Inter"/>
                <a:hlinkClick r:id="rId5" tooltip="http://www.votelibraries.org"/>
              </a:rPr>
              <a:t>VoteLibraries.org</a:t>
            </a:r>
            <a:r>
              <a:rPr lang="en-US" sz="2226">
                <a:solidFill>
                  <a:srgbClr val="021526"/>
                </a:solidFill>
                <a:latin typeface="Inter"/>
                <a:ea typeface="Inter"/>
                <a:cs typeface="Inter"/>
                <a:sym typeface="Inter"/>
              </a:rPr>
              <a:t>, we help libraries ensure that all citizens who want to vote are registered, informed, and empowered to cast a ballot. Through the VoteLibraries platform, the EveryLibrary Institute helps equip rural libraries, suburban outlets, and libraries serving urban cores with the skills, tools, and resources to host robust, nonpartisan voter information and election support programs year-round.</a:t>
            </a:r>
          </a:p>
          <a:p>
            <a:pPr algn="l">
              <a:lnSpc>
                <a:spcPts val="2977"/>
              </a:lnSpc>
            </a:pPr>
          </a:p>
          <a:p>
            <a:pPr algn="l">
              <a:lnSpc>
                <a:spcPts val="2977"/>
              </a:lnSpc>
            </a:pPr>
            <a:r>
              <a:rPr lang="en-US" sz="2126">
                <a:solidFill>
                  <a:srgbClr val="021526"/>
                </a:solidFill>
                <a:latin typeface="Inter"/>
                <a:ea typeface="Inter"/>
                <a:cs typeface="Inter"/>
                <a:sym typeface="Inter"/>
              </a:rPr>
              <a:t>The EveryLibrary Institute is the only national library organization focused on increasing the number of libraries supporting voter registration and strengthening election administration. VoteLibraries strengthened nonpartisan voter engagement through key national partnerships that position libraries as trusted, accessible civic spaces. Working with the American Association of People with Disabilities’ REV UP campaign, we created a Library Guide to Disability Voting Rights Week to help libraries host accessible voter registration, provide civic education for the disability community, and support disability voting rights.</a:t>
            </a:r>
          </a:p>
          <a:p>
            <a:pPr algn="l">
              <a:lnSpc>
                <a:spcPts val="2977"/>
              </a:lnSpc>
            </a:pPr>
          </a:p>
        </p:txBody>
      </p:sp>
      <p:grpSp>
        <p:nvGrpSpPr>
          <p:cNvPr name="Group 19" id="19"/>
          <p:cNvGrpSpPr/>
          <p:nvPr/>
        </p:nvGrpSpPr>
        <p:grpSpPr>
          <a:xfrm rot="0">
            <a:off x="422336" y="6543449"/>
            <a:ext cx="1916939" cy="1491044"/>
            <a:chOff x="0" y="0"/>
            <a:chExt cx="589322" cy="458390"/>
          </a:xfrm>
        </p:grpSpPr>
        <p:sp>
          <p:nvSpPr>
            <p:cNvPr name="Freeform 20" id="20"/>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solidFill>
              <a:srgbClr val="5271FF"/>
            </a:solidFill>
          </p:spPr>
        </p:sp>
      </p:grpSp>
      <p:grpSp>
        <p:nvGrpSpPr>
          <p:cNvPr name="Group 21" id="21"/>
          <p:cNvGrpSpPr/>
          <p:nvPr/>
        </p:nvGrpSpPr>
        <p:grpSpPr>
          <a:xfrm rot="0">
            <a:off x="485468" y="6592554"/>
            <a:ext cx="1790675" cy="1392833"/>
            <a:chOff x="0" y="0"/>
            <a:chExt cx="589322" cy="458390"/>
          </a:xfrm>
        </p:grpSpPr>
        <p:sp>
          <p:nvSpPr>
            <p:cNvPr name="Freeform 22" id="22"/>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6"/>
              <a:stretch>
                <a:fillRect l="0" t="-14281" r="0" b="-14281"/>
              </a:stretch>
            </a:blipFill>
          </p:spPr>
        </p:sp>
      </p:grpSp>
      <p:sp>
        <p:nvSpPr>
          <p:cNvPr name="TextBox 23" id="23"/>
          <p:cNvSpPr txBox="true"/>
          <p:nvPr/>
        </p:nvSpPr>
        <p:spPr>
          <a:xfrm rot="0">
            <a:off x="7049561" y="9703089"/>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02932" y="7863440"/>
            <a:ext cx="11687546" cy="4553427"/>
            <a:chOff x="0" y="0"/>
            <a:chExt cx="1043131" cy="406400"/>
          </a:xfrm>
        </p:grpSpPr>
        <p:sp>
          <p:nvSpPr>
            <p:cNvPr name="Freeform 3" id="3"/>
            <p:cNvSpPr/>
            <p:nvPr/>
          </p:nvSpPr>
          <p:spPr>
            <a:xfrm flipH="true" flipV="false" rot="0">
              <a:off x="0" y="0"/>
              <a:ext cx="1043131" cy="406400"/>
            </a:xfrm>
            <a:custGeom>
              <a:avLst/>
              <a:gdLst/>
              <a:ahLst/>
              <a:cxnLst/>
              <a:rect r="r" b="b" t="t" l="l"/>
              <a:pathLst>
                <a:path h="406400" w="1043131">
                  <a:moveTo>
                    <a:pt x="203200" y="0"/>
                  </a:moveTo>
                  <a:cubicBezTo>
                    <a:pt x="90970" y="0"/>
                    <a:pt x="0" y="90970"/>
                    <a:pt x="0" y="203200"/>
                  </a:cubicBezTo>
                  <a:cubicBezTo>
                    <a:pt x="0" y="315430"/>
                    <a:pt x="90970" y="406400"/>
                    <a:pt x="203200" y="406400"/>
                  </a:cubicBezTo>
                  <a:lnTo>
                    <a:pt x="839931" y="406400"/>
                  </a:lnTo>
                  <a:cubicBezTo>
                    <a:pt x="952160" y="406400"/>
                    <a:pt x="1043131" y="315430"/>
                    <a:pt x="1043131" y="203200"/>
                  </a:cubicBezTo>
                  <a:cubicBezTo>
                    <a:pt x="1043131" y="90970"/>
                    <a:pt x="952160" y="0"/>
                    <a:pt x="839931" y="0"/>
                  </a:cubicBezTo>
                  <a:lnTo>
                    <a:pt x="203200" y="0"/>
                  </a:lnTo>
                </a:path>
              </a:pathLst>
            </a:custGeom>
            <a:solidFill>
              <a:srgbClr val="021526">
                <a:alpha val="14902"/>
              </a:srgbClr>
            </a:solidFill>
          </p:spPr>
        </p:sp>
      </p:grpSp>
      <p:grpSp>
        <p:nvGrpSpPr>
          <p:cNvPr name="Group 4" id="4"/>
          <p:cNvGrpSpPr/>
          <p:nvPr/>
        </p:nvGrpSpPr>
        <p:grpSpPr>
          <a:xfrm rot="0">
            <a:off x="1775917" y="6818897"/>
            <a:ext cx="6801097" cy="3500041"/>
            <a:chOff x="0" y="0"/>
            <a:chExt cx="789695" cy="406400"/>
          </a:xfrm>
        </p:grpSpPr>
        <p:sp>
          <p:nvSpPr>
            <p:cNvPr name="Freeform 5" id="5"/>
            <p:cNvSpPr/>
            <p:nvPr/>
          </p:nvSpPr>
          <p:spPr>
            <a:xfrm flipH="true" flipV="false" rot="0">
              <a:off x="0" y="0"/>
              <a:ext cx="789695" cy="406400"/>
            </a:xfrm>
            <a:custGeom>
              <a:avLst/>
              <a:gdLst/>
              <a:ahLst/>
              <a:cxnLst/>
              <a:rect r="r" b="b" t="t" l="l"/>
              <a:pathLst>
                <a:path h="406400" w="789695">
                  <a:moveTo>
                    <a:pt x="203200" y="0"/>
                  </a:moveTo>
                  <a:cubicBezTo>
                    <a:pt x="90970" y="0"/>
                    <a:pt x="0" y="90970"/>
                    <a:pt x="0" y="203200"/>
                  </a:cubicBezTo>
                  <a:cubicBezTo>
                    <a:pt x="0" y="315430"/>
                    <a:pt x="90970" y="406400"/>
                    <a:pt x="203200" y="406400"/>
                  </a:cubicBezTo>
                  <a:lnTo>
                    <a:pt x="586495" y="406400"/>
                  </a:lnTo>
                  <a:cubicBezTo>
                    <a:pt x="698725" y="406400"/>
                    <a:pt x="789695" y="315430"/>
                    <a:pt x="789695" y="203200"/>
                  </a:cubicBezTo>
                  <a:cubicBezTo>
                    <a:pt x="789695" y="90970"/>
                    <a:pt x="698725" y="0"/>
                    <a:pt x="586495" y="0"/>
                  </a:cubicBezTo>
                  <a:lnTo>
                    <a:pt x="203200" y="0"/>
                  </a:lnTo>
                </a:path>
              </a:pathLst>
            </a:custGeom>
            <a:solidFill>
              <a:srgbClr val="5271FF"/>
            </a:solidFill>
          </p:spPr>
        </p:sp>
      </p:grpSp>
      <p:grpSp>
        <p:nvGrpSpPr>
          <p:cNvPr name="Group 6" id="6"/>
          <p:cNvGrpSpPr/>
          <p:nvPr/>
        </p:nvGrpSpPr>
        <p:grpSpPr>
          <a:xfrm rot="0">
            <a:off x="1925456" y="6956321"/>
            <a:ext cx="6450385" cy="3225192"/>
            <a:chOff x="0" y="0"/>
            <a:chExt cx="812800" cy="406400"/>
          </a:xfrm>
        </p:grpSpPr>
        <p:sp>
          <p:nvSpPr>
            <p:cNvPr name="Freeform 7" id="7"/>
            <p:cNvSpPr/>
            <p:nvPr/>
          </p:nvSpPr>
          <p:spPr>
            <a:xfrm flipH="false" flipV="false" rot="0">
              <a:off x="0" y="0"/>
              <a:ext cx="812800" cy="406400"/>
            </a:xfrm>
            <a:custGeom>
              <a:avLst/>
              <a:gdLst/>
              <a:ahLst/>
              <a:cxnLst/>
              <a:rect r="r" b="b" t="t" l="l"/>
              <a:pathLst>
                <a:path h="406400" w="81280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a:blip r:embed="rId2"/>
              <a:stretch>
                <a:fillRect l="-2681" t="0" r="-2681" b="0"/>
              </a:stretch>
            </a:blipFill>
          </p:spPr>
        </p:sp>
      </p:grpSp>
      <p:sp>
        <p:nvSpPr>
          <p:cNvPr name="TextBox 8" id="8"/>
          <p:cNvSpPr txBox="true"/>
          <p:nvPr/>
        </p:nvSpPr>
        <p:spPr>
          <a:xfrm rot="0">
            <a:off x="1094469" y="1669797"/>
            <a:ext cx="6623838" cy="1916159"/>
          </a:xfrm>
          <a:prstGeom prst="rect">
            <a:avLst/>
          </a:prstGeom>
        </p:spPr>
        <p:txBody>
          <a:bodyPr anchor="t" rtlCol="false" tIns="0" lIns="0" bIns="0" rIns="0">
            <a:spAutoFit/>
          </a:bodyPr>
          <a:lstStyle/>
          <a:p>
            <a:pPr algn="l">
              <a:lnSpc>
                <a:spcPts val="5159"/>
              </a:lnSpc>
            </a:pPr>
            <a:r>
              <a:rPr lang="en-US" sz="3685" b="true">
                <a:solidFill>
                  <a:srgbClr val="021526"/>
                </a:solidFill>
                <a:latin typeface="Arial Nova Bold"/>
                <a:ea typeface="Arial Nova Bold"/>
                <a:cs typeface="Arial Nova Bold"/>
                <a:sym typeface="Arial Nova Bold"/>
              </a:rPr>
              <a:t>FUTURE OF </a:t>
            </a:r>
          </a:p>
          <a:p>
            <a:pPr algn="l">
              <a:lnSpc>
                <a:spcPts val="5159"/>
              </a:lnSpc>
            </a:pPr>
            <a:r>
              <a:rPr lang="en-US" sz="3685" b="true">
                <a:solidFill>
                  <a:srgbClr val="124BAD"/>
                </a:solidFill>
                <a:latin typeface="Arial Nova Bold"/>
                <a:ea typeface="Arial Nova Bold"/>
                <a:cs typeface="Arial Nova Bold"/>
                <a:sym typeface="Arial Nova Bold"/>
              </a:rPr>
              <a:t>ACADEMIC LIBRARIES</a:t>
            </a:r>
          </a:p>
          <a:p>
            <a:pPr algn="l">
              <a:lnSpc>
                <a:spcPts val="5159"/>
              </a:lnSpc>
            </a:pPr>
          </a:p>
        </p:txBody>
      </p:sp>
      <p:sp>
        <p:nvSpPr>
          <p:cNvPr name="TextBox 9" id="9"/>
          <p:cNvSpPr txBox="true"/>
          <p:nvPr/>
        </p:nvSpPr>
        <p:spPr>
          <a:xfrm rot="0">
            <a:off x="1094469" y="3110834"/>
            <a:ext cx="8373740" cy="3505797"/>
          </a:xfrm>
          <a:prstGeom prst="rect">
            <a:avLst/>
          </a:prstGeom>
        </p:spPr>
        <p:txBody>
          <a:bodyPr anchor="t" rtlCol="false" tIns="0" lIns="0" bIns="0" rIns="0">
            <a:spAutoFit/>
          </a:bodyPr>
          <a:lstStyle/>
          <a:p>
            <a:pPr algn="l">
              <a:lnSpc>
                <a:spcPts val="3117"/>
              </a:lnSpc>
            </a:pPr>
            <a:r>
              <a:rPr lang="en-US" sz="2226">
                <a:solidFill>
                  <a:srgbClr val="021526"/>
                </a:solidFill>
                <a:latin typeface="Inter"/>
                <a:ea typeface="Inter"/>
                <a:cs typeface="Inter"/>
                <a:sym typeface="Inter"/>
              </a:rPr>
              <a:t>Academic libraries are facing the most significant policy-driven threats in a generation. In 2025, the EveryLibrary Institute expanded our education policy portfolio to include academic libraries.  With the help of several key donors and supporters, including Clarivate, Emerald Publishing, and Library Juice Press, the EveryLibrary Institute significantly expanded its work in higher education policy to address the growing structural threats facing academic libraries. </a:t>
            </a:r>
          </a:p>
          <a:p>
            <a:pPr algn="l">
              <a:lnSpc>
                <a:spcPts val="3117"/>
              </a:lnSpc>
            </a:pPr>
          </a:p>
        </p:txBody>
      </p:sp>
      <p:grpSp>
        <p:nvGrpSpPr>
          <p:cNvPr name="Group 10" id="10"/>
          <p:cNvGrpSpPr/>
          <p:nvPr/>
        </p:nvGrpSpPr>
        <p:grpSpPr>
          <a:xfrm rot="0">
            <a:off x="997523" y="0"/>
            <a:ext cx="889518" cy="1444149"/>
            <a:chOff x="0" y="0"/>
            <a:chExt cx="660400" cy="1072172"/>
          </a:xfrm>
        </p:grpSpPr>
        <p:sp>
          <p:nvSpPr>
            <p:cNvPr name="Freeform 11" id="11"/>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12" id="12"/>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sp>
        <p:nvSpPr>
          <p:cNvPr name="Freeform 13" id="13"/>
          <p:cNvSpPr/>
          <p:nvPr/>
        </p:nvSpPr>
        <p:spPr>
          <a:xfrm flipH="false" flipV="false" rot="0">
            <a:off x="14156279" y="8947571"/>
            <a:ext cx="2979416" cy="1029253"/>
          </a:xfrm>
          <a:custGeom>
            <a:avLst/>
            <a:gdLst/>
            <a:ahLst/>
            <a:cxnLst/>
            <a:rect r="r" b="b" t="t" l="l"/>
            <a:pathLst>
              <a:path h="1029253" w="2979416">
                <a:moveTo>
                  <a:pt x="0" y="0"/>
                </a:moveTo>
                <a:lnTo>
                  <a:pt x="2979415" y="0"/>
                </a:lnTo>
                <a:lnTo>
                  <a:pt x="2979415" y="1029252"/>
                </a:lnTo>
                <a:lnTo>
                  <a:pt x="0" y="10292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9909684" y="8982534"/>
            <a:ext cx="2913094" cy="994290"/>
          </a:xfrm>
          <a:custGeom>
            <a:avLst/>
            <a:gdLst/>
            <a:ahLst/>
            <a:cxnLst/>
            <a:rect r="r" b="b" t="t" l="l"/>
            <a:pathLst>
              <a:path h="994290" w="2913094">
                <a:moveTo>
                  <a:pt x="0" y="0"/>
                </a:moveTo>
                <a:lnTo>
                  <a:pt x="2913095" y="0"/>
                </a:lnTo>
                <a:lnTo>
                  <a:pt x="2913095" y="994289"/>
                </a:lnTo>
                <a:lnTo>
                  <a:pt x="0" y="994289"/>
                </a:lnTo>
                <a:lnTo>
                  <a:pt x="0" y="0"/>
                </a:lnTo>
                <a:close/>
              </a:path>
            </a:pathLst>
          </a:custGeom>
          <a:blipFill>
            <a:blip r:embed="rId5"/>
            <a:stretch>
              <a:fillRect l="0" t="0" r="0" b="0"/>
            </a:stretch>
          </a:blipFill>
        </p:spPr>
      </p:sp>
      <p:sp>
        <p:nvSpPr>
          <p:cNvPr name="TextBox 15" id="15"/>
          <p:cNvSpPr txBox="true"/>
          <p:nvPr/>
        </p:nvSpPr>
        <p:spPr>
          <a:xfrm rot="0">
            <a:off x="10395195" y="929987"/>
            <a:ext cx="7427318" cy="7044652"/>
          </a:xfrm>
          <a:prstGeom prst="rect">
            <a:avLst/>
          </a:prstGeom>
        </p:spPr>
        <p:txBody>
          <a:bodyPr anchor="t" rtlCol="false" tIns="0" lIns="0" bIns="0" rIns="0">
            <a:spAutoFit/>
          </a:bodyPr>
          <a:lstStyle/>
          <a:p>
            <a:pPr algn="l">
              <a:lnSpc>
                <a:spcPts val="2837"/>
              </a:lnSpc>
            </a:pPr>
            <a:r>
              <a:rPr lang="en-US" sz="2026">
                <a:solidFill>
                  <a:srgbClr val="021526"/>
                </a:solidFill>
                <a:latin typeface="Inter"/>
                <a:ea typeface="Inter"/>
                <a:cs typeface="Inter"/>
                <a:sym typeface="Inter"/>
              </a:rPr>
              <a:t>Recognizing that academic libraries cannot confront these challenges alone, the EveryLibrary Institute has launched multi-year initiatives focused on institutional accreditation, academic freedom, and the role of libraries in institutional quality and research integrity. Throughout 2025, we produced </a:t>
            </a:r>
            <a:r>
              <a:rPr lang="en-US" sz="2026" u="sng">
                <a:solidFill>
                  <a:srgbClr val="021526"/>
                </a:solidFill>
                <a:latin typeface="Inter"/>
                <a:ea typeface="Inter"/>
                <a:cs typeface="Inter"/>
                <a:sym typeface="Inter"/>
                <a:hlinkClick r:id="rId6" tooltip="https://www.everylibraryinstitute.org/new_report_released_institutional_accreditation_academic_library"/>
              </a:rPr>
              <a:t>several policy briefs and white papers</a:t>
            </a:r>
            <a:r>
              <a:rPr lang="en-US" sz="2026">
                <a:solidFill>
                  <a:srgbClr val="021526"/>
                </a:solidFill>
                <a:latin typeface="Inter"/>
                <a:ea typeface="Inter"/>
                <a:cs typeface="Inter"/>
                <a:sym typeface="Inter"/>
              </a:rPr>
              <a:t>, including “Institutional Accreditation and the Academic Library - A Strategy for Engagement and Representation”, “Emerging Accreditation Challenges – What Academic Libraries Need to Know”, and “NECHE 2026 Draft Accreditation Standards Drop Libraries”. We hosted </a:t>
            </a:r>
            <a:r>
              <a:rPr lang="en-US" sz="2026" u="sng">
                <a:solidFill>
                  <a:srgbClr val="021526"/>
                </a:solidFill>
                <a:latin typeface="Inter"/>
                <a:ea typeface="Inter"/>
                <a:cs typeface="Inter"/>
                <a:sym typeface="Inter"/>
                <a:hlinkClick r:id="rId7" tooltip="https://www.everylibraryinstitute.org/watch_emerald_eli_webinar_response_strategies"/>
              </a:rPr>
              <a:t>webinars and national convenings</a:t>
            </a:r>
            <a:r>
              <a:rPr lang="en-US" sz="2026">
                <a:solidFill>
                  <a:srgbClr val="021526"/>
                </a:solidFill>
                <a:latin typeface="Inter"/>
                <a:ea typeface="Inter"/>
                <a:cs typeface="Inter"/>
                <a:sym typeface="Inter"/>
              </a:rPr>
              <a:t> with partners and provided technical analysis to academic librarians and consortia leaders. Across all of this work, the EveryLibrary Institute emphasized coalition-based approaches to defending research and knowledge institutions. We strengthened partnerships with civil liberties organizations, scholarly publishers, authors’ groups, and higher education advocates, including </a:t>
            </a:r>
            <a:r>
              <a:rPr lang="en-US" sz="2026" u="sng">
                <a:solidFill>
                  <a:srgbClr val="021526"/>
                </a:solidFill>
                <a:latin typeface="Inter"/>
                <a:ea typeface="Inter"/>
                <a:cs typeface="Inter"/>
                <a:sym typeface="Inter"/>
                <a:hlinkClick r:id="rId8" tooltip="https://www.everylibraryinstitute.org/standing_against_censorship_in_research"/>
              </a:rPr>
              <a:t>participation in the #DefendResearch movement</a:t>
            </a:r>
            <a:r>
              <a:rPr lang="en-US" sz="2026">
                <a:solidFill>
                  <a:srgbClr val="021526"/>
                </a:solidFill>
                <a:latin typeface="Inter"/>
                <a:ea typeface="Inter"/>
                <a:cs typeface="Inter"/>
                <a:sym typeface="Inter"/>
              </a:rPr>
              <a:t>.</a:t>
            </a:r>
          </a:p>
          <a:p>
            <a:pPr algn="l">
              <a:lnSpc>
                <a:spcPts val="2837"/>
              </a:lnSpc>
            </a:pPr>
          </a:p>
        </p:txBody>
      </p:sp>
      <p:sp>
        <p:nvSpPr>
          <p:cNvPr name="TextBox 16" id="16"/>
          <p:cNvSpPr txBox="true"/>
          <p:nvPr/>
        </p:nvSpPr>
        <p:spPr>
          <a:xfrm rot="0">
            <a:off x="2270568" y="533759"/>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40910" y="1773084"/>
            <a:ext cx="6361200" cy="675890"/>
          </a:xfrm>
          <a:prstGeom prst="rect">
            <a:avLst/>
          </a:prstGeom>
        </p:spPr>
        <p:txBody>
          <a:bodyPr anchor="t" rtlCol="false" tIns="0" lIns="0" bIns="0" rIns="0">
            <a:spAutoFit/>
          </a:bodyPr>
          <a:lstStyle/>
          <a:p>
            <a:pPr algn="l">
              <a:lnSpc>
                <a:spcPts val="5291"/>
              </a:lnSpc>
            </a:pPr>
            <a:r>
              <a:rPr lang="en-US" sz="4810" b="true">
                <a:solidFill>
                  <a:srgbClr val="021526"/>
                </a:solidFill>
                <a:latin typeface="Arial Nova Bold"/>
                <a:ea typeface="Arial Nova Bold"/>
                <a:cs typeface="Arial Nova Bold"/>
                <a:sym typeface="Arial Nova Bold"/>
              </a:rPr>
              <a:t>FUND</a:t>
            </a:r>
            <a:r>
              <a:rPr lang="en-US" sz="4810" b="true">
                <a:solidFill>
                  <a:srgbClr val="124BAD"/>
                </a:solidFill>
                <a:latin typeface="Arial Nova Bold"/>
                <a:ea typeface="Arial Nova Bold"/>
                <a:cs typeface="Arial Nova Bold"/>
                <a:sym typeface="Arial Nova Bold"/>
              </a:rPr>
              <a:t>LIBRARIES</a:t>
            </a:r>
          </a:p>
        </p:txBody>
      </p:sp>
      <p:grpSp>
        <p:nvGrpSpPr>
          <p:cNvPr name="Group 3" id="3"/>
          <p:cNvGrpSpPr/>
          <p:nvPr/>
        </p:nvGrpSpPr>
        <p:grpSpPr>
          <a:xfrm rot="0">
            <a:off x="845450" y="-161457"/>
            <a:ext cx="889518" cy="1444149"/>
            <a:chOff x="0" y="0"/>
            <a:chExt cx="660400" cy="1072172"/>
          </a:xfrm>
        </p:grpSpPr>
        <p:sp>
          <p:nvSpPr>
            <p:cNvPr name="Freeform 4" id="4"/>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5" id="5"/>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6" id="6"/>
          <p:cNvGrpSpPr/>
          <p:nvPr/>
        </p:nvGrpSpPr>
        <p:grpSpPr>
          <a:xfrm rot="0">
            <a:off x="-4577045" y="3436360"/>
            <a:ext cx="14746498" cy="5821940"/>
            <a:chOff x="0" y="0"/>
            <a:chExt cx="1847085" cy="729232"/>
          </a:xfrm>
        </p:grpSpPr>
        <p:sp>
          <p:nvSpPr>
            <p:cNvPr name="Freeform 7" id="7"/>
            <p:cNvSpPr/>
            <p:nvPr/>
          </p:nvSpPr>
          <p:spPr>
            <a:xfrm flipH="true" flipV="false" rot="0">
              <a:off x="0" y="0"/>
              <a:ext cx="1847085" cy="729232"/>
            </a:xfrm>
            <a:custGeom>
              <a:avLst/>
              <a:gdLst/>
              <a:ahLst/>
              <a:cxnLst/>
              <a:rect r="r" b="b" t="t" l="l"/>
              <a:pathLst>
                <a:path h="729232" w="1847085">
                  <a:moveTo>
                    <a:pt x="203200" y="0"/>
                  </a:moveTo>
                  <a:cubicBezTo>
                    <a:pt x="90970" y="0"/>
                    <a:pt x="0" y="163234"/>
                    <a:pt x="0" y="364616"/>
                  </a:cubicBezTo>
                  <a:cubicBezTo>
                    <a:pt x="0" y="565998"/>
                    <a:pt x="90970" y="729232"/>
                    <a:pt x="203200" y="729232"/>
                  </a:cubicBezTo>
                  <a:lnTo>
                    <a:pt x="1643885" y="729232"/>
                  </a:lnTo>
                  <a:cubicBezTo>
                    <a:pt x="1756115" y="729232"/>
                    <a:pt x="1847085" y="565998"/>
                    <a:pt x="1847085" y="364616"/>
                  </a:cubicBezTo>
                  <a:cubicBezTo>
                    <a:pt x="1847085" y="163234"/>
                    <a:pt x="1756115" y="0"/>
                    <a:pt x="1643885" y="0"/>
                  </a:cubicBezTo>
                  <a:lnTo>
                    <a:pt x="203200" y="0"/>
                  </a:lnTo>
                </a:path>
              </a:pathLst>
            </a:custGeom>
            <a:solidFill>
              <a:srgbClr val="021526">
                <a:alpha val="14902"/>
              </a:srgbClr>
            </a:solidFill>
          </p:spPr>
        </p:sp>
      </p:grpSp>
      <p:grpSp>
        <p:nvGrpSpPr>
          <p:cNvPr name="Group 8" id="8"/>
          <p:cNvGrpSpPr/>
          <p:nvPr/>
        </p:nvGrpSpPr>
        <p:grpSpPr>
          <a:xfrm rot="0">
            <a:off x="10846258" y="560618"/>
            <a:ext cx="6188543" cy="2077563"/>
            <a:chOff x="0" y="0"/>
            <a:chExt cx="1113271" cy="373737"/>
          </a:xfrm>
        </p:grpSpPr>
        <p:sp>
          <p:nvSpPr>
            <p:cNvPr name="Freeform 9" id="9"/>
            <p:cNvSpPr/>
            <p:nvPr/>
          </p:nvSpPr>
          <p:spPr>
            <a:xfrm flipH="false" flipV="false" rot="0">
              <a:off x="0" y="0"/>
              <a:ext cx="1113271" cy="373737"/>
            </a:xfrm>
            <a:custGeom>
              <a:avLst/>
              <a:gdLst/>
              <a:ahLst/>
              <a:cxnLst/>
              <a:rect r="r" b="b" t="t" l="l"/>
              <a:pathLst>
                <a:path h="373737" w="1113271">
                  <a:moveTo>
                    <a:pt x="910071" y="0"/>
                  </a:moveTo>
                  <a:cubicBezTo>
                    <a:pt x="1022301" y="0"/>
                    <a:pt x="1113271" y="83659"/>
                    <a:pt x="1113271" y="186869"/>
                  </a:cubicBezTo>
                  <a:cubicBezTo>
                    <a:pt x="1113271" y="290079"/>
                    <a:pt x="1022301" y="373737"/>
                    <a:pt x="910071" y="373737"/>
                  </a:cubicBezTo>
                  <a:lnTo>
                    <a:pt x="203200" y="373737"/>
                  </a:lnTo>
                  <a:cubicBezTo>
                    <a:pt x="90970" y="373737"/>
                    <a:pt x="0" y="290079"/>
                    <a:pt x="0" y="186869"/>
                  </a:cubicBezTo>
                  <a:cubicBezTo>
                    <a:pt x="0" y="83659"/>
                    <a:pt x="90970" y="0"/>
                    <a:pt x="203200" y="0"/>
                  </a:cubicBezTo>
                  <a:lnTo>
                    <a:pt x="910071" y="0"/>
                  </a:lnTo>
                </a:path>
              </a:pathLst>
            </a:custGeom>
            <a:blipFill>
              <a:blip r:embed="rId2"/>
              <a:stretch>
                <a:fillRect l="0" t="-9304" r="0" b="-9304"/>
              </a:stretch>
            </a:blipFill>
          </p:spPr>
        </p:sp>
      </p:grpSp>
      <p:sp>
        <p:nvSpPr>
          <p:cNvPr name="TextBox 10" id="10"/>
          <p:cNvSpPr txBox="true"/>
          <p:nvPr/>
        </p:nvSpPr>
        <p:spPr>
          <a:xfrm rot="0">
            <a:off x="845450" y="3889003"/>
            <a:ext cx="8746124" cy="5121151"/>
          </a:xfrm>
          <a:prstGeom prst="rect">
            <a:avLst/>
          </a:prstGeom>
        </p:spPr>
        <p:txBody>
          <a:bodyPr anchor="t" rtlCol="false" tIns="0" lIns="0" bIns="0" rIns="0">
            <a:spAutoFit/>
          </a:bodyPr>
          <a:lstStyle/>
          <a:p>
            <a:pPr algn="l">
              <a:lnSpc>
                <a:spcPts val="3403"/>
              </a:lnSpc>
            </a:pPr>
            <a:r>
              <a:rPr lang="en-US" sz="2431">
                <a:solidFill>
                  <a:srgbClr val="000000"/>
                </a:solidFill>
                <a:latin typeface="Inter"/>
                <a:ea typeface="Inter"/>
                <a:cs typeface="Inter"/>
                <a:sym typeface="Inter"/>
              </a:rPr>
              <a:t>In 2025, the EveryLibrary Institute relaunched </a:t>
            </a:r>
            <a:r>
              <a:rPr lang="en-US" sz="2431" u="sng">
                <a:solidFill>
                  <a:srgbClr val="000000"/>
                </a:solidFill>
                <a:latin typeface="Inter"/>
                <a:ea typeface="Inter"/>
                <a:cs typeface="Inter"/>
                <a:sym typeface="Inter"/>
                <a:hlinkClick r:id="rId3" tooltip="http://www.fundlibraries.org"/>
              </a:rPr>
              <a:t>FundLibraries.org</a:t>
            </a:r>
            <a:r>
              <a:rPr lang="en-US" sz="2431">
                <a:solidFill>
                  <a:srgbClr val="000000"/>
                </a:solidFill>
                <a:latin typeface="Inter"/>
                <a:ea typeface="Inter"/>
                <a:cs typeface="Inter"/>
                <a:sym typeface="Inter"/>
              </a:rPr>
              <a:t> as a core part of our infrastructure to support libraries, literacy organ</a:t>
            </a:r>
            <a:r>
              <a:rPr lang="en-US" sz="2431" u="none">
                <a:solidFill>
                  <a:srgbClr val="000000"/>
                </a:solidFill>
                <a:latin typeface="Inter"/>
                <a:ea typeface="Inter"/>
                <a:cs typeface="Inter"/>
                <a:sym typeface="Inter"/>
              </a:rPr>
              <a:t>i</a:t>
            </a:r>
            <a:r>
              <a:rPr lang="en-US" sz="2431">
                <a:solidFill>
                  <a:srgbClr val="000000"/>
                </a:solidFill>
                <a:latin typeface="Inter"/>
                <a:ea typeface="Inter"/>
                <a:cs typeface="Inter"/>
                <a:sym typeface="Inter"/>
              </a:rPr>
              <a:t>za</a:t>
            </a:r>
            <a:r>
              <a:rPr lang="en-US" sz="2431" u="none">
                <a:solidFill>
                  <a:srgbClr val="000000"/>
                </a:solidFill>
                <a:latin typeface="Inter"/>
                <a:ea typeface="Inter"/>
                <a:cs typeface="Inter"/>
                <a:sym typeface="Inter"/>
              </a:rPr>
              <a:t>t</a:t>
            </a:r>
            <a:r>
              <a:rPr lang="en-US" sz="2431">
                <a:solidFill>
                  <a:srgbClr val="000000"/>
                </a:solidFill>
                <a:latin typeface="Inter"/>
                <a:ea typeface="Inter"/>
                <a:cs typeface="Inter"/>
                <a:sym typeface="Inter"/>
              </a:rPr>
              <a:t>i</a:t>
            </a:r>
            <a:r>
              <a:rPr lang="en-US" sz="2431" u="none">
                <a:solidFill>
                  <a:srgbClr val="000000"/>
                </a:solidFill>
                <a:latin typeface="Inter"/>
                <a:ea typeface="Inter"/>
                <a:cs typeface="Inter"/>
                <a:sym typeface="Inter"/>
              </a:rPr>
              <a:t>o</a:t>
            </a:r>
            <a:r>
              <a:rPr lang="en-US" sz="2431">
                <a:solidFill>
                  <a:srgbClr val="000000"/>
                </a:solidFill>
                <a:latin typeface="Inter"/>
                <a:ea typeface="Inter"/>
                <a:cs typeface="Inter"/>
                <a:sym typeface="Inter"/>
              </a:rPr>
              <a:t>ns, and g</a:t>
            </a:r>
            <a:r>
              <a:rPr lang="en-US" sz="2431" u="none">
                <a:solidFill>
                  <a:srgbClr val="000000"/>
                </a:solidFill>
                <a:latin typeface="Inter"/>
                <a:ea typeface="Inter"/>
                <a:cs typeface="Inter"/>
                <a:sym typeface="Inter"/>
              </a:rPr>
              <a:t>r</a:t>
            </a:r>
            <a:r>
              <a:rPr lang="en-US" sz="2431">
                <a:solidFill>
                  <a:srgbClr val="000000"/>
                </a:solidFill>
                <a:latin typeface="Inter"/>
                <a:ea typeface="Inter"/>
                <a:cs typeface="Inter"/>
                <a:sym typeface="Inter"/>
              </a:rPr>
              <a:t>assroots advocat</a:t>
            </a:r>
            <a:r>
              <a:rPr lang="en-US" sz="2431" u="none">
                <a:solidFill>
                  <a:srgbClr val="000000"/>
                </a:solidFill>
                <a:latin typeface="Inter"/>
                <a:ea typeface="Inter"/>
                <a:cs typeface="Inter"/>
                <a:sym typeface="Inter"/>
              </a:rPr>
              <a:t>e</a:t>
            </a:r>
            <a:r>
              <a:rPr lang="en-US" sz="2431">
                <a:solidFill>
                  <a:srgbClr val="000000"/>
                </a:solidFill>
                <a:latin typeface="Inter"/>
                <a:ea typeface="Inter"/>
                <a:cs typeface="Inter"/>
                <a:sym typeface="Inter"/>
              </a:rPr>
              <a:t>s. </a:t>
            </a:r>
            <a:r>
              <a:rPr lang="en-US" sz="2431" u="none">
                <a:solidFill>
                  <a:srgbClr val="000000"/>
                </a:solidFill>
                <a:latin typeface="Inter"/>
                <a:ea typeface="Inter"/>
                <a:cs typeface="Inter"/>
                <a:sym typeface="Inter"/>
              </a:rPr>
              <a:t>F</a:t>
            </a:r>
            <a:r>
              <a:rPr lang="en-US" sz="2431">
                <a:solidFill>
                  <a:srgbClr val="000000"/>
                </a:solidFill>
                <a:latin typeface="Inter"/>
                <a:ea typeface="Inter"/>
                <a:cs typeface="Inter"/>
                <a:sym typeface="Inter"/>
              </a:rPr>
              <a:t>undL</a:t>
            </a:r>
            <a:r>
              <a:rPr lang="en-US" sz="2431" u="none">
                <a:solidFill>
                  <a:srgbClr val="000000"/>
                </a:solidFill>
                <a:latin typeface="Inter"/>
                <a:ea typeface="Inter"/>
                <a:cs typeface="Inter"/>
                <a:sym typeface="Inter"/>
              </a:rPr>
              <a:t>i</a:t>
            </a:r>
            <a:r>
              <a:rPr lang="en-US" sz="2431">
                <a:solidFill>
                  <a:srgbClr val="000000"/>
                </a:solidFill>
                <a:latin typeface="Inter"/>
                <a:ea typeface="Inter"/>
                <a:cs typeface="Inter"/>
                <a:sym typeface="Inter"/>
              </a:rPr>
              <a:t>bra</a:t>
            </a:r>
            <a:r>
              <a:rPr lang="en-US" sz="2431" u="none">
                <a:solidFill>
                  <a:srgbClr val="000000"/>
                </a:solidFill>
                <a:latin typeface="Inter"/>
                <a:ea typeface="Inter"/>
                <a:cs typeface="Inter"/>
                <a:sym typeface="Inter"/>
              </a:rPr>
              <a:t>r</a:t>
            </a:r>
            <a:r>
              <a:rPr lang="en-US" sz="2431">
                <a:solidFill>
                  <a:srgbClr val="000000"/>
                </a:solidFill>
                <a:latin typeface="Inter"/>
                <a:ea typeface="Inter"/>
                <a:cs typeface="Inter"/>
                <a:sym typeface="Inter"/>
              </a:rPr>
              <a:t>ie</a:t>
            </a:r>
            <a:r>
              <a:rPr lang="en-US" sz="2431" u="none">
                <a:solidFill>
                  <a:srgbClr val="000000"/>
                </a:solidFill>
                <a:latin typeface="Inter"/>
                <a:ea typeface="Inter"/>
                <a:cs typeface="Inter"/>
                <a:sym typeface="Inter"/>
              </a:rPr>
              <a:t>s.org</a:t>
            </a:r>
            <a:r>
              <a:rPr lang="en-US" sz="2431">
                <a:solidFill>
                  <a:srgbClr val="000000"/>
                </a:solidFill>
                <a:latin typeface="Inter"/>
                <a:ea typeface="Inter"/>
                <a:cs typeface="Inter"/>
                <a:sym typeface="Inter"/>
              </a:rPr>
              <a:t> is a purpose-built crowdfunding platform designed specifically for the library ecosystem, enabling libraries and their supporters to fund innovative programs, advance literacy projects, and respond rapidly to social and political threats. Since its relaunch, more than 100 libraries and organizations have used FundLibraries to turn community support into real, timely impact.</a:t>
            </a:r>
          </a:p>
          <a:p>
            <a:pPr algn="l">
              <a:lnSpc>
                <a:spcPts val="3260"/>
              </a:lnSpc>
              <a:spcBef>
                <a:spcPct val="0"/>
              </a:spcBef>
            </a:pPr>
          </a:p>
        </p:txBody>
      </p:sp>
      <p:sp>
        <p:nvSpPr>
          <p:cNvPr name="TextBox 11" id="11"/>
          <p:cNvSpPr txBox="true"/>
          <p:nvPr/>
        </p:nvSpPr>
        <p:spPr>
          <a:xfrm rot="0">
            <a:off x="11156018" y="2600080"/>
            <a:ext cx="5915854" cy="4568844"/>
          </a:xfrm>
          <a:prstGeom prst="rect">
            <a:avLst/>
          </a:prstGeom>
        </p:spPr>
        <p:txBody>
          <a:bodyPr anchor="t" rtlCol="false" tIns="0" lIns="0" bIns="0" rIns="0">
            <a:spAutoFit/>
          </a:bodyPr>
          <a:lstStyle/>
          <a:p>
            <a:pPr algn="l">
              <a:lnSpc>
                <a:spcPts val="2273"/>
              </a:lnSpc>
            </a:pPr>
            <a:r>
              <a:rPr lang="en-US" sz="1624">
                <a:solidFill>
                  <a:srgbClr val="021526"/>
                </a:solidFill>
                <a:latin typeface="Inter"/>
                <a:ea typeface="Inter"/>
                <a:cs typeface="Inter"/>
                <a:sym typeface="Inter"/>
              </a:rPr>
              <a:t>The most powerful example of FundLibraries’ impact in 2025 came in Fairhope, Alabama. When the Alabama Public Library Service revoked more than $42,000 in state funding from the Fairhope Public Library in retaliation for the library’s refusal to censor LGBTQ+ inclusive books, the community responded immediately. Using FundLibraries.org, a rapid-response campaign replaced every dollar of lost funding in just six days, </a:t>
            </a:r>
            <a:r>
              <a:rPr lang="en-US" sz="1624" u="sng">
                <a:solidFill>
                  <a:srgbClr val="021526"/>
                </a:solidFill>
                <a:latin typeface="Inter"/>
                <a:ea typeface="Inter"/>
                <a:cs typeface="Inter"/>
                <a:sym typeface="Inter"/>
                <a:hlinkClick r:id="rId4" tooltip="https://www.everylibraryinstitute.org/fairhope2025"/>
              </a:rPr>
              <a:t>raising over $42,000 from 583 donors nationwide</a:t>
            </a:r>
            <a:r>
              <a:rPr lang="en-US" sz="1624">
                <a:solidFill>
                  <a:srgbClr val="021526"/>
                </a:solidFill>
                <a:latin typeface="Inter"/>
                <a:ea typeface="Inter"/>
                <a:cs typeface="Inter"/>
                <a:sym typeface="Inter"/>
              </a:rPr>
              <a:t>. The campaign not only protected the library’s operations but sent a clear message that communities will stand with libraries when political actors attempt to punish them for upholding the freedom to read.</a:t>
            </a:r>
          </a:p>
          <a:p>
            <a:pPr algn="l">
              <a:lnSpc>
                <a:spcPts val="2273"/>
              </a:lnSpc>
            </a:pPr>
          </a:p>
          <a:p>
            <a:pPr algn="l">
              <a:lnSpc>
                <a:spcPts val="2273"/>
              </a:lnSpc>
            </a:pPr>
            <a:r>
              <a:rPr lang="en-US" sz="1624">
                <a:solidFill>
                  <a:srgbClr val="021526"/>
                </a:solidFill>
                <a:latin typeface="Inter"/>
                <a:ea typeface="Inter"/>
                <a:cs typeface="Inter"/>
                <a:sym typeface="Inter"/>
              </a:rPr>
              <a:t>Start a campaign today at </a:t>
            </a:r>
            <a:r>
              <a:rPr lang="en-US" sz="1624" u="sng">
                <a:solidFill>
                  <a:srgbClr val="021526"/>
                </a:solidFill>
                <a:latin typeface="Inter"/>
                <a:ea typeface="Inter"/>
                <a:cs typeface="Inter"/>
                <a:sym typeface="Inter"/>
                <a:hlinkClick r:id="rId5" tooltip="http://www.fundlibraries.org"/>
              </a:rPr>
              <a:t>FundLibraries.org</a:t>
            </a:r>
          </a:p>
          <a:p>
            <a:pPr algn="l">
              <a:lnSpc>
                <a:spcPts val="2273"/>
              </a:lnSpc>
            </a:pPr>
          </a:p>
        </p:txBody>
      </p:sp>
      <p:grpSp>
        <p:nvGrpSpPr>
          <p:cNvPr name="Group 12" id="12"/>
          <p:cNvGrpSpPr/>
          <p:nvPr/>
        </p:nvGrpSpPr>
        <p:grpSpPr>
          <a:xfrm rot="0">
            <a:off x="10846258" y="7429580"/>
            <a:ext cx="6511331" cy="2376745"/>
            <a:chOff x="0" y="0"/>
            <a:chExt cx="1255806" cy="458390"/>
          </a:xfrm>
        </p:grpSpPr>
        <p:sp>
          <p:nvSpPr>
            <p:cNvPr name="Freeform 13" id="13"/>
            <p:cNvSpPr/>
            <p:nvPr/>
          </p:nvSpPr>
          <p:spPr>
            <a:xfrm flipH="false" flipV="false" rot="0">
              <a:off x="0" y="0"/>
              <a:ext cx="1255806" cy="458390"/>
            </a:xfrm>
            <a:custGeom>
              <a:avLst/>
              <a:gdLst/>
              <a:ahLst/>
              <a:cxnLst/>
              <a:rect r="r" b="b" t="t" l="l"/>
              <a:pathLst>
                <a:path h="458390" w="1255806">
                  <a:moveTo>
                    <a:pt x="1052606" y="0"/>
                  </a:moveTo>
                  <a:cubicBezTo>
                    <a:pt x="1164836" y="0"/>
                    <a:pt x="1255806" y="102608"/>
                    <a:pt x="1255806" y="229195"/>
                  </a:cubicBezTo>
                  <a:cubicBezTo>
                    <a:pt x="1255806" y="355782"/>
                    <a:pt x="1164836" y="458390"/>
                    <a:pt x="1052606" y="458390"/>
                  </a:cubicBezTo>
                  <a:lnTo>
                    <a:pt x="203200" y="458390"/>
                  </a:lnTo>
                  <a:cubicBezTo>
                    <a:pt x="90970" y="458390"/>
                    <a:pt x="0" y="355782"/>
                    <a:pt x="0" y="229195"/>
                  </a:cubicBezTo>
                  <a:cubicBezTo>
                    <a:pt x="0" y="102608"/>
                    <a:pt x="90970" y="0"/>
                    <a:pt x="203200" y="0"/>
                  </a:cubicBezTo>
                  <a:lnTo>
                    <a:pt x="1052606" y="0"/>
                  </a:lnTo>
                </a:path>
              </a:pathLst>
            </a:custGeom>
            <a:blipFill>
              <a:blip r:embed="rId6"/>
              <a:stretch>
                <a:fillRect l="0" t="-62155" r="0" b="-20152"/>
              </a:stretch>
            </a:blipFill>
          </p:spPr>
        </p:sp>
      </p:grpSp>
      <p:grpSp>
        <p:nvGrpSpPr>
          <p:cNvPr name="Group 14" id="14"/>
          <p:cNvGrpSpPr/>
          <p:nvPr/>
        </p:nvGrpSpPr>
        <p:grpSpPr>
          <a:xfrm rot="0">
            <a:off x="7445789" y="8617953"/>
            <a:ext cx="2145786" cy="1669047"/>
            <a:chOff x="0" y="0"/>
            <a:chExt cx="589322" cy="458390"/>
          </a:xfrm>
        </p:grpSpPr>
        <p:sp>
          <p:nvSpPr>
            <p:cNvPr name="Freeform 15" id="15"/>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7"/>
              <a:stretch>
                <a:fillRect l="-1917" t="0" r="-1917" b="0"/>
              </a:stretch>
            </a:blipFill>
          </p:spPr>
        </p:sp>
      </p:grpSp>
      <p:sp>
        <p:nvSpPr>
          <p:cNvPr name="TextBox 16" id="16"/>
          <p:cNvSpPr txBox="true"/>
          <p:nvPr/>
        </p:nvSpPr>
        <p:spPr>
          <a:xfrm rot="0">
            <a:off x="2312614" y="546543"/>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68028" y="7986525"/>
            <a:ext cx="3546726" cy="1824356"/>
            <a:chOff x="0" y="0"/>
            <a:chExt cx="1208858" cy="621809"/>
          </a:xfrm>
        </p:grpSpPr>
        <p:sp>
          <p:nvSpPr>
            <p:cNvPr name="Freeform 3" id="3"/>
            <p:cNvSpPr/>
            <p:nvPr/>
          </p:nvSpPr>
          <p:spPr>
            <a:xfrm flipH="false" flipV="false" rot="0">
              <a:off x="0" y="0"/>
              <a:ext cx="1208858" cy="621809"/>
            </a:xfrm>
            <a:custGeom>
              <a:avLst/>
              <a:gdLst/>
              <a:ahLst/>
              <a:cxnLst/>
              <a:rect r="r" b="b" t="t" l="l"/>
              <a:pathLst>
                <a:path h="621809" w="1208858">
                  <a:moveTo>
                    <a:pt x="22324" y="0"/>
                  </a:moveTo>
                  <a:lnTo>
                    <a:pt x="1186533" y="0"/>
                  </a:lnTo>
                  <a:cubicBezTo>
                    <a:pt x="1192454" y="0"/>
                    <a:pt x="1198132" y="2352"/>
                    <a:pt x="1202319" y="6539"/>
                  </a:cubicBezTo>
                  <a:cubicBezTo>
                    <a:pt x="1206506" y="10725"/>
                    <a:pt x="1208858" y="16404"/>
                    <a:pt x="1208858" y="22324"/>
                  </a:cubicBezTo>
                  <a:lnTo>
                    <a:pt x="1208858" y="599484"/>
                  </a:lnTo>
                  <a:cubicBezTo>
                    <a:pt x="1208858" y="605405"/>
                    <a:pt x="1206506" y="611084"/>
                    <a:pt x="1202319" y="615270"/>
                  </a:cubicBezTo>
                  <a:cubicBezTo>
                    <a:pt x="1198132" y="619457"/>
                    <a:pt x="1192454" y="621809"/>
                    <a:pt x="1186533" y="621809"/>
                  </a:cubicBezTo>
                  <a:lnTo>
                    <a:pt x="22324" y="621809"/>
                  </a:lnTo>
                  <a:cubicBezTo>
                    <a:pt x="16404" y="621809"/>
                    <a:pt x="10725" y="619457"/>
                    <a:pt x="6539" y="615270"/>
                  </a:cubicBezTo>
                  <a:cubicBezTo>
                    <a:pt x="2352" y="611084"/>
                    <a:pt x="0" y="605405"/>
                    <a:pt x="0" y="599484"/>
                  </a:cubicBezTo>
                  <a:lnTo>
                    <a:pt x="0" y="22324"/>
                  </a:lnTo>
                  <a:cubicBezTo>
                    <a:pt x="0" y="16404"/>
                    <a:pt x="2352" y="10725"/>
                    <a:pt x="6539" y="6539"/>
                  </a:cubicBezTo>
                  <a:cubicBezTo>
                    <a:pt x="10725" y="2352"/>
                    <a:pt x="16404" y="0"/>
                    <a:pt x="22324" y="0"/>
                  </a:cubicBezTo>
                  <a:close/>
                </a:path>
              </a:pathLst>
            </a:custGeom>
            <a:solidFill>
              <a:srgbClr val="5271FF"/>
            </a:solidFill>
          </p:spPr>
        </p:sp>
        <p:sp>
          <p:nvSpPr>
            <p:cNvPr name="TextBox 4" id="4"/>
            <p:cNvSpPr txBox="true"/>
            <p:nvPr/>
          </p:nvSpPr>
          <p:spPr>
            <a:xfrm>
              <a:off x="0" y="-9525"/>
              <a:ext cx="1208858" cy="631334"/>
            </a:xfrm>
            <a:prstGeom prst="rect">
              <a:avLst/>
            </a:prstGeom>
          </p:spPr>
          <p:txBody>
            <a:bodyPr anchor="ctr" rtlCol="false" tIns="51955" lIns="51955" bIns="51955" rIns="51955"/>
            <a:lstStyle/>
            <a:p>
              <a:pPr algn="ctr">
                <a:lnSpc>
                  <a:spcPts val="1925"/>
                </a:lnSpc>
              </a:pPr>
            </a:p>
          </p:txBody>
        </p:sp>
      </p:grpSp>
      <p:grpSp>
        <p:nvGrpSpPr>
          <p:cNvPr name="Group 5" id="5"/>
          <p:cNvGrpSpPr/>
          <p:nvPr/>
        </p:nvGrpSpPr>
        <p:grpSpPr>
          <a:xfrm rot="0">
            <a:off x="2445463" y="8625615"/>
            <a:ext cx="11687546" cy="4553427"/>
            <a:chOff x="0" y="0"/>
            <a:chExt cx="1043131" cy="406400"/>
          </a:xfrm>
        </p:grpSpPr>
        <p:sp>
          <p:nvSpPr>
            <p:cNvPr name="Freeform 6" id="6"/>
            <p:cNvSpPr/>
            <p:nvPr/>
          </p:nvSpPr>
          <p:spPr>
            <a:xfrm flipH="true" flipV="false" rot="0">
              <a:off x="0" y="0"/>
              <a:ext cx="1043131" cy="406400"/>
            </a:xfrm>
            <a:custGeom>
              <a:avLst/>
              <a:gdLst/>
              <a:ahLst/>
              <a:cxnLst/>
              <a:rect r="r" b="b" t="t" l="l"/>
              <a:pathLst>
                <a:path h="406400" w="1043131">
                  <a:moveTo>
                    <a:pt x="203200" y="0"/>
                  </a:moveTo>
                  <a:cubicBezTo>
                    <a:pt x="90970" y="0"/>
                    <a:pt x="0" y="90970"/>
                    <a:pt x="0" y="203200"/>
                  </a:cubicBezTo>
                  <a:cubicBezTo>
                    <a:pt x="0" y="315430"/>
                    <a:pt x="90970" y="406400"/>
                    <a:pt x="203200" y="406400"/>
                  </a:cubicBezTo>
                  <a:lnTo>
                    <a:pt x="839931" y="406400"/>
                  </a:lnTo>
                  <a:cubicBezTo>
                    <a:pt x="952160" y="406400"/>
                    <a:pt x="1043131" y="315430"/>
                    <a:pt x="1043131" y="203200"/>
                  </a:cubicBezTo>
                  <a:cubicBezTo>
                    <a:pt x="1043131" y="90970"/>
                    <a:pt x="952160" y="0"/>
                    <a:pt x="839931" y="0"/>
                  </a:cubicBezTo>
                  <a:lnTo>
                    <a:pt x="203200" y="0"/>
                  </a:lnTo>
                </a:path>
              </a:pathLst>
            </a:custGeom>
            <a:solidFill>
              <a:srgbClr val="021526">
                <a:alpha val="14902"/>
              </a:srgbClr>
            </a:solidFill>
          </p:spPr>
        </p:sp>
      </p:grpSp>
      <p:grpSp>
        <p:nvGrpSpPr>
          <p:cNvPr name="Group 7" id="7"/>
          <p:cNvGrpSpPr/>
          <p:nvPr/>
        </p:nvGrpSpPr>
        <p:grpSpPr>
          <a:xfrm rot="0">
            <a:off x="1028700" y="0"/>
            <a:ext cx="889518" cy="1444149"/>
            <a:chOff x="0" y="0"/>
            <a:chExt cx="660400" cy="1072172"/>
          </a:xfrm>
        </p:grpSpPr>
        <p:sp>
          <p:nvSpPr>
            <p:cNvPr name="Freeform 8" id="8"/>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9" id="9"/>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10" id="10"/>
          <p:cNvGrpSpPr/>
          <p:nvPr/>
        </p:nvGrpSpPr>
        <p:grpSpPr>
          <a:xfrm rot="0">
            <a:off x="5668566" y="7935186"/>
            <a:ext cx="3142262" cy="1921139"/>
            <a:chOff x="0" y="0"/>
            <a:chExt cx="1071001" cy="654796"/>
          </a:xfrm>
        </p:grpSpPr>
        <p:sp>
          <p:nvSpPr>
            <p:cNvPr name="Freeform 11" id="11"/>
            <p:cNvSpPr/>
            <p:nvPr/>
          </p:nvSpPr>
          <p:spPr>
            <a:xfrm flipH="false" flipV="false" rot="0">
              <a:off x="0" y="0"/>
              <a:ext cx="1071001" cy="654796"/>
            </a:xfrm>
            <a:custGeom>
              <a:avLst/>
              <a:gdLst/>
              <a:ahLst/>
              <a:cxnLst/>
              <a:rect r="r" b="b" t="t" l="l"/>
              <a:pathLst>
                <a:path h="654796" w="1071001">
                  <a:moveTo>
                    <a:pt x="95752" y="0"/>
                  </a:moveTo>
                  <a:lnTo>
                    <a:pt x="975249" y="0"/>
                  </a:lnTo>
                  <a:cubicBezTo>
                    <a:pt x="1028131" y="0"/>
                    <a:pt x="1071001" y="42870"/>
                    <a:pt x="1071001" y="95752"/>
                  </a:cubicBezTo>
                  <a:lnTo>
                    <a:pt x="1071001" y="559044"/>
                  </a:lnTo>
                  <a:cubicBezTo>
                    <a:pt x="1071001" y="584439"/>
                    <a:pt x="1060913" y="608794"/>
                    <a:pt x="1042956" y="626751"/>
                  </a:cubicBezTo>
                  <a:cubicBezTo>
                    <a:pt x="1024999" y="644708"/>
                    <a:pt x="1000644" y="654796"/>
                    <a:pt x="975249" y="654796"/>
                  </a:cubicBezTo>
                  <a:lnTo>
                    <a:pt x="95752" y="654796"/>
                  </a:lnTo>
                  <a:cubicBezTo>
                    <a:pt x="42870" y="654796"/>
                    <a:pt x="0" y="611927"/>
                    <a:pt x="0" y="559044"/>
                  </a:cubicBezTo>
                  <a:lnTo>
                    <a:pt x="0" y="95752"/>
                  </a:lnTo>
                  <a:cubicBezTo>
                    <a:pt x="0" y="42870"/>
                    <a:pt x="42870" y="0"/>
                    <a:pt x="95752" y="0"/>
                  </a:cubicBezTo>
                  <a:close/>
                </a:path>
              </a:pathLst>
            </a:custGeom>
            <a:solidFill>
              <a:srgbClr val="5271FF"/>
            </a:solidFill>
          </p:spPr>
        </p:sp>
        <p:sp>
          <p:nvSpPr>
            <p:cNvPr name="TextBox 12" id="12"/>
            <p:cNvSpPr txBox="true"/>
            <p:nvPr/>
          </p:nvSpPr>
          <p:spPr>
            <a:xfrm>
              <a:off x="0" y="-9525"/>
              <a:ext cx="1071001" cy="664321"/>
            </a:xfrm>
            <a:prstGeom prst="rect">
              <a:avLst/>
            </a:prstGeom>
          </p:spPr>
          <p:txBody>
            <a:bodyPr anchor="ctr" rtlCol="false" tIns="51955" lIns="51955" bIns="51955" rIns="51955"/>
            <a:lstStyle/>
            <a:p>
              <a:pPr algn="ctr">
                <a:lnSpc>
                  <a:spcPts val="1925"/>
                </a:lnSpc>
              </a:pPr>
            </a:p>
          </p:txBody>
        </p:sp>
      </p:grpSp>
      <p:sp>
        <p:nvSpPr>
          <p:cNvPr name="Freeform 13" id="13"/>
          <p:cNvSpPr/>
          <p:nvPr/>
        </p:nvSpPr>
        <p:spPr>
          <a:xfrm flipH="false" flipV="false" rot="0">
            <a:off x="5727154" y="7986525"/>
            <a:ext cx="3010923" cy="1796577"/>
          </a:xfrm>
          <a:custGeom>
            <a:avLst/>
            <a:gdLst/>
            <a:ahLst/>
            <a:cxnLst/>
            <a:rect r="r" b="b" t="t" l="l"/>
            <a:pathLst>
              <a:path h="1796577" w="3010923">
                <a:moveTo>
                  <a:pt x="0" y="0"/>
                </a:moveTo>
                <a:lnTo>
                  <a:pt x="3010923" y="0"/>
                </a:lnTo>
                <a:lnTo>
                  <a:pt x="3010923" y="1796576"/>
                </a:lnTo>
                <a:lnTo>
                  <a:pt x="0" y="1796576"/>
                </a:lnTo>
                <a:lnTo>
                  <a:pt x="0" y="0"/>
                </a:lnTo>
                <a:close/>
              </a:path>
            </a:pathLst>
          </a:custGeom>
          <a:blipFill>
            <a:blip r:embed="rId2"/>
            <a:stretch>
              <a:fillRect l="-5349" t="0" r="-154" b="-1925"/>
            </a:stretch>
          </a:blipFill>
        </p:spPr>
      </p:sp>
      <p:sp>
        <p:nvSpPr>
          <p:cNvPr name="Freeform 14" id="14"/>
          <p:cNvSpPr/>
          <p:nvPr/>
        </p:nvSpPr>
        <p:spPr>
          <a:xfrm flipH="false" flipV="false" rot="0">
            <a:off x="9330574" y="8075013"/>
            <a:ext cx="3421992" cy="1664828"/>
          </a:xfrm>
          <a:custGeom>
            <a:avLst/>
            <a:gdLst/>
            <a:ahLst/>
            <a:cxnLst/>
            <a:rect r="r" b="b" t="t" l="l"/>
            <a:pathLst>
              <a:path h="1664828" w="3421992">
                <a:moveTo>
                  <a:pt x="0" y="0"/>
                </a:moveTo>
                <a:lnTo>
                  <a:pt x="3421992" y="0"/>
                </a:lnTo>
                <a:lnTo>
                  <a:pt x="3421992" y="1664827"/>
                </a:lnTo>
                <a:lnTo>
                  <a:pt x="0" y="1664827"/>
                </a:lnTo>
                <a:lnTo>
                  <a:pt x="0" y="0"/>
                </a:lnTo>
                <a:close/>
              </a:path>
            </a:pathLst>
          </a:custGeom>
          <a:blipFill>
            <a:blip r:embed="rId3"/>
            <a:stretch>
              <a:fillRect l="0" t="-2716" r="0" b="0"/>
            </a:stretch>
          </a:blipFill>
        </p:spPr>
      </p:sp>
      <p:sp>
        <p:nvSpPr>
          <p:cNvPr name="TextBox 15" id="15"/>
          <p:cNvSpPr txBox="true"/>
          <p:nvPr/>
        </p:nvSpPr>
        <p:spPr>
          <a:xfrm rot="0">
            <a:off x="2055092" y="2325387"/>
            <a:ext cx="15204208" cy="5692102"/>
          </a:xfrm>
          <a:prstGeom prst="rect">
            <a:avLst/>
          </a:prstGeom>
        </p:spPr>
        <p:txBody>
          <a:bodyPr anchor="t" rtlCol="false" tIns="0" lIns="0" bIns="0" rIns="0">
            <a:spAutoFit/>
          </a:bodyPr>
          <a:lstStyle/>
          <a:p>
            <a:pPr algn="l">
              <a:lnSpc>
                <a:spcPts val="2837"/>
              </a:lnSpc>
            </a:pPr>
            <a:r>
              <a:rPr lang="en-US" sz="2026">
                <a:solidFill>
                  <a:srgbClr val="021526"/>
                </a:solidFill>
                <a:latin typeface="Inter"/>
                <a:ea typeface="Inter"/>
                <a:cs typeface="Inter"/>
                <a:sym typeface="Inter"/>
              </a:rPr>
              <a:t>In 2025, the EveryLibrary Institute continued to serve as a trusted fiscal sponsor and fiscal agent for mission-aligned library, literacy, and civic initiatives across the country. Fiscal sponsorship allows emerging projects, coalitions, and time-limited campaigns to launch quickly and responsibly without the cost, delay, or administrative burden of forming a new 501(c)(3). By providing charitable status, financial stewardship, and compliance support, the Institute helps partners focus on impact rather than infrastructure.</a:t>
            </a:r>
          </a:p>
          <a:p>
            <a:pPr algn="l">
              <a:lnSpc>
                <a:spcPts val="2837"/>
              </a:lnSpc>
            </a:pPr>
          </a:p>
          <a:p>
            <a:pPr algn="l">
              <a:lnSpc>
                <a:spcPts val="2837"/>
              </a:lnSpc>
            </a:pPr>
            <a:r>
              <a:rPr lang="en-US" sz="2026">
                <a:solidFill>
                  <a:srgbClr val="021526"/>
                </a:solidFill>
                <a:latin typeface="Inter"/>
                <a:ea typeface="Inter"/>
                <a:cs typeface="Inter"/>
                <a:sym typeface="Inter"/>
              </a:rPr>
              <a:t>During the year, the Institute provided fiscal sponsorship or agent services for a diverse range of efforts, including the </a:t>
            </a:r>
            <a:r>
              <a:rPr lang="en-US" sz="2026" u="sng">
                <a:solidFill>
                  <a:srgbClr val="021526"/>
                </a:solidFill>
                <a:latin typeface="Inter"/>
                <a:ea typeface="Inter"/>
                <a:cs typeface="Inter"/>
                <a:sym typeface="Inter"/>
                <a:hlinkClick r:id="rId4" tooltip="https://www.wearestrongerthancensorship.org"/>
              </a:rPr>
              <a:t>We Are Stronger Than Censorship</a:t>
            </a:r>
            <a:r>
              <a:rPr lang="en-US" sz="2026">
                <a:solidFill>
                  <a:srgbClr val="021526"/>
                </a:solidFill>
                <a:latin typeface="Inter"/>
                <a:ea typeface="Inter"/>
                <a:cs typeface="Inter"/>
                <a:sym typeface="Inter"/>
              </a:rPr>
              <a:t> initiative with IBPA to place banned books into local communities; </a:t>
            </a:r>
            <a:r>
              <a:rPr lang="en-US" sz="2026" u="sng">
                <a:solidFill>
                  <a:srgbClr val="021526"/>
                </a:solidFill>
                <a:latin typeface="Inter"/>
                <a:ea typeface="Inter"/>
                <a:cs typeface="Inter"/>
                <a:sym typeface="Inter"/>
                <a:hlinkClick r:id="rId5" tooltip="https://www.readfreelyalabama.org"/>
              </a:rPr>
              <a:t>Read Freely Alabama</a:t>
            </a:r>
            <a:r>
              <a:rPr lang="en-US" sz="2026">
                <a:solidFill>
                  <a:srgbClr val="021526"/>
                </a:solidFill>
                <a:latin typeface="Inter"/>
                <a:ea typeface="Inter"/>
                <a:cs typeface="Inter"/>
                <a:sym typeface="Inter"/>
              </a:rPr>
              <a:t>, the statewide grassroots right to read organization; the </a:t>
            </a:r>
            <a:r>
              <a:rPr lang="en-US" sz="2026" u="sng">
                <a:solidFill>
                  <a:srgbClr val="021526"/>
                </a:solidFill>
                <a:latin typeface="Inter"/>
                <a:ea typeface="Inter"/>
                <a:cs typeface="Inter"/>
                <a:sym typeface="Inter"/>
                <a:hlinkClick r:id="rId6" tooltip="https://www.restorephillylibrarians.org"/>
              </a:rPr>
              <a:t>Philadelphia Alliance to Restore School Librarians</a:t>
            </a:r>
            <a:r>
              <a:rPr lang="en-US" sz="2026">
                <a:solidFill>
                  <a:srgbClr val="021526"/>
                </a:solidFill>
                <a:latin typeface="Inter"/>
                <a:ea typeface="Inter"/>
                <a:cs typeface="Inter"/>
                <a:sym typeface="Inter"/>
              </a:rPr>
              <a:t> which is focused on building PSD schools back from almost zero librarians on staff; the STEM Library Collaborative and its 2025 STEM Library Conference; and </a:t>
            </a:r>
            <a:r>
              <a:rPr lang="en-US" sz="2026" u="sng">
                <a:solidFill>
                  <a:srgbClr val="021526"/>
                </a:solidFill>
                <a:latin typeface="Inter"/>
                <a:ea typeface="Inter"/>
                <a:cs typeface="Inter"/>
                <a:sym typeface="Inter"/>
                <a:hlinkClick r:id="rId7" tooltip="https://www.451avengers.org"/>
              </a:rPr>
              <a:t>451 Avengers</a:t>
            </a:r>
            <a:r>
              <a:rPr lang="en-US" sz="2026">
                <a:solidFill>
                  <a:srgbClr val="021526"/>
                </a:solidFill>
                <a:latin typeface="Inter"/>
                <a:ea typeface="Inter"/>
                <a:cs typeface="Inter"/>
                <a:sym typeface="Inter"/>
              </a:rPr>
              <a:t>, a Florida-focused initiative for public education and engagement about book bans. </a:t>
            </a:r>
          </a:p>
          <a:p>
            <a:pPr algn="l">
              <a:lnSpc>
                <a:spcPts val="2837"/>
              </a:lnSpc>
            </a:pPr>
          </a:p>
          <a:p>
            <a:pPr algn="l">
              <a:lnSpc>
                <a:spcPts val="2977"/>
              </a:lnSpc>
            </a:pPr>
            <a:r>
              <a:rPr lang="en-US" sz="2126">
                <a:solidFill>
                  <a:srgbClr val="021526"/>
                </a:solidFill>
                <a:latin typeface="Inter"/>
                <a:ea typeface="Inter"/>
                <a:cs typeface="Inter"/>
                <a:sym typeface="Inter"/>
              </a:rPr>
              <a:t>In December 2025, we announced that we are the fiscal agents for </a:t>
            </a:r>
            <a:r>
              <a:rPr lang="en-US" sz="2126" u="sng">
                <a:solidFill>
                  <a:srgbClr val="021526"/>
                </a:solidFill>
                <a:latin typeface="Inter"/>
                <a:ea typeface="Inter"/>
                <a:cs typeface="Inter"/>
                <a:sym typeface="Inter"/>
                <a:hlinkClick r:id="rId8" tooltip="https://www.authorsagainstbookbans.com/donate/"/>
              </a:rPr>
              <a:t>Authors Against Book Bans</a:t>
            </a:r>
            <a:r>
              <a:rPr lang="en-US" sz="2126">
                <a:solidFill>
                  <a:srgbClr val="021526"/>
                </a:solidFill>
                <a:latin typeface="Inter"/>
                <a:ea typeface="Inter"/>
                <a:cs typeface="Inter"/>
                <a:sym typeface="Inter"/>
              </a:rPr>
              <a:t> (AABB), the national anti-censorship organization that mobilizes authors, illustrators, audiobook narrators, and translators to support the right to read. </a:t>
            </a:r>
          </a:p>
          <a:p>
            <a:pPr algn="l">
              <a:lnSpc>
                <a:spcPts val="2837"/>
              </a:lnSpc>
            </a:pPr>
          </a:p>
        </p:txBody>
      </p:sp>
      <p:grpSp>
        <p:nvGrpSpPr>
          <p:cNvPr name="Group 16" id="16"/>
          <p:cNvGrpSpPr/>
          <p:nvPr/>
        </p:nvGrpSpPr>
        <p:grpSpPr>
          <a:xfrm rot="0">
            <a:off x="2126254" y="7935186"/>
            <a:ext cx="3142262" cy="1921139"/>
            <a:chOff x="0" y="0"/>
            <a:chExt cx="1071001" cy="654796"/>
          </a:xfrm>
        </p:grpSpPr>
        <p:sp>
          <p:nvSpPr>
            <p:cNvPr name="Freeform 17" id="17"/>
            <p:cNvSpPr/>
            <p:nvPr/>
          </p:nvSpPr>
          <p:spPr>
            <a:xfrm flipH="false" flipV="false" rot="0">
              <a:off x="0" y="0"/>
              <a:ext cx="1071001" cy="654796"/>
            </a:xfrm>
            <a:custGeom>
              <a:avLst/>
              <a:gdLst/>
              <a:ahLst/>
              <a:cxnLst/>
              <a:rect r="r" b="b" t="t" l="l"/>
              <a:pathLst>
                <a:path h="654796" w="1071001">
                  <a:moveTo>
                    <a:pt x="95752" y="0"/>
                  </a:moveTo>
                  <a:lnTo>
                    <a:pt x="975249" y="0"/>
                  </a:lnTo>
                  <a:cubicBezTo>
                    <a:pt x="1028131" y="0"/>
                    <a:pt x="1071001" y="42870"/>
                    <a:pt x="1071001" y="95752"/>
                  </a:cubicBezTo>
                  <a:lnTo>
                    <a:pt x="1071001" y="559044"/>
                  </a:lnTo>
                  <a:cubicBezTo>
                    <a:pt x="1071001" y="584439"/>
                    <a:pt x="1060913" y="608794"/>
                    <a:pt x="1042956" y="626751"/>
                  </a:cubicBezTo>
                  <a:cubicBezTo>
                    <a:pt x="1024999" y="644708"/>
                    <a:pt x="1000644" y="654796"/>
                    <a:pt x="975249" y="654796"/>
                  </a:cubicBezTo>
                  <a:lnTo>
                    <a:pt x="95752" y="654796"/>
                  </a:lnTo>
                  <a:cubicBezTo>
                    <a:pt x="42870" y="654796"/>
                    <a:pt x="0" y="611927"/>
                    <a:pt x="0" y="559044"/>
                  </a:cubicBezTo>
                  <a:lnTo>
                    <a:pt x="0" y="95752"/>
                  </a:lnTo>
                  <a:cubicBezTo>
                    <a:pt x="0" y="42870"/>
                    <a:pt x="42870" y="0"/>
                    <a:pt x="95752" y="0"/>
                  </a:cubicBezTo>
                  <a:close/>
                </a:path>
              </a:pathLst>
            </a:custGeom>
            <a:solidFill>
              <a:srgbClr val="5271FF"/>
            </a:solidFill>
          </p:spPr>
        </p:sp>
        <p:sp>
          <p:nvSpPr>
            <p:cNvPr name="TextBox 18" id="18"/>
            <p:cNvSpPr txBox="true"/>
            <p:nvPr/>
          </p:nvSpPr>
          <p:spPr>
            <a:xfrm>
              <a:off x="0" y="-9525"/>
              <a:ext cx="1071001" cy="664321"/>
            </a:xfrm>
            <a:prstGeom prst="rect">
              <a:avLst/>
            </a:prstGeom>
          </p:spPr>
          <p:txBody>
            <a:bodyPr anchor="ctr" rtlCol="false" tIns="51955" lIns="51955" bIns="51955" rIns="51955"/>
            <a:lstStyle/>
            <a:p>
              <a:pPr algn="ctr">
                <a:lnSpc>
                  <a:spcPts val="1925"/>
                </a:lnSpc>
              </a:pPr>
            </a:p>
          </p:txBody>
        </p:sp>
      </p:grpSp>
      <p:sp>
        <p:nvSpPr>
          <p:cNvPr name="Freeform 19" id="19"/>
          <p:cNvSpPr/>
          <p:nvPr/>
        </p:nvSpPr>
        <p:spPr>
          <a:xfrm flipH="false" flipV="false" rot="0">
            <a:off x="2201380" y="8050968"/>
            <a:ext cx="2972961" cy="1720724"/>
          </a:xfrm>
          <a:custGeom>
            <a:avLst/>
            <a:gdLst/>
            <a:ahLst/>
            <a:cxnLst/>
            <a:rect r="r" b="b" t="t" l="l"/>
            <a:pathLst>
              <a:path h="1720724" w="2972961">
                <a:moveTo>
                  <a:pt x="0" y="0"/>
                </a:moveTo>
                <a:lnTo>
                  <a:pt x="2972961" y="0"/>
                </a:lnTo>
                <a:lnTo>
                  <a:pt x="2972961" y="1720724"/>
                </a:lnTo>
                <a:lnTo>
                  <a:pt x="0" y="1720724"/>
                </a:lnTo>
                <a:lnTo>
                  <a:pt x="0" y="0"/>
                </a:lnTo>
                <a:close/>
              </a:path>
            </a:pathLst>
          </a:custGeom>
          <a:blipFill>
            <a:blip r:embed="rId9"/>
            <a:stretch>
              <a:fillRect l="0" t="-77757" r="0" b="0"/>
            </a:stretch>
          </a:blipFill>
        </p:spPr>
      </p:sp>
      <p:sp>
        <p:nvSpPr>
          <p:cNvPr name="TextBox 20" id="20"/>
          <p:cNvSpPr txBox="true"/>
          <p:nvPr/>
        </p:nvSpPr>
        <p:spPr>
          <a:xfrm rot="0">
            <a:off x="2445463" y="636350"/>
            <a:ext cx="7051923" cy="736359"/>
          </a:xfrm>
          <a:prstGeom prst="rect">
            <a:avLst/>
          </a:prstGeom>
        </p:spPr>
        <p:txBody>
          <a:bodyPr anchor="t" rtlCol="false" tIns="0" lIns="0" bIns="0" rIns="0">
            <a:spAutoFit/>
          </a:bodyPr>
          <a:lstStyle/>
          <a:p>
            <a:pPr algn="l">
              <a:lnSpc>
                <a:spcPts val="6018"/>
              </a:lnSpc>
            </a:pPr>
            <a:r>
              <a:rPr lang="en-US" sz="4299">
                <a:solidFill>
                  <a:srgbClr val="021526"/>
                </a:solidFill>
                <a:latin typeface="Arial Nova"/>
                <a:ea typeface="Arial Nova"/>
                <a:cs typeface="Arial Nova"/>
                <a:sym typeface="Arial Nova"/>
              </a:rPr>
              <a:t>FISCAL </a:t>
            </a:r>
            <a:r>
              <a:rPr lang="en-US" sz="4299">
                <a:solidFill>
                  <a:srgbClr val="124BAD"/>
                </a:solidFill>
                <a:latin typeface="Arial Nova"/>
                <a:ea typeface="Arial Nova"/>
                <a:cs typeface="Arial Nova"/>
                <a:sym typeface="Arial Nova"/>
              </a:rPr>
              <a:t>SPONSORSHIP</a:t>
            </a:r>
          </a:p>
        </p:txBody>
      </p:sp>
      <p:sp>
        <p:nvSpPr>
          <p:cNvPr name="TextBox 21" id="21"/>
          <p:cNvSpPr txBox="true"/>
          <p:nvPr/>
        </p:nvSpPr>
        <p:spPr>
          <a:xfrm rot="0">
            <a:off x="14353402" y="9613091"/>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83843" y="183211"/>
            <a:ext cx="4588522" cy="820569"/>
          </a:xfrm>
          <a:prstGeom prst="rect">
            <a:avLst/>
          </a:prstGeom>
        </p:spPr>
        <p:txBody>
          <a:bodyPr anchor="t" rtlCol="false" tIns="0" lIns="0" bIns="0" rIns="0">
            <a:spAutoFit/>
          </a:bodyPr>
          <a:lstStyle/>
          <a:p>
            <a:pPr algn="l">
              <a:lnSpc>
                <a:spcPts val="6734"/>
              </a:lnSpc>
            </a:pPr>
            <a:r>
              <a:rPr lang="en-US" sz="4810">
                <a:solidFill>
                  <a:srgbClr val="021526"/>
                </a:solidFill>
                <a:latin typeface="Arial Nova"/>
                <a:ea typeface="Arial Nova"/>
                <a:cs typeface="Arial Nova"/>
                <a:sym typeface="Arial Nova"/>
              </a:rPr>
              <a:t>DONOR</a:t>
            </a:r>
            <a:r>
              <a:rPr lang="en-US" sz="4810">
                <a:solidFill>
                  <a:srgbClr val="124BAD"/>
                </a:solidFill>
                <a:latin typeface="Arial Nova"/>
                <a:ea typeface="Arial Nova"/>
                <a:cs typeface="Arial Nova"/>
                <a:sym typeface="Arial Nova"/>
              </a:rPr>
              <a:t> ROLL</a:t>
            </a:r>
          </a:p>
        </p:txBody>
      </p:sp>
      <p:grpSp>
        <p:nvGrpSpPr>
          <p:cNvPr name="Group 3" id="3"/>
          <p:cNvGrpSpPr/>
          <p:nvPr/>
        </p:nvGrpSpPr>
        <p:grpSpPr>
          <a:xfrm rot="0">
            <a:off x="-2805252" y="1448417"/>
            <a:ext cx="14112355" cy="9108999"/>
            <a:chOff x="0" y="0"/>
            <a:chExt cx="874610" cy="564528"/>
          </a:xfrm>
        </p:grpSpPr>
        <p:sp>
          <p:nvSpPr>
            <p:cNvPr name="Freeform 4" id="4"/>
            <p:cNvSpPr/>
            <p:nvPr/>
          </p:nvSpPr>
          <p:spPr>
            <a:xfrm flipH="true" flipV="false" rot="0">
              <a:off x="0" y="0"/>
              <a:ext cx="874610" cy="564528"/>
            </a:xfrm>
            <a:custGeom>
              <a:avLst/>
              <a:gdLst/>
              <a:ahLst/>
              <a:cxnLst/>
              <a:rect r="r" b="b" t="t" l="l"/>
              <a:pathLst>
                <a:path h="564528" w="874610">
                  <a:moveTo>
                    <a:pt x="203200" y="0"/>
                  </a:moveTo>
                  <a:cubicBezTo>
                    <a:pt x="90970" y="0"/>
                    <a:pt x="0" y="126366"/>
                    <a:pt x="0" y="282264"/>
                  </a:cubicBezTo>
                  <a:cubicBezTo>
                    <a:pt x="0" y="438162"/>
                    <a:pt x="90970" y="564528"/>
                    <a:pt x="203200" y="564528"/>
                  </a:cubicBezTo>
                  <a:lnTo>
                    <a:pt x="671410" y="564528"/>
                  </a:lnTo>
                  <a:cubicBezTo>
                    <a:pt x="783640" y="564528"/>
                    <a:pt x="874610" y="438162"/>
                    <a:pt x="874610" y="282264"/>
                  </a:cubicBezTo>
                  <a:cubicBezTo>
                    <a:pt x="874610" y="126366"/>
                    <a:pt x="783640" y="0"/>
                    <a:pt x="671410" y="0"/>
                  </a:cubicBezTo>
                  <a:lnTo>
                    <a:pt x="203200" y="0"/>
                  </a:lnTo>
                </a:path>
              </a:pathLst>
            </a:custGeom>
            <a:solidFill>
              <a:srgbClr val="021526"/>
            </a:solidFill>
          </p:spPr>
        </p:sp>
      </p:grpSp>
      <p:grpSp>
        <p:nvGrpSpPr>
          <p:cNvPr name="Group 5" id="5"/>
          <p:cNvGrpSpPr/>
          <p:nvPr/>
        </p:nvGrpSpPr>
        <p:grpSpPr>
          <a:xfrm rot="0">
            <a:off x="1412860" y="-440369"/>
            <a:ext cx="889518" cy="1444149"/>
            <a:chOff x="0" y="0"/>
            <a:chExt cx="660400" cy="1072172"/>
          </a:xfrm>
        </p:grpSpPr>
        <p:sp>
          <p:nvSpPr>
            <p:cNvPr name="Freeform 6" id="6"/>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7" id="7"/>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sp>
        <p:nvSpPr>
          <p:cNvPr name="TextBox 8" id="8"/>
          <p:cNvSpPr txBox="true"/>
          <p:nvPr/>
        </p:nvSpPr>
        <p:spPr>
          <a:xfrm rot="0">
            <a:off x="14353402" y="9613091"/>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
        <p:nvSpPr>
          <p:cNvPr name="TextBox 9" id="9"/>
          <p:cNvSpPr txBox="true"/>
          <p:nvPr/>
        </p:nvSpPr>
        <p:spPr>
          <a:xfrm rot="0">
            <a:off x="1748417" y="1666780"/>
            <a:ext cx="6882767" cy="2269773"/>
          </a:xfrm>
          <a:prstGeom prst="rect">
            <a:avLst/>
          </a:prstGeom>
        </p:spPr>
        <p:txBody>
          <a:bodyPr anchor="t" rtlCol="false" tIns="0" lIns="0" bIns="0" rIns="0">
            <a:spAutoFit/>
          </a:bodyPr>
          <a:lstStyle/>
          <a:p>
            <a:pPr algn="l">
              <a:lnSpc>
                <a:spcPts val="3090"/>
              </a:lnSpc>
            </a:pPr>
            <a:r>
              <a:rPr lang="en-US" sz="2207">
                <a:solidFill>
                  <a:srgbClr val="FFFFFF"/>
                </a:solidFill>
                <a:latin typeface="Inter"/>
                <a:ea typeface="Inter"/>
                <a:cs typeface="Inter"/>
                <a:sym typeface="Inter"/>
              </a:rPr>
              <a:t>We are honored to have had the support of numerous grant makers, benefactors, and family foundations in 2025, particularly through donor-advised funds. The EveryLibrary Institute is happy to thank</a:t>
            </a:r>
            <a:r>
              <a:rPr lang="en-US" sz="2207" u="none">
                <a:solidFill>
                  <a:srgbClr val="FFFFFF"/>
                </a:solidFill>
                <a:latin typeface="Inter"/>
                <a:ea typeface="Inter"/>
                <a:cs typeface="Inter"/>
                <a:sym typeface="Inter"/>
              </a:rPr>
              <a:t> the followi</a:t>
            </a:r>
            <a:r>
              <a:rPr lang="en-US" sz="2207">
                <a:solidFill>
                  <a:srgbClr val="FFFFFF"/>
                </a:solidFill>
                <a:latin typeface="Inter"/>
                <a:ea typeface="Inter"/>
                <a:cs typeface="Inter"/>
                <a:sym typeface="Inter"/>
              </a:rPr>
              <a:t>ng for th</a:t>
            </a:r>
            <a:r>
              <a:rPr lang="en-US" sz="2207" u="none">
                <a:solidFill>
                  <a:srgbClr val="FFFFFF"/>
                </a:solidFill>
                <a:latin typeface="Inter"/>
                <a:ea typeface="Inter"/>
                <a:cs typeface="Inter"/>
                <a:sym typeface="Inter"/>
              </a:rPr>
              <a:t>eir gifts of</a:t>
            </a:r>
            <a:r>
              <a:rPr lang="en-US" sz="2207">
                <a:solidFill>
                  <a:srgbClr val="FFFFFF"/>
                </a:solidFill>
                <a:latin typeface="Inter"/>
                <a:ea typeface="Inter"/>
                <a:cs typeface="Inter"/>
                <a:sym typeface="Inter"/>
              </a:rPr>
              <a:t> support to our </a:t>
            </a:r>
            <a:r>
              <a:rPr lang="en-US" sz="2207" u="none">
                <a:solidFill>
                  <a:srgbClr val="FFFFFF"/>
                </a:solidFill>
                <a:latin typeface="Inter"/>
                <a:ea typeface="Inter"/>
                <a:cs typeface="Inter"/>
                <a:sym typeface="Inter"/>
              </a:rPr>
              <a:t>general </a:t>
            </a:r>
            <a:r>
              <a:rPr lang="en-US" sz="2207">
                <a:solidFill>
                  <a:srgbClr val="FFFFFF"/>
                </a:solidFill>
                <a:latin typeface="Inter"/>
                <a:ea typeface="Inter"/>
                <a:cs typeface="Inter"/>
                <a:sym typeface="Inter"/>
              </a:rPr>
              <a:t>fund:</a:t>
            </a:r>
          </a:p>
        </p:txBody>
      </p:sp>
      <p:sp>
        <p:nvSpPr>
          <p:cNvPr name="TextBox 10" id="10"/>
          <p:cNvSpPr txBox="true"/>
          <p:nvPr/>
        </p:nvSpPr>
        <p:spPr>
          <a:xfrm rot="0">
            <a:off x="1748417" y="4309663"/>
            <a:ext cx="3975214" cy="5126269"/>
          </a:xfrm>
          <a:prstGeom prst="rect">
            <a:avLst/>
          </a:prstGeom>
        </p:spPr>
        <p:txBody>
          <a:bodyPr anchor="t" rtlCol="false" tIns="0" lIns="0" bIns="0" rIns="0">
            <a:spAutoFit/>
          </a:bodyPr>
          <a:lstStyle/>
          <a:p>
            <a:pPr algn="l">
              <a:lnSpc>
                <a:spcPts val="2704"/>
              </a:lnSpc>
            </a:pPr>
            <a:r>
              <a:rPr lang="en-US" sz="1931">
                <a:solidFill>
                  <a:srgbClr val="FFFFFF"/>
                </a:solidFill>
                <a:latin typeface="Inter"/>
                <a:ea typeface="Inter"/>
                <a:cs typeface="Inter"/>
                <a:sym typeface="Inter"/>
              </a:rPr>
              <a:t>Abrams Family Fund</a:t>
            </a:r>
          </a:p>
          <a:p>
            <a:pPr algn="l">
              <a:lnSpc>
                <a:spcPts val="2704"/>
              </a:lnSpc>
            </a:pPr>
            <a:r>
              <a:rPr lang="en-US" sz="1931">
                <a:solidFill>
                  <a:srgbClr val="FFFFFF"/>
                </a:solidFill>
                <a:latin typeface="Inter"/>
                <a:ea typeface="Inter"/>
                <a:cs typeface="Inter"/>
                <a:sym typeface="Inter"/>
              </a:rPr>
              <a:t>Allison Rosen Family Fund</a:t>
            </a:r>
          </a:p>
          <a:p>
            <a:pPr algn="l">
              <a:lnSpc>
                <a:spcPts val="2704"/>
              </a:lnSpc>
            </a:pPr>
            <a:r>
              <a:rPr lang="en-US" sz="1931">
                <a:solidFill>
                  <a:srgbClr val="FFFFFF"/>
                </a:solidFill>
                <a:latin typeface="Inter"/>
                <a:ea typeface="Inter"/>
                <a:cs typeface="Inter"/>
                <a:sym typeface="Inter"/>
              </a:rPr>
              <a:t>Bill and Donna Baumbach Fund</a:t>
            </a:r>
          </a:p>
          <a:p>
            <a:pPr algn="l">
              <a:lnSpc>
                <a:spcPts val="2704"/>
              </a:lnSpc>
            </a:pPr>
            <a:r>
              <a:rPr lang="en-US" sz="1931">
                <a:solidFill>
                  <a:srgbClr val="FFFFFF"/>
                </a:solidFill>
                <a:latin typeface="Inter"/>
                <a:ea typeface="Inter"/>
                <a:cs typeface="Inter"/>
                <a:sym typeface="Inter"/>
              </a:rPr>
              <a:t>Bookey Family Charitable Foundation</a:t>
            </a:r>
          </a:p>
          <a:p>
            <a:pPr algn="l">
              <a:lnSpc>
                <a:spcPts val="2704"/>
              </a:lnSpc>
            </a:pPr>
            <a:r>
              <a:rPr lang="en-US" sz="1931">
                <a:solidFill>
                  <a:srgbClr val="FFFFFF"/>
                </a:solidFill>
                <a:latin typeface="Inter"/>
                <a:ea typeface="Inter"/>
                <a:cs typeface="Inter"/>
                <a:sym typeface="Inter"/>
              </a:rPr>
              <a:t>Carmen Gaud</a:t>
            </a:r>
          </a:p>
          <a:p>
            <a:pPr algn="l">
              <a:lnSpc>
                <a:spcPts val="2704"/>
              </a:lnSpc>
            </a:pPr>
            <a:r>
              <a:rPr lang="en-US" sz="1931">
                <a:solidFill>
                  <a:srgbClr val="FFFFFF"/>
                </a:solidFill>
                <a:latin typeface="Inter"/>
                <a:ea typeface="Inter"/>
                <a:cs typeface="Inter"/>
                <a:sym typeface="Inter"/>
              </a:rPr>
              <a:t>Cathy Kornblith</a:t>
            </a:r>
          </a:p>
          <a:p>
            <a:pPr algn="l">
              <a:lnSpc>
                <a:spcPts val="2704"/>
              </a:lnSpc>
            </a:pPr>
            <a:r>
              <a:rPr lang="en-US" sz="1931">
                <a:solidFill>
                  <a:srgbClr val="FFFFFF"/>
                </a:solidFill>
                <a:latin typeface="Inter"/>
                <a:ea typeface="Inter"/>
                <a:cs typeface="Inter"/>
                <a:sym typeface="Inter"/>
              </a:rPr>
              <a:t>Crawley Family Foundation</a:t>
            </a:r>
          </a:p>
          <a:p>
            <a:pPr algn="l">
              <a:lnSpc>
                <a:spcPts val="2704"/>
              </a:lnSpc>
            </a:pPr>
            <a:r>
              <a:rPr lang="en-US" sz="1931">
                <a:solidFill>
                  <a:srgbClr val="FFFFFF"/>
                </a:solidFill>
                <a:latin typeface="Inter"/>
                <a:ea typeface="Inter"/>
                <a:cs typeface="Inter"/>
                <a:sym typeface="Inter"/>
              </a:rPr>
              <a:t>The DECK Foundation</a:t>
            </a:r>
          </a:p>
          <a:p>
            <a:pPr algn="l">
              <a:lnSpc>
                <a:spcPts val="2704"/>
              </a:lnSpc>
            </a:pPr>
            <a:r>
              <a:rPr lang="en-US" sz="1931">
                <a:solidFill>
                  <a:srgbClr val="FFFFFF"/>
                </a:solidFill>
                <a:latin typeface="Inter"/>
                <a:ea typeface="Inter"/>
                <a:cs typeface="Inter"/>
                <a:sym typeface="Inter"/>
              </a:rPr>
              <a:t>Dwight D. Opperman Foundation</a:t>
            </a:r>
          </a:p>
          <a:p>
            <a:pPr algn="l">
              <a:lnSpc>
                <a:spcPts val="2704"/>
              </a:lnSpc>
            </a:pPr>
            <a:r>
              <a:rPr lang="en-US" sz="1931">
                <a:solidFill>
                  <a:srgbClr val="FFFFFF"/>
                </a:solidFill>
                <a:latin typeface="Inter"/>
                <a:ea typeface="Inter"/>
                <a:cs typeface="Inter"/>
                <a:sym typeface="Inter"/>
              </a:rPr>
              <a:t>Eric J. &amp; Susan P. Baier Fund</a:t>
            </a:r>
          </a:p>
          <a:p>
            <a:pPr algn="l">
              <a:lnSpc>
                <a:spcPts val="2704"/>
              </a:lnSpc>
            </a:pPr>
            <a:r>
              <a:rPr lang="en-US" sz="1931">
                <a:solidFill>
                  <a:srgbClr val="FFFFFF"/>
                </a:solidFill>
                <a:latin typeface="Inter"/>
                <a:ea typeface="Inter"/>
                <a:cs typeface="Inter"/>
                <a:sym typeface="Inter"/>
              </a:rPr>
              <a:t>Hay Fami</a:t>
            </a:r>
            <a:r>
              <a:rPr lang="en-US" sz="1931" u="none">
                <a:solidFill>
                  <a:srgbClr val="FFFFFF"/>
                </a:solidFill>
                <a:latin typeface="Inter"/>
                <a:ea typeface="Inter"/>
                <a:cs typeface="Inter"/>
                <a:sym typeface="Inter"/>
              </a:rPr>
              <a:t>ly Givi</a:t>
            </a:r>
            <a:r>
              <a:rPr lang="en-US" sz="1931">
                <a:solidFill>
                  <a:srgbClr val="FFFFFF"/>
                </a:solidFill>
                <a:latin typeface="Inter"/>
                <a:ea typeface="Inter"/>
                <a:cs typeface="Inter"/>
                <a:sym typeface="Inter"/>
              </a:rPr>
              <a:t>ng Account</a:t>
            </a:r>
          </a:p>
          <a:p>
            <a:pPr algn="l">
              <a:lnSpc>
                <a:spcPts val="2704"/>
              </a:lnSpc>
            </a:pPr>
            <a:r>
              <a:rPr lang="en-US" sz="1931">
                <a:solidFill>
                  <a:srgbClr val="FFFFFF"/>
                </a:solidFill>
                <a:latin typeface="Inter"/>
                <a:ea typeface="Inter"/>
                <a:cs typeface="Inter"/>
                <a:sym typeface="Inter"/>
              </a:rPr>
              <a:t>Jal</a:t>
            </a:r>
            <a:r>
              <a:rPr lang="en-US" sz="1931" u="none">
                <a:solidFill>
                  <a:srgbClr val="FFFFFF"/>
                </a:solidFill>
                <a:latin typeface="Inter"/>
                <a:ea typeface="Inter"/>
                <a:cs typeface="Inter"/>
                <a:sym typeface="Inter"/>
              </a:rPr>
              <a:t>ila Watson</a:t>
            </a:r>
          </a:p>
          <a:p>
            <a:pPr algn="l">
              <a:lnSpc>
                <a:spcPts val="2704"/>
              </a:lnSpc>
            </a:pPr>
            <a:r>
              <a:rPr lang="en-US" sz="1931" u="none">
                <a:solidFill>
                  <a:srgbClr val="FFFFFF"/>
                </a:solidFill>
                <a:latin typeface="Inter"/>
                <a:ea typeface="Inter"/>
                <a:cs typeface="Inter"/>
                <a:sym typeface="Inter"/>
              </a:rPr>
              <a:t>Jo</a:t>
            </a:r>
            <a:r>
              <a:rPr lang="en-US" sz="1931">
                <a:solidFill>
                  <a:srgbClr val="FFFFFF"/>
                </a:solidFill>
                <a:latin typeface="Inter"/>
                <a:ea typeface="Inter"/>
                <a:cs typeface="Inter"/>
                <a:sym typeface="Inter"/>
              </a:rPr>
              <a:t>shua Bor</a:t>
            </a:r>
            <a:r>
              <a:rPr lang="en-US" sz="1931" u="none">
                <a:solidFill>
                  <a:srgbClr val="FFFFFF"/>
                </a:solidFill>
                <a:latin typeface="Inter"/>
                <a:ea typeface="Inter"/>
                <a:cs typeface="Inter"/>
                <a:sym typeface="Inter"/>
              </a:rPr>
              <a:t>nstei</a:t>
            </a:r>
            <a:r>
              <a:rPr lang="en-US" sz="1931">
                <a:solidFill>
                  <a:srgbClr val="FFFFFF"/>
                </a:solidFill>
                <a:latin typeface="Inter"/>
                <a:ea typeface="Inter"/>
                <a:cs typeface="Inter"/>
                <a:sym typeface="Inter"/>
              </a:rPr>
              <a:t>n</a:t>
            </a:r>
          </a:p>
          <a:p>
            <a:pPr algn="l">
              <a:lnSpc>
                <a:spcPts val="2704"/>
              </a:lnSpc>
            </a:pPr>
          </a:p>
        </p:txBody>
      </p:sp>
      <p:sp>
        <p:nvSpPr>
          <p:cNvPr name="TextBox 11" id="11"/>
          <p:cNvSpPr txBox="true"/>
          <p:nvPr/>
        </p:nvSpPr>
        <p:spPr>
          <a:xfrm rot="0">
            <a:off x="6367424" y="4197063"/>
            <a:ext cx="3811429" cy="5809963"/>
          </a:xfrm>
          <a:prstGeom prst="rect">
            <a:avLst/>
          </a:prstGeom>
        </p:spPr>
        <p:txBody>
          <a:bodyPr anchor="t" rtlCol="false" tIns="0" lIns="0" bIns="0" rIns="0">
            <a:spAutoFit/>
          </a:bodyPr>
          <a:lstStyle/>
          <a:p>
            <a:pPr algn="l">
              <a:lnSpc>
                <a:spcPts val="2704"/>
              </a:lnSpc>
            </a:pPr>
            <a:r>
              <a:rPr lang="en-US" sz="1931">
                <a:solidFill>
                  <a:srgbClr val="FFFFFF"/>
                </a:solidFill>
                <a:latin typeface="Inter"/>
                <a:ea typeface="Inter"/>
                <a:cs typeface="Inter"/>
                <a:sym typeface="Inter"/>
              </a:rPr>
              <a:t>Jim and Karen Conyngham Fund</a:t>
            </a:r>
          </a:p>
          <a:p>
            <a:pPr algn="l">
              <a:lnSpc>
                <a:spcPts val="2704"/>
              </a:lnSpc>
            </a:pPr>
            <a:r>
              <a:rPr lang="en-US" sz="1931">
                <a:solidFill>
                  <a:srgbClr val="FFFFFF"/>
                </a:solidFill>
                <a:latin typeface="Inter"/>
                <a:ea typeface="Inter"/>
                <a:cs typeface="Inter"/>
                <a:sym typeface="Inter"/>
              </a:rPr>
              <a:t>Kathleen Leary</a:t>
            </a:r>
          </a:p>
          <a:p>
            <a:pPr algn="l">
              <a:lnSpc>
                <a:spcPts val="2704"/>
              </a:lnSpc>
            </a:pPr>
            <a:r>
              <a:rPr lang="en-US" sz="1931">
                <a:solidFill>
                  <a:srgbClr val="FFFFFF"/>
                </a:solidFill>
                <a:latin typeface="Inter"/>
                <a:ea typeface="Inter"/>
                <a:cs typeface="Inter"/>
                <a:sym typeface="Inter"/>
              </a:rPr>
              <a:t>Laura Zimmerman</a:t>
            </a:r>
          </a:p>
          <a:p>
            <a:pPr algn="l">
              <a:lnSpc>
                <a:spcPts val="2704"/>
              </a:lnSpc>
            </a:pPr>
            <a:r>
              <a:rPr lang="en-US" sz="1931">
                <a:solidFill>
                  <a:srgbClr val="FFFFFF"/>
                </a:solidFill>
                <a:latin typeface="Inter"/>
                <a:ea typeface="Inter"/>
                <a:cs typeface="Inter"/>
                <a:sym typeface="Inter"/>
              </a:rPr>
              <a:t>Monica Donnelly</a:t>
            </a:r>
          </a:p>
          <a:p>
            <a:pPr algn="l">
              <a:lnSpc>
                <a:spcPts val="2704"/>
              </a:lnSpc>
            </a:pPr>
            <a:r>
              <a:rPr lang="en-US" sz="1931">
                <a:solidFill>
                  <a:srgbClr val="FFFFFF"/>
                </a:solidFill>
                <a:latin typeface="Inter"/>
                <a:ea typeface="Inter"/>
                <a:cs typeface="Inter"/>
                <a:sym typeface="Inter"/>
              </a:rPr>
              <a:t>Moreau / Weinreb Family Fund</a:t>
            </a:r>
          </a:p>
          <a:p>
            <a:pPr algn="l">
              <a:lnSpc>
                <a:spcPts val="2704"/>
              </a:lnSpc>
            </a:pPr>
            <a:r>
              <a:rPr lang="en-US" sz="1931">
                <a:solidFill>
                  <a:srgbClr val="FFFFFF"/>
                </a:solidFill>
                <a:latin typeface="Inter"/>
                <a:ea typeface="Inter"/>
                <a:cs typeface="Inter"/>
                <a:sym typeface="Inter"/>
              </a:rPr>
              <a:t>Pritchard Foundation</a:t>
            </a:r>
          </a:p>
          <a:p>
            <a:pPr algn="l">
              <a:lnSpc>
                <a:spcPts val="2704"/>
              </a:lnSpc>
            </a:pPr>
            <a:r>
              <a:rPr lang="en-US" sz="1931">
                <a:solidFill>
                  <a:srgbClr val="FFFFFF"/>
                </a:solidFill>
                <a:latin typeface="Inter"/>
                <a:ea typeface="Inter"/>
                <a:cs typeface="Inter"/>
                <a:sym typeface="Inter"/>
              </a:rPr>
              <a:t>Rosai Charitable Fund</a:t>
            </a:r>
          </a:p>
          <a:p>
            <a:pPr algn="l">
              <a:lnSpc>
                <a:spcPts val="2704"/>
              </a:lnSpc>
            </a:pPr>
            <a:r>
              <a:rPr lang="en-US" sz="1931">
                <a:solidFill>
                  <a:srgbClr val="FFFFFF"/>
                </a:solidFill>
                <a:latin typeface="Inter"/>
                <a:ea typeface="Inter"/>
                <a:cs typeface="Inter"/>
                <a:sym typeface="Inter"/>
              </a:rPr>
              <a:t>Schnapp Family Charitable Fund</a:t>
            </a:r>
          </a:p>
          <a:p>
            <a:pPr algn="l">
              <a:lnSpc>
                <a:spcPts val="2704"/>
              </a:lnSpc>
            </a:pPr>
            <a:r>
              <a:rPr lang="en-US" sz="1931">
                <a:solidFill>
                  <a:srgbClr val="FFFFFF"/>
                </a:solidFill>
                <a:latin typeface="Inter"/>
                <a:ea typeface="Inter"/>
                <a:cs typeface="Inter"/>
                <a:sym typeface="Inter"/>
              </a:rPr>
              <a:t>Scotti Estes</a:t>
            </a:r>
          </a:p>
          <a:p>
            <a:pPr algn="l">
              <a:lnSpc>
                <a:spcPts val="2704"/>
              </a:lnSpc>
            </a:pPr>
            <a:r>
              <a:rPr lang="en-US" sz="1931">
                <a:solidFill>
                  <a:srgbClr val="FFFFFF"/>
                </a:solidFill>
                <a:latin typeface="Inter"/>
                <a:ea typeface="Inter"/>
                <a:cs typeface="Inter"/>
                <a:sym typeface="Inter"/>
              </a:rPr>
              <a:t>Seal Island Fund</a:t>
            </a:r>
          </a:p>
          <a:p>
            <a:pPr algn="l">
              <a:lnSpc>
                <a:spcPts val="2704"/>
              </a:lnSpc>
            </a:pPr>
            <a:r>
              <a:rPr lang="en-US" sz="1931">
                <a:solidFill>
                  <a:srgbClr val="FFFFFF"/>
                </a:solidFill>
                <a:latin typeface="Inter"/>
                <a:ea typeface="Inter"/>
                <a:cs typeface="Inter"/>
                <a:sym typeface="Inter"/>
              </a:rPr>
              <a:t>Steinmann Multiverse Fund</a:t>
            </a:r>
          </a:p>
          <a:p>
            <a:pPr algn="l">
              <a:lnSpc>
                <a:spcPts val="2704"/>
              </a:lnSpc>
            </a:pPr>
            <a:r>
              <a:rPr lang="en-US" sz="1931">
                <a:solidFill>
                  <a:srgbClr val="FFFFFF"/>
                </a:solidFill>
                <a:latin typeface="Inter"/>
                <a:ea typeface="Inter"/>
                <a:cs typeface="Inter"/>
                <a:sym typeface="Inter"/>
              </a:rPr>
              <a:t>The Stuart Foundation</a:t>
            </a:r>
          </a:p>
          <a:p>
            <a:pPr algn="l">
              <a:lnSpc>
                <a:spcPts val="2704"/>
              </a:lnSpc>
            </a:pPr>
            <a:r>
              <a:rPr lang="en-US" sz="1931">
                <a:solidFill>
                  <a:srgbClr val="FFFFFF"/>
                </a:solidFill>
                <a:latin typeface="Inter"/>
                <a:ea typeface="Inter"/>
                <a:cs typeface="Inter"/>
                <a:sym typeface="Inter"/>
              </a:rPr>
              <a:t>The Terra and Nate Fund</a:t>
            </a:r>
          </a:p>
          <a:p>
            <a:pPr algn="l">
              <a:lnSpc>
                <a:spcPts val="2704"/>
              </a:lnSpc>
            </a:pPr>
            <a:r>
              <a:rPr lang="en-US" sz="1931">
                <a:solidFill>
                  <a:srgbClr val="FFFFFF"/>
                </a:solidFill>
                <a:latin typeface="Inter"/>
                <a:ea typeface="Inter"/>
                <a:cs typeface="Inter"/>
                <a:sym typeface="Inter"/>
              </a:rPr>
              <a:t>The Tow Charitable Fund</a:t>
            </a:r>
          </a:p>
          <a:p>
            <a:pPr algn="l">
              <a:lnSpc>
                <a:spcPts val="2704"/>
              </a:lnSpc>
            </a:pPr>
            <a:r>
              <a:rPr lang="en-US" sz="1931">
                <a:solidFill>
                  <a:srgbClr val="FFFFFF"/>
                </a:solidFill>
                <a:latin typeface="Inter"/>
                <a:ea typeface="Inter"/>
                <a:cs typeface="Inter"/>
                <a:sym typeface="Inter"/>
              </a:rPr>
              <a:t>Vander</a:t>
            </a:r>
            <a:r>
              <a:rPr lang="en-US" sz="1931" u="none">
                <a:solidFill>
                  <a:srgbClr val="FFFFFF"/>
                </a:solidFill>
                <a:latin typeface="Inter"/>
                <a:ea typeface="Inter"/>
                <a:cs typeface="Inter"/>
                <a:sym typeface="Inter"/>
              </a:rPr>
              <a:t> Vee</a:t>
            </a:r>
            <a:r>
              <a:rPr lang="en-US" sz="1931">
                <a:solidFill>
                  <a:srgbClr val="FFFFFF"/>
                </a:solidFill>
                <a:latin typeface="Inter"/>
                <a:ea typeface="Inter"/>
                <a:cs typeface="Inter"/>
                <a:sym typeface="Inter"/>
              </a:rPr>
              <a:t>n Fund</a:t>
            </a:r>
          </a:p>
          <a:p>
            <a:pPr algn="l">
              <a:lnSpc>
                <a:spcPts val="2704"/>
              </a:lnSpc>
            </a:pPr>
            <a:r>
              <a:rPr lang="en-US" sz="1931">
                <a:solidFill>
                  <a:srgbClr val="FFFFFF"/>
                </a:solidFill>
                <a:latin typeface="Inter"/>
                <a:ea typeface="Inter"/>
                <a:cs typeface="Inter"/>
                <a:sym typeface="Inter"/>
              </a:rPr>
              <a:t>Will</a:t>
            </a:r>
            <a:r>
              <a:rPr lang="en-US" sz="1931" u="none">
                <a:solidFill>
                  <a:srgbClr val="FFFFFF"/>
                </a:solidFill>
                <a:latin typeface="Inter"/>
                <a:ea typeface="Inter"/>
                <a:cs typeface="Inter"/>
                <a:sym typeface="Inter"/>
              </a:rPr>
              <a:t>iam S</a:t>
            </a:r>
            <a:r>
              <a:rPr lang="en-US" sz="1931">
                <a:solidFill>
                  <a:srgbClr val="FFFFFF"/>
                </a:solidFill>
                <a:latin typeface="Inter"/>
                <a:ea typeface="Inter"/>
                <a:cs typeface="Inter"/>
                <a:sym typeface="Inter"/>
              </a:rPr>
              <a:t>ha</a:t>
            </a:r>
            <a:r>
              <a:rPr lang="en-US" sz="1931" u="none">
                <a:solidFill>
                  <a:srgbClr val="FFFFFF"/>
                </a:solidFill>
                <a:latin typeface="Inter"/>
                <a:ea typeface="Inter"/>
                <a:cs typeface="Inter"/>
                <a:sym typeface="Inter"/>
              </a:rPr>
              <a:t>i</a:t>
            </a:r>
            <a:r>
              <a:rPr lang="en-US" sz="1931">
                <a:solidFill>
                  <a:srgbClr val="FFFFFF"/>
                </a:solidFill>
                <a:latin typeface="Inter"/>
                <a:ea typeface="Inter"/>
                <a:cs typeface="Inter"/>
                <a:sym typeface="Inter"/>
              </a:rPr>
              <a:t>n</a:t>
            </a:r>
          </a:p>
          <a:p>
            <a:pPr algn="l">
              <a:lnSpc>
                <a:spcPts val="2704"/>
              </a:lnSpc>
            </a:pPr>
          </a:p>
        </p:txBody>
      </p:sp>
      <p:sp>
        <p:nvSpPr>
          <p:cNvPr name="TextBox 12" id="12"/>
          <p:cNvSpPr txBox="true"/>
          <p:nvPr/>
        </p:nvSpPr>
        <p:spPr>
          <a:xfrm rot="0">
            <a:off x="12215530" y="1400792"/>
            <a:ext cx="5043770" cy="7051637"/>
          </a:xfrm>
          <a:prstGeom prst="rect">
            <a:avLst/>
          </a:prstGeom>
        </p:spPr>
        <p:txBody>
          <a:bodyPr anchor="t" rtlCol="false" tIns="0" lIns="0" bIns="0" rIns="0">
            <a:spAutoFit/>
          </a:bodyPr>
          <a:lstStyle/>
          <a:p>
            <a:pPr algn="l">
              <a:lnSpc>
                <a:spcPts val="2977"/>
              </a:lnSpc>
            </a:pPr>
            <a:r>
              <a:rPr lang="en-US" sz="2126">
                <a:solidFill>
                  <a:srgbClr val="000000"/>
                </a:solidFill>
                <a:latin typeface="Inter"/>
                <a:ea typeface="Inter"/>
                <a:cs typeface="Inter"/>
                <a:sym typeface="Inter"/>
              </a:rPr>
              <a:t>If you find our work effective, please consider donating today. You can make a tax-deductible donation online at </a:t>
            </a:r>
            <a:r>
              <a:rPr lang="en-US" sz="2126" u="sng">
                <a:solidFill>
                  <a:srgbClr val="000000"/>
                </a:solidFill>
                <a:latin typeface="Inter"/>
                <a:ea typeface="Inter"/>
                <a:cs typeface="Inter"/>
                <a:sym typeface="Inter"/>
                <a:hlinkClick r:id="rId2" tooltip="http://www.everylibraryinstitute.org/donate"/>
              </a:rPr>
              <a:t>everylibraryinstitute.org/donate</a:t>
            </a:r>
            <a:r>
              <a:rPr lang="en-US" sz="2126">
                <a:solidFill>
                  <a:srgbClr val="000000"/>
                </a:solidFill>
                <a:latin typeface="Inter"/>
                <a:ea typeface="Inter"/>
                <a:cs typeface="Inter"/>
                <a:sym typeface="Inter"/>
              </a:rPr>
              <a:t>. Donors wishing to make a gift through a donor-advised fund, a corporate match, or a gift of stock should visit our “</a:t>
            </a:r>
            <a:r>
              <a:rPr lang="en-US" sz="2126" u="sng">
                <a:solidFill>
                  <a:srgbClr val="000000"/>
                </a:solidFill>
                <a:latin typeface="Inter"/>
                <a:ea typeface="Inter"/>
                <a:cs typeface="Inter"/>
                <a:sym typeface="Inter"/>
                <a:hlinkClick r:id="rId3" tooltip="https://www.everylibraryinstitute.org/more-ways-to-give"/>
              </a:rPr>
              <a:t>More Ways to Give</a:t>
            </a:r>
            <a:r>
              <a:rPr lang="en-US" sz="2126">
                <a:solidFill>
                  <a:srgbClr val="000000"/>
                </a:solidFill>
                <a:latin typeface="Inter"/>
                <a:ea typeface="Inter"/>
                <a:cs typeface="Inter"/>
                <a:sym typeface="Inter"/>
              </a:rPr>
              <a:t>” page for current information and connections.</a:t>
            </a:r>
          </a:p>
          <a:p>
            <a:pPr algn="l">
              <a:lnSpc>
                <a:spcPts val="2977"/>
              </a:lnSpc>
            </a:pPr>
          </a:p>
          <a:p>
            <a:pPr algn="l">
              <a:lnSpc>
                <a:spcPts val="2977"/>
              </a:lnSpc>
            </a:pPr>
            <a:r>
              <a:rPr lang="en-US" sz="2126">
                <a:solidFill>
                  <a:srgbClr val="000000"/>
                </a:solidFill>
                <a:latin typeface="Inter"/>
                <a:ea typeface="Inter"/>
                <a:cs typeface="Inter"/>
                <a:sym typeface="Inter"/>
              </a:rPr>
              <a:t>The EveryLibrary Institute NFP is a regis</a:t>
            </a:r>
            <a:r>
              <a:rPr lang="en-US" sz="2126" u="none">
                <a:solidFill>
                  <a:srgbClr val="000000"/>
                </a:solidFill>
                <a:latin typeface="Inter"/>
                <a:ea typeface="Inter"/>
                <a:cs typeface="Inter"/>
                <a:sym typeface="Inter"/>
              </a:rPr>
              <a:t>te</a:t>
            </a:r>
            <a:r>
              <a:rPr lang="en-US" sz="2126">
                <a:solidFill>
                  <a:srgbClr val="000000"/>
                </a:solidFill>
                <a:latin typeface="Inter"/>
                <a:ea typeface="Inter"/>
                <a:cs typeface="Inter"/>
                <a:sym typeface="Inter"/>
              </a:rPr>
              <a:t>r</a:t>
            </a:r>
            <a:r>
              <a:rPr lang="en-US" sz="2126" u="none">
                <a:solidFill>
                  <a:srgbClr val="000000"/>
                </a:solidFill>
                <a:latin typeface="Inter"/>
                <a:ea typeface="Inter"/>
                <a:cs typeface="Inter"/>
                <a:sym typeface="Inter"/>
              </a:rPr>
              <a:t>ed 501(c)3 charitable</a:t>
            </a:r>
            <a:r>
              <a:rPr lang="en-US" sz="2126">
                <a:solidFill>
                  <a:srgbClr val="000000"/>
                </a:solidFill>
                <a:latin typeface="Inter"/>
                <a:ea typeface="Inter"/>
                <a:cs typeface="Inter"/>
                <a:sym typeface="Inter"/>
              </a:rPr>
              <a:t> organization with th</a:t>
            </a:r>
            <a:r>
              <a:rPr lang="en-US" sz="2126" u="none">
                <a:solidFill>
                  <a:srgbClr val="000000"/>
                </a:solidFill>
                <a:latin typeface="Inter"/>
                <a:ea typeface="Inter"/>
                <a:cs typeface="Inter"/>
                <a:sym typeface="Inter"/>
              </a:rPr>
              <a:t>e</a:t>
            </a:r>
            <a:r>
              <a:rPr lang="en-US" sz="2126">
                <a:solidFill>
                  <a:srgbClr val="000000"/>
                </a:solidFill>
                <a:latin typeface="Inter"/>
                <a:ea typeface="Inter"/>
                <a:cs typeface="Inter"/>
                <a:sym typeface="Inter"/>
              </a:rPr>
              <a:t> IRS.</a:t>
            </a:r>
            <a:r>
              <a:rPr lang="en-US" sz="2126" u="none">
                <a:solidFill>
                  <a:srgbClr val="000000"/>
                </a:solidFill>
                <a:latin typeface="Inter"/>
                <a:ea typeface="Inter"/>
                <a:cs typeface="Inter"/>
                <a:sym typeface="Inter"/>
              </a:rPr>
              <a:t> </a:t>
            </a:r>
            <a:r>
              <a:rPr lang="en-US" sz="2126">
                <a:solidFill>
                  <a:srgbClr val="000000"/>
                </a:solidFill>
                <a:latin typeface="Inter"/>
                <a:ea typeface="Inter"/>
                <a:cs typeface="Inter"/>
                <a:sym typeface="Inter"/>
              </a:rPr>
              <a:t>D</a:t>
            </a:r>
            <a:r>
              <a:rPr lang="en-US" sz="2126" u="none">
                <a:solidFill>
                  <a:srgbClr val="000000"/>
                </a:solidFill>
                <a:latin typeface="Inter"/>
                <a:ea typeface="Inter"/>
                <a:cs typeface="Inter"/>
                <a:sym typeface="Inter"/>
              </a:rPr>
              <a:t>o</a:t>
            </a:r>
            <a:r>
              <a:rPr lang="en-US" sz="2126">
                <a:solidFill>
                  <a:srgbClr val="000000"/>
                </a:solidFill>
                <a:latin typeface="Inter"/>
                <a:ea typeface="Inter"/>
                <a:cs typeface="Inter"/>
                <a:sym typeface="Inter"/>
              </a:rPr>
              <a:t>n</a:t>
            </a:r>
            <a:r>
              <a:rPr lang="en-US" sz="2126" u="none">
                <a:solidFill>
                  <a:srgbClr val="000000"/>
                </a:solidFill>
                <a:latin typeface="Inter"/>
                <a:ea typeface="Inter"/>
                <a:cs typeface="Inter"/>
                <a:sym typeface="Inter"/>
              </a:rPr>
              <a:t>ati</a:t>
            </a:r>
            <a:r>
              <a:rPr lang="en-US" sz="2126">
                <a:solidFill>
                  <a:srgbClr val="000000"/>
                </a:solidFill>
                <a:latin typeface="Inter"/>
                <a:ea typeface="Inter"/>
                <a:cs typeface="Inter"/>
                <a:sym typeface="Inter"/>
              </a:rPr>
              <a:t>o</a:t>
            </a:r>
            <a:r>
              <a:rPr lang="en-US" sz="2126" u="none">
                <a:solidFill>
                  <a:srgbClr val="000000"/>
                </a:solidFill>
                <a:latin typeface="Inter"/>
                <a:ea typeface="Inter"/>
                <a:cs typeface="Inter"/>
                <a:sym typeface="Inter"/>
              </a:rPr>
              <a:t>n</a:t>
            </a:r>
            <a:r>
              <a:rPr lang="en-US" sz="2126">
                <a:solidFill>
                  <a:srgbClr val="000000"/>
                </a:solidFill>
                <a:latin typeface="Inter"/>
                <a:ea typeface="Inter"/>
                <a:cs typeface="Inter"/>
                <a:sym typeface="Inter"/>
              </a:rPr>
              <a:t>s</a:t>
            </a:r>
            <a:r>
              <a:rPr lang="en-US" sz="2126" u="none">
                <a:solidFill>
                  <a:srgbClr val="000000"/>
                </a:solidFill>
                <a:latin typeface="Inter"/>
                <a:ea typeface="Inter"/>
                <a:cs typeface="Inter"/>
                <a:sym typeface="Inter"/>
              </a:rPr>
              <a:t> </a:t>
            </a:r>
            <a:r>
              <a:rPr lang="en-US" sz="2126">
                <a:solidFill>
                  <a:srgbClr val="000000"/>
                </a:solidFill>
                <a:latin typeface="Inter"/>
                <a:ea typeface="Inter"/>
                <a:cs typeface="Inter"/>
                <a:sym typeface="Inter"/>
              </a:rPr>
              <a:t>a</a:t>
            </a:r>
            <a:r>
              <a:rPr lang="en-US" sz="2126" u="none">
                <a:solidFill>
                  <a:srgbClr val="000000"/>
                </a:solidFill>
                <a:latin typeface="Inter"/>
                <a:ea typeface="Inter"/>
                <a:cs typeface="Inter"/>
                <a:sym typeface="Inter"/>
              </a:rPr>
              <a:t>r</a:t>
            </a:r>
            <a:r>
              <a:rPr lang="en-US" sz="2126">
                <a:solidFill>
                  <a:srgbClr val="000000"/>
                </a:solidFill>
                <a:latin typeface="Inter"/>
                <a:ea typeface="Inter"/>
                <a:cs typeface="Inter"/>
                <a:sym typeface="Inter"/>
              </a:rPr>
              <a:t>e tax-deductible to the full extent of the law. Please consult your tax advisor. We are a Platinum-Rated charity with GuideStar. You can view our 990s at </a:t>
            </a:r>
            <a:r>
              <a:rPr lang="en-US" sz="2126" u="sng">
                <a:solidFill>
                  <a:srgbClr val="000000"/>
                </a:solidFill>
                <a:latin typeface="Inter"/>
                <a:ea typeface="Inter"/>
                <a:cs typeface="Inter"/>
                <a:sym typeface="Inter"/>
                <a:hlinkClick r:id="rId4" tooltip="http://www.guidestar.org"/>
              </a:rPr>
              <a:t>guidestar.org</a:t>
            </a:r>
            <a:r>
              <a:rPr lang="en-US" sz="2126">
                <a:solidFill>
                  <a:srgbClr val="000000"/>
                </a:solidFill>
                <a:latin typeface="Inter"/>
                <a:ea typeface="Inter"/>
                <a:cs typeface="Inter"/>
                <a:sym typeface="Inter"/>
              </a:rPr>
              <a:t>.</a:t>
            </a:r>
          </a:p>
          <a:p>
            <a:pPr algn="l">
              <a:lnSpc>
                <a:spcPts val="2977"/>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62028" y="0"/>
            <a:ext cx="889518" cy="1444149"/>
            <a:chOff x="0" y="0"/>
            <a:chExt cx="660400" cy="1072172"/>
          </a:xfrm>
        </p:grpSpPr>
        <p:sp>
          <p:nvSpPr>
            <p:cNvPr name="Freeform 3" id="3"/>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4" id="4"/>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5" id="5"/>
          <p:cNvGrpSpPr/>
          <p:nvPr/>
        </p:nvGrpSpPr>
        <p:grpSpPr>
          <a:xfrm rot="0">
            <a:off x="9780970" y="8010286"/>
            <a:ext cx="12562972" cy="4553427"/>
            <a:chOff x="0" y="0"/>
            <a:chExt cx="1121264" cy="406400"/>
          </a:xfrm>
        </p:grpSpPr>
        <p:sp>
          <p:nvSpPr>
            <p:cNvPr name="Freeform 6" id="6"/>
            <p:cNvSpPr/>
            <p:nvPr/>
          </p:nvSpPr>
          <p:spPr>
            <a:xfrm flipH="true" flipV="false" rot="0">
              <a:off x="0" y="0"/>
              <a:ext cx="1121264" cy="406400"/>
            </a:xfrm>
            <a:custGeom>
              <a:avLst/>
              <a:gdLst/>
              <a:ahLst/>
              <a:cxnLst/>
              <a:rect r="r" b="b" t="t" l="l"/>
              <a:pathLst>
                <a:path h="406400" w="1121264">
                  <a:moveTo>
                    <a:pt x="203200" y="0"/>
                  </a:moveTo>
                  <a:cubicBezTo>
                    <a:pt x="90970" y="0"/>
                    <a:pt x="0" y="90970"/>
                    <a:pt x="0" y="203200"/>
                  </a:cubicBezTo>
                  <a:cubicBezTo>
                    <a:pt x="0" y="315430"/>
                    <a:pt x="90970" y="406400"/>
                    <a:pt x="203200" y="406400"/>
                  </a:cubicBezTo>
                  <a:lnTo>
                    <a:pt x="918064" y="406400"/>
                  </a:lnTo>
                  <a:cubicBezTo>
                    <a:pt x="1030293" y="406400"/>
                    <a:pt x="1121264" y="315430"/>
                    <a:pt x="1121264" y="203200"/>
                  </a:cubicBezTo>
                  <a:cubicBezTo>
                    <a:pt x="1121264" y="90970"/>
                    <a:pt x="1030293" y="0"/>
                    <a:pt x="918064" y="0"/>
                  </a:cubicBezTo>
                  <a:lnTo>
                    <a:pt x="203200" y="0"/>
                  </a:lnTo>
                </a:path>
              </a:pathLst>
            </a:custGeom>
            <a:solidFill>
              <a:srgbClr val="021526">
                <a:alpha val="14902"/>
              </a:srgbClr>
            </a:solidFill>
          </p:spPr>
        </p:sp>
      </p:grpSp>
      <p:grpSp>
        <p:nvGrpSpPr>
          <p:cNvPr name="Group 7" id="7"/>
          <p:cNvGrpSpPr/>
          <p:nvPr/>
        </p:nvGrpSpPr>
        <p:grpSpPr>
          <a:xfrm rot="0">
            <a:off x="10059671" y="8425239"/>
            <a:ext cx="8115614" cy="1632534"/>
            <a:chOff x="0" y="0"/>
            <a:chExt cx="2020286" cy="406400"/>
          </a:xfrm>
        </p:grpSpPr>
        <p:sp>
          <p:nvSpPr>
            <p:cNvPr name="Freeform 8" id="8"/>
            <p:cNvSpPr/>
            <p:nvPr/>
          </p:nvSpPr>
          <p:spPr>
            <a:xfrm flipH="false" flipV="false" rot="0">
              <a:off x="0" y="0"/>
              <a:ext cx="2020286" cy="406400"/>
            </a:xfrm>
            <a:custGeom>
              <a:avLst/>
              <a:gdLst/>
              <a:ahLst/>
              <a:cxnLst/>
              <a:rect r="r" b="b" t="t" l="l"/>
              <a:pathLst>
                <a:path h="406400" w="2020286">
                  <a:moveTo>
                    <a:pt x="1817086" y="0"/>
                  </a:moveTo>
                  <a:cubicBezTo>
                    <a:pt x="1929316" y="0"/>
                    <a:pt x="2020286" y="90970"/>
                    <a:pt x="2020286" y="203200"/>
                  </a:cubicBezTo>
                  <a:cubicBezTo>
                    <a:pt x="2020286" y="315430"/>
                    <a:pt x="1929316" y="406400"/>
                    <a:pt x="1817086" y="406400"/>
                  </a:cubicBezTo>
                  <a:lnTo>
                    <a:pt x="203200" y="406400"/>
                  </a:lnTo>
                  <a:cubicBezTo>
                    <a:pt x="90970" y="406400"/>
                    <a:pt x="0" y="315430"/>
                    <a:pt x="0" y="203200"/>
                  </a:cubicBezTo>
                  <a:cubicBezTo>
                    <a:pt x="0" y="90970"/>
                    <a:pt x="90970" y="0"/>
                    <a:pt x="203200" y="0"/>
                  </a:cubicBezTo>
                  <a:lnTo>
                    <a:pt x="1817086" y="0"/>
                  </a:lnTo>
                </a:path>
              </a:pathLst>
            </a:custGeom>
            <a:blipFill>
              <a:blip r:embed="rId2"/>
              <a:stretch>
                <a:fillRect l="0" t="-89644" r="0" b="-89644"/>
              </a:stretch>
            </a:blipFill>
          </p:spPr>
        </p:sp>
      </p:grpSp>
      <p:sp>
        <p:nvSpPr>
          <p:cNvPr name="TextBox 9" id="9"/>
          <p:cNvSpPr txBox="true"/>
          <p:nvPr/>
        </p:nvSpPr>
        <p:spPr>
          <a:xfrm rot="0">
            <a:off x="738553" y="1814747"/>
            <a:ext cx="9321119" cy="7764107"/>
          </a:xfrm>
          <a:prstGeom prst="rect">
            <a:avLst/>
          </a:prstGeom>
        </p:spPr>
        <p:txBody>
          <a:bodyPr anchor="t" rtlCol="false" tIns="0" lIns="0" bIns="0" rIns="0">
            <a:spAutoFit/>
          </a:bodyPr>
          <a:lstStyle/>
          <a:p>
            <a:pPr algn="l">
              <a:lnSpc>
                <a:spcPts val="2557"/>
              </a:lnSpc>
            </a:pPr>
            <a:r>
              <a:rPr lang="en-US" sz="1826">
                <a:solidFill>
                  <a:srgbClr val="000000"/>
                </a:solidFill>
                <a:latin typeface="Inter"/>
                <a:ea typeface="Inter"/>
                <a:cs typeface="Inter"/>
                <a:sym typeface="Inter"/>
              </a:rPr>
              <a:t>The EveryLibrary Institute exists to provide unique kinds of support to librarians, library stakeholders, and library patrons. We serve as an anchor of research, policy, and professional infrastructure for a field whose responsibilities now extend far beyond any single institution or community.</a:t>
            </a:r>
          </a:p>
          <a:p>
            <a:pPr algn="l">
              <a:lnSpc>
                <a:spcPts val="2557"/>
              </a:lnSpc>
            </a:pPr>
          </a:p>
          <a:p>
            <a:pPr algn="l">
              <a:lnSpc>
                <a:spcPts val="2557"/>
              </a:lnSpc>
            </a:pPr>
            <a:r>
              <a:rPr lang="en-US" sz="1826">
                <a:solidFill>
                  <a:srgbClr val="000000"/>
                </a:solidFill>
                <a:latin typeface="Inter"/>
                <a:ea typeface="Inter"/>
                <a:cs typeface="Inter"/>
                <a:sym typeface="Inter"/>
              </a:rPr>
              <a:t>Democratic institutions do not endure on principle alone. They rely on a complex network of educational, informational, legal, and civic support systems. As we look to 2026, the task before us is not merely to preserve libraries as they have been, but to strengthen them for the role they now play: as policy actors, civic institutions, and stewards of access to knowledge in a democratic society. Our key initiatives for the year are:</a:t>
            </a:r>
          </a:p>
          <a:p>
            <a:pPr algn="l">
              <a:lnSpc>
                <a:spcPts val="2557"/>
              </a:lnSpc>
            </a:pPr>
          </a:p>
          <a:p>
            <a:pPr algn="l" marL="394341" indent="-197170" lvl="1">
              <a:lnSpc>
                <a:spcPts val="2557"/>
              </a:lnSpc>
              <a:buFont typeface="Arial"/>
              <a:buChar char="•"/>
            </a:pPr>
            <a:r>
              <a:rPr lang="en-US" sz="1826">
                <a:solidFill>
                  <a:srgbClr val="000000"/>
                </a:solidFill>
                <a:latin typeface="Inter"/>
                <a:ea typeface="Inter"/>
                <a:cs typeface="Inter"/>
                <a:sym typeface="Inter"/>
              </a:rPr>
              <a:t>Protecting the Rule of Law and Federal Support for Libraries</a:t>
            </a:r>
          </a:p>
          <a:p>
            <a:pPr algn="l" marL="394341" indent="-197170" lvl="1">
              <a:lnSpc>
                <a:spcPts val="2557"/>
              </a:lnSpc>
              <a:buFont typeface="Arial"/>
              <a:buChar char="•"/>
            </a:pPr>
            <a:r>
              <a:rPr lang="en-US" sz="1826">
                <a:solidFill>
                  <a:srgbClr val="000000"/>
                </a:solidFill>
                <a:latin typeface="Inter"/>
                <a:ea typeface="Inter"/>
                <a:cs typeface="Inter"/>
                <a:sym typeface="Inter"/>
              </a:rPr>
              <a:t>Opposing Government Speech Doctrine </a:t>
            </a:r>
          </a:p>
          <a:p>
            <a:pPr algn="l" marL="394341" indent="-197170" lvl="1">
              <a:lnSpc>
                <a:spcPts val="2557"/>
              </a:lnSpc>
              <a:buFont typeface="Arial"/>
              <a:buChar char="•"/>
            </a:pPr>
            <a:r>
              <a:rPr lang="en-US" sz="1826">
                <a:solidFill>
                  <a:srgbClr val="000000"/>
                </a:solidFill>
                <a:latin typeface="Inter"/>
                <a:ea typeface="Inter"/>
                <a:cs typeface="Inter"/>
                <a:sym typeface="Inter"/>
              </a:rPr>
              <a:t>Defending the Rights of Readers through FightForTheFirst.org</a:t>
            </a:r>
          </a:p>
          <a:p>
            <a:pPr algn="l" marL="394341" indent="-197170" lvl="1">
              <a:lnSpc>
                <a:spcPts val="2557"/>
              </a:lnSpc>
              <a:buFont typeface="Arial"/>
              <a:buChar char="•"/>
            </a:pPr>
            <a:r>
              <a:rPr lang="en-US" sz="1826">
                <a:solidFill>
                  <a:srgbClr val="000000"/>
                </a:solidFill>
                <a:latin typeface="Inter"/>
                <a:ea typeface="Inter"/>
                <a:cs typeface="Inter"/>
                <a:sym typeface="Inter"/>
              </a:rPr>
              <a:t>Safeguarding the Role of Academic Libraries in Higher Ed Accreditation</a:t>
            </a:r>
          </a:p>
          <a:p>
            <a:pPr algn="l" marL="394341" indent="-197170" lvl="1">
              <a:lnSpc>
                <a:spcPts val="2557"/>
              </a:lnSpc>
              <a:buFont typeface="Arial"/>
              <a:buChar char="•"/>
            </a:pPr>
            <a:r>
              <a:rPr lang="en-US" sz="1826">
                <a:solidFill>
                  <a:srgbClr val="000000"/>
                </a:solidFill>
                <a:latin typeface="Inter"/>
                <a:ea typeface="Inter"/>
                <a:cs typeface="Inter"/>
                <a:sym typeface="Inter"/>
              </a:rPr>
              <a:t>Writing Civil Rights into Library Laws through the “Libraries for All Act”</a:t>
            </a:r>
          </a:p>
          <a:p>
            <a:pPr algn="l" marL="394341" indent="-197170" lvl="1">
              <a:lnSpc>
                <a:spcPts val="2557"/>
              </a:lnSpc>
              <a:buFont typeface="Arial"/>
              <a:buChar char="•"/>
            </a:pPr>
            <a:r>
              <a:rPr lang="en-US" sz="1826">
                <a:solidFill>
                  <a:srgbClr val="000000"/>
                </a:solidFill>
                <a:latin typeface="Inter"/>
                <a:ea typeface="Inter"/>
                <a:cs typeface="Inter"/>
                <a:sym typeface="Inter"/>
              </a:rPr>
              <a:t>Thinking about Emerging Issues Like AI</a:t>
            </a:r>
          </a:p>
          <a:p>
            <a:pPr algn="l" marL="394341" indent="-197170" lvl="1">
              <a:lnSpc>
                <a:spcPts val="2557"/>
              </a:lnSpc>
              <a:buFont typeface="Arial"/>
              <a:buChar char="•"/>
            </a:pPr>
            <a:r>
              <a:rPr lang="en-US" sz="1826">
                <a:solidFill>
                  <a:srgbClr val="000000"/>
                </a:solidFill>
                <a:latin typeface="Inter"/>
                <a:ea typeface="Inter"/>
                <a:cs typeface="Inter"/>
                <a:sym typeface="Inter"/>
              </a:rPr>
              <a:t>Strengthening the Library Ecosystem through FundLibraries.org</a:t>
            </a:r>
          </a:p>
          <a:p>
            <a:pPr algn="l">
              <a:lnSpc>
                <a:spcPts val="2557"/>
              </a:lnSpc>
            </a:pPr>
          </a:p>
          <a:p>
            <a:pPr algn="l">
              <a:lnSpc>
                <a:spcPts val="2557"/>
              </a:lnSpc>
              <a:spcBef>
                <a:spcPct val="0"/>
              </a:spcBef>
            </a:pPr>
            <a:r>
              <a:rPr lang="en-US" sz="1826">
                <a:solidFill>
                  <a:srgbClr val="000000"/>
                </a:solidFill>
                <a:latin typeface="Inter"/>
                <a:ea typeface="Inter"/>
                <a:cs typeface="Inter"/>
                <a:sym typeface="Inter"/>
              </a:rPr>
              <a:t>We invite our partners, supporters, and colleagues to continue this work with us. Please consider making a sustaining donation today at </a:t>
            </a:r>
            <a:r>
              <a:rPr lang="en-US" sz="1826" u="sng">
                <a:solidFill>
                  <a:srgbClr val="000000"/>
                </a:solidFill>
                <a:latin typeface="Inter"/>
                <a:ea typeface="Inter"/>
                <a:cs typeface="Inter"/>
                <a:sym typeface="Inter"/>
                <a:hlinkClick r:id="rId3" tooltip="http://www.everylibraryinstitute.org/donate"/>
              </a:rPr>
              <a:t>EveryLibraryInstitute.org/donate</a:t>
            </a:r>
            <a:r>
              <a:rPr lang="en-US" sz="1826">
                <a:solidFill>
                  <a:srgbClr val="000000"/>
                </a:solidFill>
                <a:latin typeface="Inter"/>
                <a:ea typeface="Inter"/>
                <a:cs typeface="Inter"/>
                <a:sym typeface="Inter"/>
              </a:rPr>
              <a:t>. </a:t>
            </a:r>
          </a:p>
          <a:p>
            <a:pPr algn="l">
              <a:lnSpc>
                <a:spcPts val="2557"/>
              </a:lnSpc>
              <a:spcBef>
                <a:spcPct val="0"/>
              </a:spcBef>
            </a:pPr>
          </a:p>
        </p:txBody>
      </p:sp>
      <p:sp>
        <p:nvSpPr>
          <p:cNvPr name="TextBox 10" id="10"/>
          <p:cNvSpPr txBox="true"/>
          <p:nvPr/>
        </p:nvSpPr>
        <p:spPr>
          <a:xfrm rot="0">
            <a:off x="2330646" y="264165"/>
            <a:ext cx="3068466" cy="820569"/>
          </a:xfrm>
          <a:prstGeom prst="rect">
            <a:avLst/>
          </a:prstGeom>
        </p:spPr>
        <p:txBody>
          <a:bodyPr anchor="t" rtlCol="false" tIns="0" lIns="0" bIns="0" rIns="0">
            <a:spAutoFit/>
          </a:bodyPr>
          <a:lstStyle/>
          <a:p>
            <a:pPr algn="l">
              <a:lnSpc>
                <a:spcPts val="6734"/>
              </a:lnSpc>
            </a:pPr>
            <a:r>
              <a:rPr lang="en-US" sz="4810">
                <a:solidFill>
                  <a:srgbClr val="000000"/>
                </a:solidFill>
                <a:latin typeface="Arial Nova"/>
                <a:ea typeface="Arial Nova"/>
                <a:cs typeface="Arial Nova"/>
                <a:sym typeface="Arial Nova"/>
              </a:rPr>
              <a:t>JOIN</a:t>
            </a:r>
            <a:r>
              <a:rPr lang="en-US" sz="4810">
                <a:solidFill>
                  <a:srgbClr val="5271FF"/>
                </a:solidFill>
                <a:latin typeface="Arial Nova"/>
                <a:ea typeface="Arial Nova"/>
                <a:cs typeface="Arial Nova"/>
                <a:sym typeface="Arial Nova"/>
              </a:rPr>
              <a:t> US</a:t>
            </a:r>
          </a:p>
        </p:txBody>
      </p:sp>
      <p:grpSp>
        <p:nvGrpSpPr>
          <p:cNvPr name="Group 11" id="11"/>
          <p:cNvGrpSpPr/>
          <p:nvPr/>
        </p:nvGrpSpPr>
        <p:grpSpPr>
          <a:xfrm rot="0">
            <a:off x="11759218" y="2479707"/>
            <a:ext cx="5929018" cy="2984510"/>
            <a:chOff x="0" y="0"/>
            <a:chExt cx="807353" cy="406400"/>
          </a:xfrm>
        </p:grpSpPr>
        <p:sp>
          <p:nvSpPr>
            <p:cNvPr name="Freeform 12" id="12"/>
            <p:cNvSpPr/>
            <p:nvPr/>
          </p:nvSpPr>
          <p:spPr>
            <a:xfrm flipH="true" flipV="false" rot="0">
              <a:off x="0" y="0"/>
              <a:ext cx="807353" cy="406400"/>
            </a:xfrm>
            <a:custGeom>
              <a:avLst/>
              <a:gdLst/>
              <a:ahLst/>
              <a:cxnLst/>
              <a:rect r="r" b="b" t="t" l="l"/>
              <a:pathLst>
                <a:path h="406400" w="807353">
                  <a:moveTo>
                    <a:pt x="203200" y="0"/>
                  </a:moveTo>
                  <a:cubicBezTo>
                    <a:pt x="90970" y="0"/>
                    <a:pt x="0" y="90970"/>
                    <a:pt x="0" y="203200"/>
                  </a:cubicBezTo>
                  <a:cubicBezTo>
                    <a:pt x="0" y="315430"/>
                    <a:pt x="90970" y="406400"/>
                    <a:pt x="203200" y="406400"/>
                  </a:cubicBezTo>
                  <a:lnTo>
                    <a:pt x="604153" y="406400"/>
                  </a:lnTo>
                  <a:cubicBezTo>
                    <a:pt x="716383" y="406400"/>
                    <a:pt x="807353" y="315430"/>
                    <a:pt x="807353" y="203200"/>
                  </a:cubicBezTo>
                  <a:cubicBezTo>
                    <a:pt x="807353" y="90970"/>
                    <a:pt x="716383" y="0"/>
                    <a:pt x="604153" y="0"/>
                  </a:cubicBezTo>
                  <a:lnTo>
                    <a:pt x="203200" y="0"/>
                  </a:lnTo>
                </a:path>
              </a:pathLst>
            </a:custGeom>
            <a:solidFill>
              <a:srgbClr val="2BAAC9"/>
            </a:solidFill>
          </p:spPr>
        </p:sp>
      </p:grpSp>
      <p:grpSp>
        <p:nvGrpSpPr>
          <p:cNvPr name="Group 13" id="13"/>
          <p:cNvGrpSpPr/>
          <p:nvPr/>
        </p:nvGrpSpPr>
        <p:grpSpPr>
          <a:xfrm rot="0">
            <a:off x="12991639" y="5062793"/>
            <a:ext cx="4696597" cy="2364142"/>
            <a:chOff x="0" y="0"/>
            <a:chExt cx="807353" cy="406400"/>
          </a:xfrm>
        </p:grpSpPr>
        <p:sp>
          <p:nvSpPr>
            <p:cNvPr name="Freeform 14" id="14"/>
            <p:cNvSpPr/>
            <p:nvPr/>
          </p:nvSpPr>
          <p:spPr>
            <a:xfrm flipH="true" flipV="false" rot="0">
              <a:off x="0" y="0"/>
              <a:ext cx="807353" cy="406400"/>
            </a:xfrm>
            <a:custGeom>
              <a:avLst/>
              <a:gdLst/>
              <a:ahLst/>
              <a:cxnLst/>
              <a:rect r="r" b="b" t="t" l="l"/>
              <a:pathLst>
                <a:path h="406400" w="807353">
                  <a:moveTo>
                    <a:pt x="203200" y="0"/>
                  </a:moveTo>
                  <a:cubicBezTo>
                    <a:pt x="90970" y="0"/>
                    <a:pt x="0" y="90970"/>
                    <a:pt x="0" y="203200"/>
                  </a:cubicBezTo>
                  <a:cubicBezTo>
                    <a:pt x="0" y="315430"/>
                    <a:pt x="90970" y="406400"/>
                    <a:pt x="203200" y="406400"/>
                  </a:cubicBezTo>
                  <a:lnTo>
                    <a:pt x="604153" y="406400"/>
                  </a:lnTo>
                  <a:cubicBezTo>
                    <a:pt x="716383" y="406400"/>
                    <a:pt x="807353" y="315430"/>
                    <a:pt x="807353" y="203200"/>
                  </a:cubicBezTo>
                  <a:cubicBezTo>
                    <a:pt x="807353" y="90970"/>
                    <a:pt x="716383" y="0"/>
                    <a:pt x="604153" y="0"/>
                  </a:cubicBezTo>
                  <a:lnTo>
                    <a:pt x="203200" y="0"/>
                  </a:lnTo>
                </a:path>
              </a:pathLst>
            </a:custGeom>
            <a:solidFill>
              <a:srgbClr val="5271FF"/>
            </a:solidFill>
          </p:spPr>
        </p:sp>
      </p:grpSp>
      <p:grpSp>
        <p:nvGrpSpPr>
          <p:cNvPr name="Group 15" id="15"/>
          <p:cNvGrpSpPr/>
          <p:nvPr/>
        </p:nvGrpSpPr>
        <p:grpSpPr>
          <a:xfrm rot="0">
            <a:off x="13187788" y="5140026"/>
            <a:ext cx="4301920" cy="2150960"/>
            <a:chOff x="0" y="0"/>
            <a:chExt cx="812800" cy="406400"/>
          </a:xfrm>
        </p:grpSpPr>
        <p:sp>
          <p:nvSpPr>
            <p:cNvPr name="Freeform 16" id="16"/>
            <p:cNvSpPr/>
            <p:nvPr/>
          </p:nvSpPr>
          <p:spPr>
            <a:xfrm flipH="false" flipV="false" rot="0">
              <a:off x="0" y="0"/>
              <a:ext cx="812800" cy="406400"/>
            </a:xfrm>
            <a:custGeom>
              <a:avLst/>
              <a:gdLst/>
              <a:ahLst/>
              <a:cxnLst/>
              <a:rect r="r" b="b" t="t" l="l"/>
              <a:pathLst>
                <a:path h="406400" w="81280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a:blip r:embed="rId4"/>
              <a:stretch>
                <a:fillRect l="0" t="-16545" r="0" b="-16545"/>
              </a:stretch>
            </a:blipFill>
          </p:spPr>
        </p:sp>
      </p:grpSp>
      <p:sp>
        <p:nvSpPr>
          <p:cNvPr name="Freeform 17" id="17"/>
          <p:cNvSpPr/>
          <p:nvPr/>
        </p:nvSpPr>
        <p:spPr>
          <a:xfrm flipH="false" flipV="false" rot="0">
            <a:off x="12674246" y="2901799"/>
            <a:ext cx="414108" cy="414108"/>
          </a:xfrm>
          <a:custGeom>
            <a:avLst/>
            <a:gdLst/>
            <a:ahLst/>
            <a:cxnLst/>
            <a:rect r="r" b="b" t="t" l="l"/>
            <a:pathLst>
              <a:path h="414108" w="414108">
                <a:moveTo>
                  <a:pt x="0" y="0"/>
                </a:moveTo>
                <a:lnTo>
                  <a:pt x="414108" y="0"/>
                </a:lnTo>
                <a:lnTo>
                  <a:pt x="414108" y="414107"/>
                </a:lnTo>
                <a:lnTo>
                  <a:pt x="0" y="4141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2674246" y="3484963"/>
            <a:ext cx="414108" cy="414108"/>
          </a:xfrm>
          <a:custGeom>
            <a:avLst/>
            <a:gdLst/>
            <a:ahLst/>
            <a:cxnLst/>
            <a:rect r="r" b="b" t="t" l="l"/>
            <a:pathLst>
              <a:path h="414108" w="414108">
                <a:moveTo>
                  <a:pt x="0" y="0"/>
                </a:moveTo>
                <a:lnTo>
                  <a:pt x="414108" y="0"/>
                </a:lnTo>
                <a:lnTo>
                  <a:pt x="414108" y="414108"/>
                </a:lnTo>
                <a:lnTo>
                  <a:pt x="0" y="4141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2674246" y="4067660"/>
            <a:ext cx="414108" cy="414108"/>
          </a:xfrm>
          <a:custGeom>
            <a:avLst/>
            <a:gdLst/>
            <a:ahLst/>
            <a:cxnLst/>
            <a:rect r="r" b="b" t="t" l="l"/>
            <a:pathLst>
              <a:path h="414108" w="414108">
                <a:moveTo>
                  <a:pt x="0" y="0"/>
                </a:moveTo>
                <a:lnTo>
                  <a:pt x="414108" y="0"/>
                </a:lnTo>
                <a:lnTo>
                  <a:pt x="414108" y="414108"/>
                </a:lnTo>
                <a:lnTo>
                  <a:pt x="0" y="4141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0" id="20"/>
          <p:cNvSpPr txBox="true"/>
          <p:nvPr/>
        </p:nvSpPr>
        <p:spPr>
          <a:xfrm rot="0">
            <a:off x="13201102" y="3504213"/>
            <a:ext cx="4288605" cy="327983"/>
          </a:xfrm>
          <a:prstGeom prst="rect">
            <a:avLst/>
          </a:prstGeom>
        </p:spPr>
        <p:txBody>
          <a:bodyPr anchor="t" rtlCol="false" tIns="0" lIns="0" bIns="0" rIns="0">
            <a:spAutoFit/>
          </a:bodyPr>
          <a:lstStyle/>
          <a:p>
            <a:pPr algn="l">
              <a:lnSpc>
                <a:spcPts val="2615"/>
              </a:lnSpc>
            </a:pPr>
            <a:r>
              <a:rPr lang="en-US" sz="1868" b="true">
                <a:solidFill>
                  <a:srgbClr val="FFFFFF"/>
                </a:solidFill>
                <a:latin typeface="Inter Medium"/>
                <a:ea typeface="Inter Medium"/>
                <a:cs typeface="Inter Medium"/>
                <a:sym typeface="Inter Medium"/>
              </a:rPr>
              <a:t>info@everylibraryinstitute.org</a:t>
            </a:r>
          </a:p>
        </p:txBody>
      </p:sp>
      <p:sp>
        <p:nvSpPr>
          <p:cNvPr name="TextBox 21" id="21"/>
          <p:cNvSpPr txBox="true"/>
          <p:nvPr/>
        </p:nvSpPr>
        <p:spPr>
          <a:xfrm rot="0">
            <a:off x="13201102" y="2934131"/>
            <a:ext cx="2953157" cy="327983"/>
          </a:xfrm>
          <a:prstGeom prst="rect">
            <a:avLst/>
          </a:prstGeom>
        </p:spPr>
        <p:txBody>
          <a:bodyPr anchor="t" rtlCol="false" tIns="0" lIns="0" bIns="0" rIns="0">
            <a:spAutoFit/>
          </a:bodyPr>
          <a:lstStyle/>
          <a:p>
            <a:pPr algn="l">
              <a:lnSpc>
                <a:spcPts val="2615"/>
              </a:lnSpc>
            </a:pPr>
            <a:r>
              <a:rPr lang="en-US" sz="1868" b="true">
                <a:solidFill>
                  <a:srgbClr val="FFFFFF"/>
                </a:solidFill>
                <a:latin typeface="Inter Medium"/>
                <a:ea typeface="Inter Medium"/>
                <a:cs typeface="Inter Medium"/>
                <a:sym typeface="Inter Medium"/>
              </a:rPr>
              <a:t>312-574-0316</a:t>
            </a:r>
          </a:p>
        </p:txBody>
      </p:sp>
      <p:sp>
        <p:nvSpPr>
          <p:cNvPr name="TextBox 22" id="22"/>
          <p:cNvSpPr txBox="true"/>
          <p:nvPr/>
        </p:nvSpPr>
        <p:spPr>
          <a:xfrm rot="0">
            <a:off x="13201102" y="4080666"/>
            <a:ext cx="3789928" cy="327983"/>
          </a:xfrm>
          <a:prstGeom prst="rect">
            <a:avLst/>
          </a:prstGeom>
        </p:spPr>
        <p:txBody>
          <a:bodyPr anchor="t" rtlCol="false" tIns="0" lIns="0" bIns="0" rIns="0">
            <a:spAutoFit/>
          </a:bodyPr>
          <a:lstStyle/>
          <a:p>
            <a:pPr algn="l">
              <a:lnSpc>
                <a:spcPts val="2615"/>
              </a:lnSpc>
            </a:pPr>
            <a:r>
              <a:rPr lang="en-US" sz="1868" b="true">
                <a:solidFill>
                  <a:srgbClr val="FFFFFF"/>
                </a:solidFill>
                <a:latin typeface="Inter Medium"/>
                <a:ea typeface="Inter Medium"/>
                <a:cs typeface="Inter Medium"/>
                <a:sym typeface="Inter Medium"/>
              </a:rPr>
              <a:t>www.everylibraryinstitute.org</a:t>
            </a:r>
          </a:p>
        </p:txBody>
      </p:sp>
      <p:sp>
        <p:nvSpPr>
          <p:cNvPr name="TextBox 23" id="23"/>
          <p:cNvSpPr txBox="true"/>
          <p:nvPr/>
        </p:nvSpPr>
        <p:spPr>
          <a:xfrm rot="0">
            <a:off x="14353402" y="627917"/>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82608" y="7207419"/>
            <a:ext cx="11687546" cy="4702761"/>
            <a:chOff x="0" y="0"/>
            <a:chExt cx="1043131" cy="419728"/>
          </a:xfrm>
        </p:grpSpPr>
        <p:sp>
          <p:nvSpPr>
            <p:cNvPr name="Freeform 3" id="3"/>
            <p:cNvSpPr/>
            <p:nvPr/>
          </p:nvSpPr>
          <p:spPr>
            <a:xfrm flipH="true" flipV="false" rot="0">
              <a:off x="0" y="0"/>
              <a:ext cx="1043131" cy="419728"/>
            </a:xfrm>
            <a:custGeom>
              <a:avLst/>
              <a:gdLst/>
              <a:ahLst/>
              <a:cxnLst/>
              <a:rect r="r" b="b" t="t" l="l"/>
              <a:pathLst>
                <a:path h="419728" w="1043131">
                  <a:moveTo>
                    <a:pt x="203200" y="0"/>
                  </a:moveTo>
                  <a:cubicBezTo>
                    <a:pt x="90970" y="0"/>
                    <a:pt x="0" y="93954"/>
                    <a:pt x="0" y="209864"/>
                  </a:cubicBezTo>
                  <a:cubicBezTo>
                    <a:pt x="0" y="325775"/>
                    <a:pt x="90970" y="419728"/>
                    <a:pt x="203200" y="419728"/>
                  </a:cubicBezTo>
                  <a:lnTo>
                    <a:pt x="839931" y="419728"/>
                  </a:lnTo>
                  <a:cubicBezTo>
                    <a:pt x="952160" y="419728"/>
                    <a:pt x="1043131" y="325775"/>
                    <a:pt x="1043131" y="209864"/>
                  </a:cubicBezTo>
                  <a:cubicBezTo>
                    <a:pt x="1043131" y="93954"/>
                    <a:pt x="952160" y="0"/>
                    <a:pt x="839931" y="0"/>
                  </a:cubicBezTo>
                  <a:lnTo>
                    <a:pt x="203200" y="0"/>
                  </a:lnTo>
                </a:path>
              </a:pathLst>
            </a:custGeom>
            <a:solidFill>
              <a:srgbClr val="021526">
                <a:alpha val="14902"/>
              </a:srgbClr>
            </a:solidFill>
          </p:spPr>
        </p:sp>
      </p:grpSp>
      <p:grpSp>
        <p:nvGrpSpPr>
          <p:cNvPr name="Group 4" id="4"/>
          <p:cNvGrpSpPr/>
          <p:nvPr/>
        </p:nvGrpSpPr>
        <p:grpSpPr>
          <a:xfrm rot="0">
            <a:off x="451467" y="7601615"/>
            <a:ext cx="6944160" cy="2685385"/>
            <a:chOff x="0" y="0"/>
            <a:chExt cx="9258880" cy="3580513"/>
          </a:xfrm>
        </p:grpSpPr>
        <p:grpSp>
          <p:nvGrpSpPr>
            <p:cNvPr name="Group 5" id="5"/>
            <p:cNvGrpSpPr/>
            <p:nvPr/>
          </p:nvGrpSpPr>
          <p:grpSpPr>
            <a:xfrm rot="0">
              <a:off x="0" y="0"/>
              <a:ext cx="9258880" cy="3580513"/>
              <a:chOff x="0" y="0"/>
              <a:chExt cx="1050913" cy="406400"/>
            </a:xfrm>
          </p:grpSpPr>
          <p:sp>
            <p:nvSpPr>
              <p:cNvPr name="Freeform 6" id="6"/>
              <p:cNvSpPr/>
              <p:nvPr/>
            </p:nvSpPr>
            <p:spPr>
              <a:xfrm flipH="true" flipV="false" rot="0">
                <a:off x="0" y="0"/>
                <a:ext cx="1050913" cy="406400"/>
              </a:xfrm>
              <a:custGeom>
                <a:avLst/>
                <a:gdLst/>
                <a:ahLst/>
                <a:cxnLst/>
                <a:rect r="r" b="b" t="t" l="l"/>
                <a:pathLst>
                  <a:path h="406400" w="1050913">
                    <a:moveTo>
                      <a:pt x="203200" y="0"/>
                    </a:moveTo>
                    <a:cubicBezTo>
                      <a:pt x="90970" y="0"/>
                      <a:pt x="0" y="90970"/>
                      <a:pt x="0" y="203200"/>
                    </a:cubicBezTo>
                    <a:cubicBezTo>
                      <a:pt x="0" y="315430"/>
                      <a:pt x="90970" y="406400"/>
                      <a:pt x="203200" y="406400"/>
                    </a:cubicBezTo>
                    <a:lnTo>
                      <a:pt x="847713" y="406400"/>
                    </a:lnTo>
                    <a:cubicBezTo>
                      <a:pt x="959943" y="406400"/>
                      <a:pt x="1050913" y="315430"/>
                      <a:pt x="1050913" y="203200"/>
                    </a:cubicBezTo>
                    <a:cubicBezTo>
                      <a:pt x="1050913" y="90970"/>
                      <a:pt x="959943" y="0"/>
                      <a:pt x="847713" y="0"/>
                    </a:cubicBezTo>
                    <a:lnTo>
                      <a:pt x="203200" y="0"/>
                    </a:lnTo>
                  </a:path>
                </a:pathLst>
              </a:custGeom>
              <a:solidFill>
                <a:srgbClr val="5271FF"/>
              </a:solidFill>
            </p:spPr>
          </p:sp>
        </p:grpSp>
        <p:grpSp>
          <p:nvGrpSpPr>
            <p:cNvPr name="Group 7" id="7"/>
            <p:cNvGrpSpPr/>
            <p:nvPr/>
          </p:nvGrpSpPr>
          <p:grpSpPr>
            <a:xfrm rot="0">
              <a:off x="199126" y="140584"/>
              <a:ext cx="8589367" cy="3299345"/>
              <a:chOff x="0" y="0"/>
              <a:chExt cx="1058004" cy="406400"/>
            </a:xfrm>
          </p:grpSpPr>
          <p:sp>
            <p:nvSpPr>
              <p:cNvPr name="Freeform 8" id="8"/>
              <p:cNvSpPr/>
              <p:nvPr/>
            </p:nvSpPr>
            <p:spPr>
              <a:xfrm flipH="false" flipV="false" rot="0">
                <a:off x="0" y="0"/>
                <a:ext cx="1058004" cy="406400"/>
              </a:xfrm>
              <a:custGeom>
                <a:avLst/>
                <a:gdLst/>
                <a:ahLst/>
                <a:cxnLst/>
                <a:rect r="r" b="b" t="t" l="l"/>
                <a:pathLst>
                  <a:path h="406400" w="1058004">
                    <a:moveTo>
                      <a:pt x="854804" y="0"/>
                    </a:moveTo>
                    <a:cubicBezTo>
                      <a:pt x="967033" y="0"/>
                      <a:pt x="1058004" y="90970"/>
                      <a:pt x="1058004" y="203200"/>
                    </a:cubicBezTo>
                    <a:cubicBezTo>
                      <a:pt x="1058004" y="315430"/>
                      <a:pt x="967033" y="406400"/>
                      <a:pt x="854804" y="406400"/>
                    </a:cubicBezTo>
                    <a:lnTo>
                      <a:pt x="203200" y="406400"/>
                    </a:lnTo>
                    <a:cubicBezTo>
                      <a:pt x="90970" y="406400"/>
                      <a:pt x="0" y="315430"/>
                      <a:pt x="0" y="203200"/>
                    </a:cubicBezTo>
                    <a:cubicBezTo>
                      <a:pt x="0" y="90970"/>
                      <a:pt x="90970" y="0"/>
                      <a:pt x="203200" y="0"/>
                    </a:cubicBezTo>
                    <a:lnTo>
                      <a:pt x="854804" y="0"/>
                    </a:lnTo>
                  </a:path>
                </a:pathLst>
              </a:custGeom>
              <a:blipFill>
                <a:blip r:embed="rId2"/>
                <a:stretch>
                  <a:fillRect l="0" t="-647" r="0" b="-647"/>
                </a:stretch>
              </a:blipFill>
            </p:spPr>
          </p:sp>
        </p:grpSp>
      </p:grpSp>
      <p:sp>
        <p:nvSpPr>
          <p:cNvPr name="TextBox 9" id="9"/>
          <p:cNvSpPr txBox="true"/>
          <p:nvPr/>
        </p:nvSpPr>
        <p:spPr>
          <a:xfrm rot="0">
            <a:off x="806475" y="1300317"/>
            <a:ext cx="7051923" cy="825331"/>
          </a:xfrm>
          <a:prstGeom prst="rect">
            <a:avLst/>
          </a:prstGeom>
        </p:spPr>
        <p:txBody>
          <a:bodyPr anchor="t" rtlCol="false" tIns="0" lIns="0" bIns="0" rIns="0">
            <a:spAutoFit/>
          </a:bodyPr>
          <a:lstStyle/>
          <a:p>
            <a:pPr algn="l">
              <a:lnSpc>
                <a:spcPts val="6734"/>
              </a:lnSpc>
            </a:pPr>
            <a:r>
              <a:rPr lang="en-US" sz="4810">
                <a:solidFill>
                  <a:srgbClr val="021526"/>
                </a:solidFill>
                <a:latin typeface="Arial Nova"/>
                <a:ea typeface="Arial Nova"/>
                <a:cs typeface="Arial Nova"/>
                <a:sym typeface="Arial Nova"/>
              </a:rPr>
              <a:t>2025 </a:t>
            </a:r>
            <a:r>
              <a:rPr lang="en-US" sz="4810">
                <a:solidFill>
                  <a:srgbClr val="5271FF"/>
                </a:solidFill>
                <a:latin typeface="Arial Nova"/>
                <a:ea typeface="Arial Nova"/>
                <a:cs typeface="Arial Nova"/>
                <a:sym typeface="Arial Nova"/>
              </a:rPr>
              <a:t>ANNUAL REPORT</a:t>
            </a:r>
          </a:p>
        </p:txBody>
      </p:sp>
      <p:sp>
        <p:nvSpPr>
          <p:cNvPr name="TextBox 10" id="10"/>
          <p:cNvSpPr txBox="true"/>
          <p:nvPr/>
        </p:nvSpPr>
        <p:spPr>
          <a:xfrm rot="0">
            <a:off x="806475" y="2305200"/>
            <a:ext cx="6234144" cy="4378691"/>
          </a:xfrm>
          <a:prstGeom prst="rect">
            <a:avLst/>
          </a:prstGeom>
        </p:spPr>
        <p:txBody>
          <a:bodyPr anchor="t" rtlCol="false" tIns="0" lIns="0" bIns="0" rIns="0">
            <a:spAutoFit/>
          </a:bodyPr>
          <a:lstStyle/>
          <a:p>
            <a:pPr algn="l">
              <a:lnSpc>
                <a:spcPts val="3269"/>
              </a:lnSpc>
            </a:pPr>
            <a:r>
              <a:rPr lang="en-US" sz="2335">
                <a:solidFill>
                  <a:srgbClr val="021526"/>
                </a:solidFill>
                <a:latin typeface="Inter"/>
                <a:ea typeface="Inter"/>
                <a:cs typeface="Inter"/>
                <a:sym typeface="Inter"/>
              </a:rPr>
              <a:t>The EveryLibrary Institute 2025 Annual Report traces the responses we made to the great pressures put upon libraries by the Trump Administration, by state legislators and governors, and by school boards, library boards, city councils, and county commissions who wanted to radically subvert things as basic as the right to read and the idea that the library should serve everyone without fear or favor. </a:t>
            </a:r>
          </a:p>
          <a:p>
            <a:pPr algn="l">
              <a:lnSpc>
                <a:spcPts val="2289"/>
              </a:lnSpc>
            </a:pPr>
          </a:p>
        </p:txBody>
      </p:sp>
      <p:grpSp>
        <p:nvGrpSpPr>
          <p:cNvPr name="Group 11" id="11"/>
          <p:cNvGrpSpPr/>
          <p:nvPr/>
        </p:nvGrpSpPr>
        <p:grpSpPr>
          <a:xfrm rot="0">
            <a:off x="709529" y="-340905"/>
            <a:ext cx="889518" cy="1444149"/>
            <a:chOff x="0" y="0"/>
            <a:chExt cx="660400" cy="1072172"/>
          </a:xfrm>
        </p:grpSpPr>
        <p:sp>
          <p:nvSpPr>
            <p:cNvPr name="Freeform 12" id="12"/>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13" id="13"/>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sp>
        <p:nvSpPr>
          <p:cNvPr name="TextBox 14" id="14"/>
          <p:cNvSpPr txBox="true"/>
          <p:nvPr/>
        </p:nvSpPr>
        <p:spPr>
          <a:xfrm rot="0">
            <a:off x="2470598" y="381170"/>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
        <p:nvSpPr>
          <p:cNvPr name="TextBox 15" id="15"/>
          <p:cNvSpPr txBox="true"/>
          <p:nvPr/>
        </p:nvSpPr>
        <p:spPr>
          <a:xfrm rot="0">
            <a:off x="10739690" y="1046094"/>
            <a:ext cx="6781212" cy="8900526"/>
          </a:xfrm>
          <a:prstGeom prst="rect">
            <a:avLst/>
          </a:prstGeom>
        </p:spPr>
        <p:txBody>
          <a:bodyPr anchor="t" rtlCol="false" tIns="0" lIns="0" bIns="0" rIns="0">
            <a:spAutoFit/>
          </a:bodyPr>
          <a:lstStyle/>
          <a:p>
            <a:pPr algn="l">
              <a:lnSpc>
                <a:spcPts val="3969"/>
              </a:lnSpc>
            </a:pPr>
            <a:r>
              <a:rPr lang="en-US" sz="2835">
                <a:solidFill>
                  <a:srgbClr val="021526"/>
                </a:solidFill>
                <a:latin typeface="Inter"/>
                <a:ea typeface="Inter"/>
                <a:cs typeface="Inter"/>
                <a:sym typeface="Inter"/>
              </a:rPr>
              <a:t>The EveryLibrary Institute, a 501(c)(3) public policy, tax policy, and education policy think tank, is motivated by the idea that civil liberties, civil rights, and civil society all come together in a funding and legal framework that is the American library experience. In 2025, the strategic choices that guided our work and the concrete outcomes we achieved for the sector were made because of our consistent application of those principles and a willingness not to shy away from the fight. Across our research, policy, and field-building, one conclusion has remained constant: the health of libraries and the health of our democratic republic are inseparable.</a:t>
            </a:r>
          </a:p>
        </p:txBody>
      </p:sp>
      <p:sp>
        <p:nvSpPr>
          <p:cNvPr name="TextBox 16" id="16"/>
          <p:cNvSpPr txBox="true"/>
          <p:nvPr/>
        </p:nvSpPr>
        <p:spPr>
          <a:xfrm rot="0">
            <a:off x="9144000" y="314495"/>
            <a:ext cx="7051923" cy="580941"/>
          </a:xfrm>
          <a:prstGeom prst="rect">
            <a:avLst/>
          </a:prstGeom>
        </p:spPr>
        <p:txBody>
          <a:bodyPr anchor="t" rtlCol="false" tIns="0" lIns="0" bIns="0" rIns="0">
            <a:spAutoFit/>
          </a:bodyPr>
          <a:lstStyle/>
          <a:p>
            <a:pPr algn="l">
              <a:lnSpc>
                <a:spcPts val="4729"/>
              </a:lnSpc>
            </a:pPr>
            <a:r>
              <a:rPr lang="en-US" sz="3378" b="true">
                <a:solidFill>
                  <a:srgbClr val="021526"/>
                </a:solidFill>
                <a:latin typeface="Arial Nova Bold"/>
                <a:ea typeface="Arial Nova Bold"/>
                <a:cs typeface="Arial Nova Bold"/>
                <a:sym typeface="Arial Nova Bold"/>
              </a:rPr>
              <a:t>2025 </a:t>
            </a:r>
            <a:r>
              <a:rPr lang="en-US" sz="3378" b="true">
                <a:solidFill>
                  <a:srgbClr val="5271FF"/>
                </a:solidFill>
                <a:latin typeface="Arial Nova Bold"/>
                <a:ea typeface="Arial Nova Bold"/>
                <a:cs typeface="Arial Nova Bold"/>
                <a:sym typeface="Arial Nova Bold"/>
              </a:rPr>
              <a:t>IMPACTS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05912" y="9258300"/>
            <a:ext cx="20250544" cy="2570953"/>
            <a:chOff x="0" y="0"/>
            <a:chExt cx="3201078" cy="406400"/>
          </a:xfrm>
        </p:grpSpPr>
        <p:sp>
          <p:nvSpPr>
            <p:cNvPr name="Freeform 3" id="3"/>
            <p:cNvSpPr/>
            <p:nvPr/>
          </p:nvSpPr>
          <p:spPr>
            <a:xfrm flipH="true" flipV="false" rot="0">
              <a:off x="0" y="0"/>
              <a:ext cx="3201077" cy="406400"/>
            </a:xfrm>
            <a:custGeom>
              <a:avLst/>
              <a:gdLst/>
              <a:ahLst/>
              <a:cxnLst/>
              <a:rect r="r" b="b" t="t" l="l"/>
              <a:pathLst>
                <a:path h="406400" w="3201077">
                  <a:moveTo>
                    <a:pt x="203200" y="0"/>
                  </a:moveTo>
                  <a:cubicBezTo>
                    <a:pt x="90970" y="0"/>
                    <a:pt x="0" y="90970"/>
                    <a:pt x="0" y="203200"/>
                  </a:cubicBezTo>
                  <a:cubicBezTo>
                    <a:pt x="0" y="315430"/>
                    <a:pt x="90970" y="406400"/>
                    <a:pt x="203200" y="406400"/>
                  </a:cubicBezTo>
                  <a:lnTo>
                    <a:pt x="2997877" y="406400"/>
                  </a:lnTo>
                  <a:cubicBezTo>
                    <a:pt x="3110107" y="406400"/>
                    <a:pt x="3201077" y="315430"/>
                    <a:pt x="3201077" y="203200"/>
                  </a:cubicBezTo>
                  <a:cubicBezTo>
                    <a:pt x="3201077" y="90970"/>
                    <a:pt x="3110107" y="0"/>
                    <a:pt x="2997877" y="0"/>
                  </a:cubicBezTo>
                  <a:lnTo>
                    <a:pt x="203200" y="0"/>
                  </a:lnTo>
                </a:path>
              </a:pathLst>
            </a:custGeom>
            <a:solidFill>
              <a:srgbClr val="5271FF">
                <a:alpha val="14902"/>
              </a:srgbClr>
            </a:solidFill>
          </p:spPr>
        </p:sp>
      </p:grpSp>
      <p:sp>
        <p:nvSpPr>
          <p:cNvPr name="TextBox 4" id="4"/>
          <p:cNvSpPr txBox="true"/>
          <p:nvPr/>
        </p:nvSpPr>
        <p:spPr>
          <a:xfrm rot="0">
            <a:off x="943373" y="1319367"/>
            <a:ext cx="8501164" cy="1980796"/>
          </a:xfrm>
          <a:prstGeom prst="rect">
            <a:avLst/>
          </a:prstGeom>
        </p:spPr>
        <p:txBody>
          <a:bodyPr anchor="t" rtlCol="false" tIns="0" lIns="0" bIns="0" rIns="0">
            <a:spAutoFit/>
          </a:bodyPr>
          <a:lstStyle/>
          <a:p>
            <a:pPr algn="l">
              <a:lnSpc>
                <a:spcPts val="5272"/>
              </a:lnSpc>
            </a:pPr>
            <a:r>
              <a:rPr lang="en-US" sz="3765" b="true">
                <a:solidFill>
                  <a:srgbClr val="021526"/>
                </a:solidFill>
                <a:latin typeface="Arial Nova Bold"/>
                <a:ea typeface="Arial Nova Bold"/>
                <a:cs typeface="Arial Nova Bold"/>
                <a:sym typeface="Arial Nova Bold"/>
              </a:rPr>
              <a:t>OPPOSING PRESIDENT TRUMP’S </a:t>
            </a:r>
            <a:r>
              <a:rPr lang="en-US" sz="3765" b="true">
                <a:solidFill>
                  <a:srgbClr val="124BAD"/>
                </a:solidFill>
                <a:latin typeface="Arial Nova Bold"/>
                <a:ea typeface="Arial Nova Bold"/>
                <a:cs typeface="Arial Nova Bold"/>
                <a:sym typeface="Arial Nova Bold"/>
              </a:rPr>
              <a:t>PROJECT 2025 AGENDA</a:t>
            </a:r>
          </a:p>
          <a:p>
            <a:pPr algn="l">
              <a:lnSpc>
                <a:spcPts val="5272"/>
              </a:lnSpc>
            </a:pPr>
          </a:p>
        </p:txBody>
      </p:sp>
      <p:sp>
        <p:nvSpPr>
          <p:cNvPr name="TextBox 5" id="5"/>
          <p:cNvSpPr txBox="true"/>
          <p:nvPr/>
        </p:nvSpPr>
        <p:spPr>
          <a:xfrm rot="0">
            <a:off x="1028700" y="2998978"/>
            <a:ext cx="7483211" cy="5722563"/>
          </a:xfrm>
          <a:prstGeom prst="rect">
            <a:avLst/>
          </a:prstGeom>
        </p:spPr>
        <p:txBody>
          <a:bodyPr anchor="t" rtlCol="false" tIns="0" lIns="0" bIns="0" rIns="0">
            <a:spAutoFit/>
          </a:bodyPr>
          <a:lstStyle/>
          <a:p>
            <a:pPr algn="l">
              <a:lnSpc>
                <a:spcPts val="3258"/>
              </a:lnSpc>
            </a:pPr>
            <a:r>
              <a:rPr lang="en-US" sz="2327">
                <a:solidFill>
                  <a:srgbClr val="021526"/>
                </a:solidFill>
                <a:latin typeface="Inter"/>
                <a:ea typeface="Inter"/>
                <a:cs typeface="Inter"/>
                <a:sym typeface="Inter"/>
              </a:rPr>
              <a:t>President Trump has, since his first term’s first federal budget in 2017, called for the defunding and dismantling of the Institute of Museum and Library Services (IMLS). On the campaign trail prior to his reelection in 2024, he promised to fire the Archivist of the United States and put the National Archives under the administration’s control, which he did shortly after Inauguration Day. The blueprint for these changes to the federal frameworks for libraries, museums, archives, K-12 education, higher ed, and the roles of the federal government and the states was clearly spelled out in Project 2025, the conservative Heritage Foundation's blueprint endorsed by the President. </a:t>
            </a:r>
          </a:p>
        </p:txBody>
      </p:sp>
      <p:grpSp>
        <p:nvGrpSpPr>
          <p:cNvPr name="Group 6" id="6"/>
          <p:cNvGrpSpPr/>
          <p:nvPr/>
        </p:nvGrpSpPr>
        <p:grpSpPr>
          <a:xfrm rot="0">
            <a:off x="846428" y="-340905"/>
            <a:ext cx="889518" cy="1444149"/>
            <a:chOff x="0" y="0"/>
            <a:chExt cx="660400" cy="1072172"/>
          </a:xfrm>
        </p:grpSpPr>
        <p:sp>
          <p:nvSpPr>
            <p:cNvPr name="Freeform 7" id="7"/>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8" id="8"/>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sp>
        <p:nvSpPr>
          <p:cNvPr name="TextBox 9" id="9"/>
          <p:cNvSpPr txBox="true"/>
          <p:nvPr/>
        </p:nvSpPr>
        <p:spPr>
          <a:xfrm rot="0">
            <a:off x="10785104" y="764198"/>
            <a:ext cx="6474196" cy="8068888"/>
          </a:xfrm>
          <a:prstGeom prst="rect">
            <a:avLst/>
          </a:prstGeom>
        </p:spPr>
        <p:txBody>
          <a:bodyPr anchor="t" rtlCol="false" tIns="0" lIns="0" bIns="0" rIns="0">
            <a:spAutoFit/>
          </a:bodyPr>
          <a:lstStyle/>
          <a:p>
            <a:pPr algn="l">
              <a:lnSpc>
                <a:spcPts val="2838"/>
              </a:lnSpc>
            </a:pPr>
            <a:r>
              <a:rPr lang="en-US" sz="2027">
                <a:solidFill>
                  <a:srgbClr val="021526"/>
                </a:solidFill>
                <a:latin typeface="Inter"/>
                <a:ea typeface="Inter"/>
                <a:cs typeface="Inter"/>
                <a:sym typeface="Inter"/>
              </a:rPr>
              <a:t>The EveryLibrary Institute was the only national library organization to sound not only a social alarm but also to issue direct policy warnings about the impacts of those proposals on libraries, archives, and museums:</a:t>
            </a:r>
          </a:p>
          <a:p>
            <a:pPr algn="l">
              <a:lnSpc>
                <a:spcPts val="2838"/>
              </a:lnSpc>
            </a:pPr>
          </a:p>
          <a:p>
            <a:pPr algn="l" marL="416095" indent="-208048" lvl="1">
              <a:lnSpc>
                <a:spcPts val="2698"/>
              </a:lnSpc>
              <a:buFont typeface="Arial"/>
              <a:buChar char="•"/>
            </a:pPr>
            <a:r>
              <a:rPr lang="en-US" sz="1927">
                <a:solidFill>
                  <a:srgbClr val="021526"/>
                </a:solidFill>
                <a:latin typeface="Inter"/>
                <a:ea typeface="Inter"/>
                <a:cs typeface="Inter"/>
                <a:sym typeface="Inter"/>
              </a:rPr>
              <a:t>Fi</a:t>
            </a:r>
            <a:r>
              <a:rPr lang="en-US" sz="1927">
                <a:solidFill>
                  <a:srgbClr val="021526"/>
                </a:solidFill>
                <a:latin typeface="Inter"/>
                <a:ea typeface="Inter"/>
                <a:cs typeface="Inter"/>
                <a:sym typeface="Inter"/>
              </a:rPr>
              <a:t>rst library organization to issue guidance about the rule of law, congressional intent, and agency obligations. </a:t>
            </a:r>
          </a:p>
          <a:p>
            <a:pPr algn="l" marL="416095" indent="-208048" lvl="1">
              <a:lnSpc>
                <a:spcPts val="2698"/>
              </a:lnSpc>
              <a:buFont typeface="Arial"/>
              <a:buChar char="•"/>
            </a:pPr>
            <a:r>
              <a:rPr lang="en-US" sz="1927">
                <a:solidFill>
                  <a:srgbClr val="021526"/>
                </a:solidFill>
                <a:latin typeface="Inter"/>
                <a:ea typeface="Inter"/>
                <a:cs typeface="Inter"/>
                <a:sym typeface="Inter"/>
              </a:rPr>
              <a:t>Argued that the administration would be in violation of the law if it acted to eliminate IMLS, a position taken by 21 state attorneys general in their Rhode Island lawsuit, which ultimately restored the agency. </a:t>
            </a:r>
          </a:p>
          <a:p>
            <a:pPr algn="l" marL="416095" indent="-208048" lvl="1">
              <a:lnSpc>
                <a:spcPts val="2698"/>
              </a:lnSpc>
              <a:buFont typeface="Arial"/>
              <a:buChar char="•"/>
            </a:pPr>
            <a:r>
              <a:rPr lang="en-US" sz="1927">
                <a:solidFill>
                  <a:srgbClr val="021526"/>
                </a:solidFill>
                <a:latin typeface="Inter"/>
                <a:ea typeface="Inter"/>
                <a:cs typeface="Inter"/>
                <a:sym typeface="Inter"/>
              </a:rPr>
              <a:t>Continued to provide technical assistance and substantive guidance to library leaders in the states, including reports like “</a:t>
            </a:r>
            <a:r>
              <a:rPr lang="en-US" sz="1927" u="sng">
                <a:solidFill>
                  <a:srgbClr val="021526"/>
                </a:solidFill>
                <a:latin typeface="Inter"/>
                <a:ea typeface="Inter"/>
                <a:cs typeface="Inter"/>
                <a:sym typeface="Inter"/>
                <a:hlinkClick r:id="rId2" tooltip="https://www.everylibraryinstitute.org/state_budgets_imls_funding_contingency"/>
              </a:rPr>
              <a:t>Contingency Planning for State Budgets for IMLS Funding Uncertainty</a:t>
            </a:r>
            <a:r>
              <a:rPr lang="en-US" sz="1927">
                <a:solidFill>
                  <a:srgbClr val="021526"/>
                </a:solidFill>
                <a:latin typeface="Inter"/>
                <a:ea typeface="Inter"/>
                <a:cs typeface="Inter"/>
                <a:sym typeface="Inter"/>
              </a:rPr>
              <a:t>,” and “</a:t>
            </a:r>
            <a:r>
              <a:rPr lang="en-US" sz="1927" u="sng">
                <a:solidFill>
                  <a:srgbClr val="021526"/>
                </a:solidFill>
                <a:latin typeface="Inter"/>
                <a:ea typeface="Inter"/>
                <a:cs typeface="Inter"/>
                <a:sym typeface="Inter"/>
                <a:hlinkClick r:id="rId3" tooltip="https://www.everylibraryinstitute.org/imls_pls_national_asset_at_risk"/>
              </a:rPr>
              <a:t>The IMLS Public Library Survey: A National Asset at Risk</a:t>
            </a:r>
            <a:r>
              <a:rPr lang="en-US" sz="1927">
                <a:solidFill>
                  <a:srgbClr val="021526"/>
                </a:solidFill>
                <a:latin typeface="Inter"/>
                <a:ea typeface="Inter"/>
                <a:cs typeface="Inter"/>
                <a:sym typeface="Inter"/>
              </a:rPr>
              <a:t>.” </a:t>
            </a:r>
          </a:p>
          <a:p>
            <a:pPr algn="l" marL="416095" indent="-208048" lvl="1">
              <a:lnSpc>
                <a:spcPts val="2698"/>
              </a:lnSpc>
              <a:buFont typeface="Arial"/>
              <a:buChar char="•"/>
            </a:pPr>
            <a:r>
              <a:rPr lang="en-US" sz="1927">
                <a:solidFill>
                  <a:srgbClr val="021526"/>
                </a:solidFill>
                <a:latin typeface="Inter"/>
                <a:ea typeface="Inter"/>
                <a:cs typeface="Inter"/>
                <a:sym typeface="Inter"/>
              </a:rPr>
              <a:t>Published “Culture War by Executive Order,” analysing the impact of E.O.s on library grant recipients. </a:t>
            </a:r>
          </a:p>
          <a:p>
            <a:pPr algn="l">
              <a:lnSpc>
                <a:spcPts val="2278"/>
              </a:lnSpc>
            </a:pPr>
          </a:p>
        </p:txBody>
      </p:sp>
      <p:sp>
        <p:nvSpPr>
          <p:cNvPr name="TextBox 10" id="10"/>
          <p:cNvSpPr txBox="true"/>
          <p:nvPr/>
        </p:nvSpPr>
        <p:spPr>
          <a:xfrm rot="0">
            <a:off x="2470598" y="381170"/>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93371" y="6998815"/>
            <a:ext cx="11687546" cy="4553427"/>
            <a:chOff x="0" y="0"/>
            <a:chExt cx="1043131" cy="406400"/>
          </a:xfrm>
        </p:grpSpPr>
        <p:sp>
          <p:nvSpPr>
            <p:cNvPr name="Freeform 3" id="3"/>
            <p:cNvSpPr/>
            <p:nvPr/>
          </p:nvSpPr>
          <p:spPr>
            <a:xfrm flipH="true" flipV="false" rot="0">
              <a:off x="0" y="0"/>
              <a:ext cx="1043131" cy="406400"/>
            </a:xfrm>
            <a:custGeom>
              <a:avLst/>
              <a:gdLst/>
              <a:ahLst/>
              <a:cxnLst/>
              <a:rect r="r" b="b" t="t" l="l"/>
              <a:pathLst>
                <a:path h="406400" w="1043131">
                  <a:moveTo>
                    <a:pt x="203200" y="0"/>
                  </a:moveTo>
                  <a:cubicBezTo>
                    <a:pt x="90970" y="0"/>
                    <a:pt x="0" y="90970"/>
                    <a:pt x="0" y="203200"/>
                  </a:cubicBezTo>
                  <a:cubicBezTo>
                    <a:pt x="0" y="315430"/>
                    <a:pt x="90970" y="406400"/>
                    <a:pt x="203200" y="406400"/>
                  </a:cubicBezTo>
                  <a:lnTo>
                    <a:pt x="839931" y="406400"/>
                  </a:lnTo>
                  <a:cubicBezTo>
                    <a:pt x="952160" y="406400"/>
                    <a:pt x="1043131" y="315430"/>
                    <a:pt x="1043131" y="203200"/>
                  </a:cubicBezTo>
                  <a:cubicBezTo>
                    <a:pt x="1043131" y="90970"/>
                    <a:pt x="952160" y="0"/>
                    <a:pt x="839931" y="0"/>
                  </a:cubicBezTo>
                  <a:lnTo>
                    <a:pt x="203200" y="0"/>
                  </a:lnTo>
                </a:path>
              </a:pathLst>
            </a:custGeom>
            <a:solidFill>
              <a:srgbClr val="021526">
                <a:alpha val="14902"/>
              </a:srgbClr>
            </a:solidFill>
          </p:spPr>
        </p:sp>
      </p:grpSp>
      <p:sp>
        <p:nvSpPr>
          <p:cNvPr name="TextBox 4" id="4"/>
          <p:cNvSpPr txBox="true"/>
          <p:nvPr/>
        </p:nvSpPr>
        <p:spPr>
          <a:xfrm rot="0">
            <a:off x="795712" y="2404907"/>
            <a:ext cx="8541445" cy="4286828"/>
          </a:xfrm>
          <a:prstGeom prst="rect">
            <a:avLst/>
          </a:prstGeom>
        </p:spPr>
        <p:txBody>
          <a:bodyPr anchor="t" rtlCol="false" tIns="0" lIns="0" bIns="0" rIns="0">
            <a:spAutoFit/>
          </a:bodyPr>
          <a:lstStyle/>
          <a:p>
            <a:pPr algn="l">
              <a:lnSpc>
                <a:spcPts val="3118"/>
              </a:lnSpc>
            </a:pPr>
            <a:r>
              <a:rPr lang="en-US" sz="2227">
                <a:solidFill>
                  <a:srgbClr val="021526"/>
                </a:solidFill>
                <a:latin typeface="Inter"/>
                <a:ea typeface="Inter"/>
                <a:cs typeface="Inter"/>
                <a:sym typeface="Inter"/>
              </a:rPr>
              <a:t>Libraries today sit at the intersection of access to information, education policy, civil rights, and democratic resilience. The decisions made about libraries now carry implications far beyond individual institutions. Civil Liberties, Civil Rights, and Civil Society all must be engaged. Throughout its policy and advocacy work, we have maintained a consistent focus on the overlapping domains of civil liberties, civil rights, and civil society. Questi</a:t>
            </a:r>
            <a:r>
              <a:rPr lang="en-US" sz="2227" u="none">
                <a:solidFill>
                  <a:srgbClr val="021526"/>
                </a:solidFill>
                <a:latin typeface="Inter"/>
                <a:ea typeface="Inter"/>
                <a:cs typeface="Inter"/>
                <a:sym typeface="Inter"/>
              </a:rPr>
              <a:t>ons o</a:t>
            </a:r>
            <a:r>
              <a:rPr lang="en-US" sz="2227">
                <a:solidFill>
                  <a:srgbClr val="021526"/>
                </a:solidFill>
                <a:latin typeface="Inter"/>
                <a:ea typeface="Inter"/>
                <a:cs typeface="Inter"/>
                <a:sym typeface="Inter"/>
              </a:rPr>
              <a:t>f</a:t>
            </a:r>
            <a:r>
              <a:rPr lang="en-US" sz="2227" u="none">
                <a:solidFill>
                  <a:srgbClr val="021526"/>
                </a:solidFill>
                <a:latin typeface="Inter"/>
                <a:ea typeface="Inter"/>
                <a:cs typeface="Inter"/>
                <a:sym typeface="Inter"/>
              </a:rPr>
              <a:t> fr</a:t>
            </a:r>
            <a:r>
              <a:rPr lang="en-US" sz="2227">
                <a:solidFill>
                  <a:srgbClr val="021526"/>
                </a:solidFill>
                <a:latin typeface="Inter"/>
                <a:ea typeface="Inter"/>
                <a:cs typeface="Inter"/>
                <a:sym typeface="Inter"/>
              </a:rPr>
              <a:t>ee</a:t>
            </a:r>
            <a:r>
              <a:rPr lang="en-US" sz="2227" u="none">
                <a:solidFill>
                  <a:srgbClr val="021526"/>
                </a:solidFill>
                <a:latin typeface="Inter"/>
                <a:ea typeface="Inter"/>
                <a:cs typeface="Inter"/>
                <a:sym typeface="Inter"/>
              </a:rPr>
              <a:t> e</a:t>
            </a:r>
            <a:r>
              <a:rPr lang="en-US" sz="2227">
                <a:solidFill>
                  <a:srgbClr val="021526"/>
                </a:solidFill>
                <a:latin typeface="Inter"/>
                <a:ea typeface="Inter"/>
                <a:cs typeface="Inter"/>
                <a:sym typeface="Inter"/>
              </a:rPr>
              <a:t>xpression, equal access, institutional governance, and democratic participation were treated not as separate concerns, but as mutually reinforcing </a:t>
            </a:r>
            <a:r>
              <a:rPr lang="en-US" sz="2227" u="none">
                <a:solidFill>
                  <a:srgbClr val="021526"/>
                </a:solidFill>
                <a:latin typeface="Inter"/>
                <a:ea typeface="Inter"/>
                <a:cs typeface="Inter"/>
                <a:sym typeface="Inter"/>
              </a:rPr>
              <a:t>di</a:t>
            </a:r>
            <a:r>
              <a:rPr lang="en-US" sz="2227">
                <a:solidFill>
                  <a:srgbClr val="021526"/>
                </a:solidFill>
                <a:latin typeface="Inter"/>
                <a:ea typeface="Inter"/>
                <a:cs typeface="Inter"/>
                <a:sym typeface="Inter"/>
              </a:rPr>
              <a:t>m</a:t>
            </a:r>
            <a:r>
              <a:rPr lang="en-US" sz="2227" u="none">
                <a:solidFill>
                  <a:srgbClr val="021526"/>
                </a:solidFill>
                <a:latin typeface="Inter"/>
                <a:ea typeface="Inter"/>
                <a:cs typeface="Inter"/>
                <a:sym typeface="Inter"/>
              </a:rPr>
              <a:t>e</a:t>
            </a:r>
            <a:r>
              <a:rPr lang="en-US" sz="2227">
                <a:solidFill>
                  <a:srgbClr val="021526"/>
                </a:solidFill>
                <a:latin typeface="Inter"/>
                <a:ea typeface="Inter"/>
                <a:cs typeface="Inter"/>
                <a:sym typeface="Inter"/>
              </a:rPr>
              <a:t>ns</a:t>
            </a:r>
            <a:r>
              <a:rPr lang="en-US" sz="2227" u="none">
                <a:solidFill>
                  <a:srgbClr val="021526"/>
                </a:solidFill>
                <a:latin typeface="Inter"/>
                <a:ea typeface="Inter"/>
                <a:cs typeface="Inter"/>
                <a:sym typeface="Inter"/>
              </a:rPr>
              <a:t>i</a:t>
            </a:r>
            <a:r>
              <a:rPr lang="en-US" sz="2227">
                <a:solidFill>
                  <a:srgbClr val="021526"/>
                </a:solidFill>
                <a:latin typeface="Inter"/>
                <a:ea typeface="Inter"/>
                <a:cs typeface="Inter"/>
                <a:sym typeface="Inter"/>
              </a:rPr>
              <a:t>o</a:t>
            </a:r>
            <a:r>
              <a:rPr lang="en-US" sz="2227" u="none">
                <a:solidFill>
                  <a:srgbClr val="021526"/>
                </a:solidFill>
                <a:latin typeface="Inter"/>
                <a:ea typeface="Inter"/>
                <a:cs typeface="Inter"/>
                <a:sym typeface="Inter"/>
              </a:rPr>
              <a:t>n</a:t>
            </a:r>
            <a:r>
              <a:rPr lang="en-US" sz="2227">
                <a:solidFill>
                  <a:srgbClr val="021526"/>
                </a:solidFill>
                <a:latin typeface="Inter"/>
                <a:ea typeface="Inter"/>
                <a:cs typeface="Inter"/>
                <a:sym typeface="Inter"/>
              </a:rPr>
              <a:t>s of t</a:t>
            </a:r>
            <a:r>
              <a:rPr lang="en-US" sz="2227" u="none">
                <a:solidFill>
                  <a:srgbClr val="021526"/>
                </a:solidFill>
                <a:latin typeface="Inter"/>
                <a:ea typeface="Inter"/>
                <a:cs typeface="Inter"/>
                <a:sym typeface="Inter"/>
              </a:rPr>
              <a:t>he </a:t>
            </a:r>
            <a:r>
              <a:rPr lang="en-US" sz="2227">
                <a:solidFill>
                  <a:srgbClr val="021526"/>
                </a:solidFill>
                <a:latin typeface="Inter"/>
                <a:ea typeface="Inter"/>
                <a:cs typeface="Inter"/>
                <a:sym typeface="Inter"/>
              </a:rPr>
              <a:t>same</a:t>
            </a:r>
            <a:r>
              <a:rPr lang="en-US" sz="2227" u="none">
                <a:solidFill>
                  <a:srgbClr val="021526"/>
                </a:solidFill>
                <a:latin typeface="Inter"/>
                <a:ea typeface="Inter"/>
                <a:cs typeface="Inter"/>
                <a:sym typeface="Inter"/>
              </a:rPr>
              <a:t> i</a:t>
            </a:r>
            <a:r>
              <a:rPr lang="en-US" sz="2227">
                <a:solidFill>
                  <a:srgbClr val="021526"/>
                </a:solidFill>
                <a:latin typeface="Inter"/>
                <a:ea typeface="Inter"/>
                <a:cs typeface="Inter"/>
                <a:sym typeface="Inter"/>
              </a:rPr>
              <a:t>nst</a:t>
            </a:r>
            <a:r>
              <a:rPr lang="en-US" sz="2227" u="none">
                <a:solidFill>
                  <a:srgbClr val="021526"/>
                </a:solidFill>
                <a:latin typeface="Inter"/>
                <a:ea typeface="Inter"/>
                <a:cs typeface="Inter"/>
                <a:sym typeface="Inter"/>
              </a:rPr>
              <a:t>i</a:t>
            </a:r>
            <a:r>
              <a:rPr lang="en-US" sz="2227">
                <a:solidFill>
                  <a:srgbClr val="021526"/>
                </a:solidFill>
                <a:latin typeface="Inter"/>
                <a:ea typeface="Inter"/>
                <a:cs typeface="Inter"/>
                <a:sym typeface="Inter"/>
              </a:rPr>
              <a:t>t</a:t>
            </a:r>
            <a:r>
              <a:rPr lang="en-US" sz="2227" u="none">
                <a:solidFill>
                  <a:srgbClr val="021526"/>
                </a:solidFill>
                <a:latin typeface="Inter"/>
                <a:ea typeface="Inter"/>
                <a:cs typeface="Inter"/>
                <a:sym typeface="Inter"/>
              </a:rPr>
              <a:t>utional </a:t>
            </a:r>
            <a:r>
              <a:rPr lang="en-US" sz="2227">
                <a:solidFill>
                  <a:srgbClr val="021526"/>
                </a:solidFill>
                <a:latin typeface="Inter"/>
                <a:ea typeface="Inter"/>
                <a:cs typeface="Inter"/>
                <a:sym typeface="Inter"/>
              </a:rPr>
              <a:t>land</a:t>
            </a:r>
            <a:r>
              <a:rPr lang="en-US" sz="2227" u="none">
                <a:solidFill>
                  <a:srgbClr val="021526"/>
                </a:solidFill>
                <a:latin typeface="Inter"/>
                <a:ea typeface="Inter"/>
                <a:cs typeface="Inter"/>
                <a:sym typeface="Inter"/>
              </a:rPr>
              <a:t>s</a:t>
            </a:r>
            <a:r>
              <a:rPr lang="en-US" sz="2227">
                <a:solidFill>
                  <a:srgbClr val="021526"/>
                </a:solidFill>
                <a:latin typeface="Inter"/>
                <a:ea typeface="Inter"/>
                <a:cs typeface="Inter"/>
                <a:sym typeface="Inter"/>
              </a:rPr>
              <a:t>cap</a:t>
            </a:r>
            <a:r>
              <a:rPr lang="en-US" sz="2227" u="none">
                <a:solidFill>
                  <a:srgbClr val="021526"/>
                </a:solidFill>
                <a:latin typeface="Inter"/>
                <a:ea typeface="Inter"/>
                <a:cs typeface="Inter"/>
                <a:sym typeface="Inter"/>
              </a:rPr>
              <a:t>e</a:t>
            </a:r>
            <a:r>
              <a:rPr lang="en-US" sz="2227">
                <a:solidFill>
                  <a:srgbClr val="021526"/>
                </a:solidFill>
                <a:latin typeface="Inter"/>
                <a:ea typeface="Inter"/>
                <a:cs typeface="Inter"/>
                <a:sym typeface="Inter"/>
              </a:rPr>
              <a:t>.</a:t>
            </a:r>
          </a:p>
        </p:txBody>
      </p:sp>
      <p:grpSp>
        <p:nvGrpSpPr>
          <p:cNvPr name="Group 5" id="5"/>
          <p:cNvGrpSpPr/>
          <p:nvPr/>
        </p:nvGrpSpPr>
        <p:grpSpPr>
          <a:xfrm rot="0">
            <a:off x="698767" y="-414735"/>
            <a:ext cx="889518" cy="1444149"/>
            <a:chOff x="0" y="0"/>
            <a:chExt cx="660400" cy="1072172"/>
          </a:xfrm>
        </p:grpSpPr>
        <p:sp>
          <p:nvSpPr>
            <p:cNvPr name="Freeform 6" id="6"/>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7" id="7"/>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8" id="8"/>
          <p:cNvGrpSpPr/>
          <p:nvPr/>
        </p:nvGrpSpPr>
        <p:grpSpPr>
          <a:xfrm rot="0">
            <a:off x="496436" y="7307118"/>
            <a:ext cx="9361489" cy="2807611"/>
            <a:chOff x="0" y="0"/>
            <a:chExt cx="1355070" cy="406400"/>
          </a:xfrm>
        </p:grpSpPr>
        <p:sp>
          <p:nvSpPr>
            <p:cNvPr name="Freeform 9" id="9"/>
            <p:cNvSpPr/>
            <p:nvPr/>
          </p:nvSpPr>
          <p:spPr>
            <a:xfrm flipH="true" flipV="false" rot="0">
              <a:off x="0" y="0"/>
              <a:ext cx="1355070" cy="406400"/>
            </a:xfrm>
            <a:custGeom>
              <a:avLst/>
              <a:gdLst/>
              <a:ahLst/>
              <a:cxnLst/>
              <a:rect r="r" b="b" t="t" l="l"/>
              <a:pathLst>
                <a:path h="406400" w="1355070">
                  <a:moveTo>
                    <a:pt x="203200" y="0"/>
                  </a:moveTo>
                  <a:cubicBezTo>
                    <a:pt x="90970" y="0"/>
                    <a:pt x="0" y="90970"/>
                    <a:pt x="0" y="203200"/>
                  </a:cubicBezTo>
                  <a:cubicBezTo>
                    <a:pt x="0" y="315430"/>
                    <a:pt x="90970" y="406400"/>
                    <a:pt x="203200" y="406400"/>
                  </a:cubicBezTo>
                  <a:lnTo>
                    <a:pt x="1151870" y="406400"/>
                  </a:lnTo>
                  <a:cubicBezTo>
                    <a:pt x="1264100" y="406400"/>
                    <a:pt x="1355070" y="315430"/>
                    <a:pt x="1355070" y="203200"/>
                  </a:cubicBezTo>
                  <a:cubicBezTo>
                    <a:pt x="1355070" y="90970"/>
                    <a:pt x="1264100" y="0"/>
                    <a:pt x="1151870" y="0"/>
                  </a:cubicBezTo>
                  <a:lnTo>
                    <a:pt x="203200" y="0"/>
                  </a:lnTo>
                </a:path>
              </a:pathLst>
            </a:custGeom>
            <a:solidFill>
              <a:srgbClr val="5271FF"/>
            </a:solidFill>
          </p:spPr>
        </p:sp>
      </p:grpSp>
      <p:grpSp>
        <p:nvGrpSpPr>
          <p:cNvPr name="Group 10" id="10"/>
          <p:cNvGrpSpPr/>
          <p:nvPr/>
        </p:nvGrpSpPr>
        <p:grpSpPr>
          <a:xfrm rot="0">
            <a:off x="703062" y="7417355"/>
            <a:ext cx="8912862" cy="2587137"/>
            <a:chOff x="0" y="0"/>
            <a:chExt cx="1400075" cy="406400"/>
          </a:xfrm>
        </p:grpSpPr>
        <p:sp>
          <p:nvSpPr>
            <p:cNvPr name="Freeform 11" id="11"/>
            <p:cNvSpPr/>
            <p:nvPr/>
          </p:nvSpPr>
          <p:spPr>
            <a:xfrm flipH="false" flipV="false" rot="0">
              <a:off x="0" y="0"/>
              <a:ext cx="1400075" cy="406400"/>
            </a:xfrm>
            <a:custGeom>
              <a:avLst/>
              <a:gdLst/>
              <a:ahLst/>
              <a:cxnLst/>
              <a:rect r="r" b="b" t="t" l="l"/>
              <a:pathLst>
                <a:path h="406400" w="1400075">
                  <a:moveTo>
                    <a:pt x="1196875" y="0"/>
                  </a:moveTo>
                  <a:cubicBezTo>
                    <a:pt x="1309105" y="0"/>
                    <a:pt x="1400075" y="90970"/>
                    <a:pt x="1400075" y="203200"/>
                  </a:cubicBezTo>
                  <a:cubicBezTo>
                    <a:pt x="1400075" y="315430"/>
                    <a:pt x="1309105" y="406400"/>
                    <a:pt x="1196875" y="406400"/>
                  </a:cubicBezTo>
                  <a:lnTo>
                    <a:pt x="203200" y="406400"/>
                  </a:lnTo>
                  <a:cubicBezTo>
                    <a:pt x="90970" y="406400"/>
                    <a:pt x="0" y="315430"/>
                    <a:pt x="0" y="203200"/>
                  </a:cubicBezTo>
                  <a:cubicBezTo>
                    <a:pt x="0" y="90970"/>
                    <a:pt x="90970" y="0"/>
                    <a:pt x="203200" y="0"/>
                  </a:cubicBezTo>
                  <a:lnTo>
                    <a:pt x="1196875" y="0"/>
                  </a:lnTo>
                </a:path>
              </a:pathLst>
            </a:custGeom>
            <a:blipFill>
              <a:blip r:embed="rId2"/>
              <a:stretch>
                <a:fillRect l="0" t="-33118" r="0" b="-33118"/>
              </a:stretch>
            </a:blipFill>
          </p:spPr>
        </p:sp>
      </p:grpSp>
      <p:sp>
        <p:nvSpPr>
          <p:cNvPr name="TextBox 12" id="12"/>
          <p:cNvSpPr txBox="true"/>
          <p:nvPr/>
        </p:nvSpPr>
        <p:spPr>
          <a:xfrm rot="0">
            <a:off x="794227" y="1383746"/>
            <a:ext cx="7073778" cy="842529"/>
          </a:xfrm>
          <a:prstGeom prst="rect">
            <a:avLst/>
          </a:prstGeom>
        </p:spPr>
        <p:txBody>
          <a:bodyPr anchor="t" rtlCol="false" tIns="0" lIns="0" bIns="0" rIns="0">
            <a:spAutoFit/>
          </a:bodyPr>
          <a:lstStyle/>
          <a:p>
            <a:pPr algn="l">
              <a:lnSpc>
                <a:spcPts val="3436"/>
              </a:lnSpc>
            </a:pPr>
            <a:r>
              <a:rPr lang="en-US" sz="2454">
                <a:solidFill>
                  <a:srgbClr val="021526"/>
                </a:solidFill>
                <a:latin typeface="Arial Nova"/>
                <a:ea typeface="Arial Nova"/>
                <a:cs typeface="Arial Nova"/>
                <a:sym typeface="Arial Nova"/>
              </a:rPr>
              <a:t>WRITING LAWS THAT SAFEGUARD LIBRARIES </a:t>
            </a:r>
            <a:r>
              <a:rPr lang="en-US" sz="2454">
                <a:solidFill>
                  <a:srgbClr val="124BAD"/>
                </a:solidFill>
                <a:latin typeface="Arial Nova"/>
                <a:ea typeface="Arial Nova"/>
                <a:cs typeface="Arial Nova"/>
                <a:sym typeface="Arial Nova"/>
              </a:rPr>
              <a:t>AND THE RIGHTS OF READERS</a:t>
            </a:r>
          </a:p>
        </p:txBody>
      </p:sp>
      <p:sp>
        <p:nvSpPr>
          <p:cNvPr name="TextBox 13" id="13"/>
          <p:cNvSpPr txBox="true"/>
          <p:nvPr/>
        </p:nvSpPr>
        <p:spPr>
          <a:xfrm rot="0">
            <a:off x="10989035" y="702024"/>
            <a:ext cx="6474196" cy="9870383"/>
          </a:xfrm>
          <a:prstGeom prst="rect">
            <a:avLst/>
          </a:prstGeom>
        </p:spPr>
        <p:txBody>
          <a:bodyPr anchor="t" rtlCol="false" tIns="0" lIns="0" bIns="0" rIns="0">
            <a:spAutoFit/>
          </a:bodyPr>
          <a:lstStyle/>
          <a:p>
            <a:pPr algn="l">
              <a:lnSpc>
                <a:spcPts val="3538"/>
              </a:lnSpc>
            </a:pPr>
            <a:r>
              <a:rPr lang="en-US" sz="2527">
                <a:solidFill>
                  <a:srgbClr val="021526"/>
                </a:solidFill>
                <a:latin typeface="Inter"/>
                <a:ea typeface="Inter"/>
                <a:cs typeface="Inter"/>
                <a:sym typeface="Inter"/>
              </a:rPr>
              <a:t>As the lead national policy partner for numerous state library associations and coalitions, the EveryLibrary Institute helped write, shape, or pass Right to Read bills in Colorado (SB63), Connecticut (SB1271), Delaware (HB119), Rhode Island (S0238), and Nevada (AB386) in 2025. Our policy papers helped inform two veto campaigns, in North Dakota (SB2307) and New Hampshire (HB324), in support of state right to read coalitions about anti-access, pro-censorship legislation. Since 2023, the EveryLibrary Institute’s model “</a:t>
            </a:r>
            <a:r>
              <a:rPr lang="en-US" sz="2527" u="sng">
                <a:solidFill>
                  <a:srgbClr val="021526"/>
                </a:solidFill>
                <a:latin typeface="Inter"/>
                <a:ea typeface="Inter"/>
                <a:cs typeface="Inter"/>
                <a:sym typeface="Inter"/>
                <a:hlinkClick r:id="rId3" tooltip="https://www.everylibraryinstitute.org/model_libraries_for_all_act"/>
              </a:rPr>
              <a:t>Libraries for All Act</a:t>
            </a:r>
            <a:r>
              <a:rPr lang="en-US" sz="2527">
                <a:solidFill>
                  <a:srgbClr val="021526"/>
                </a:solidFill>
                <a:latin typeface="Inter"/>
                <a:ea typeface="Inter"/>
                <a:cs typeface="Inter"/>
                <a:sym typeface="Inter"/>
              </a:rPr>
              <a:t>” has shown states how to best apply civil rights and public accommodation laws to library collection development, programming, and events policy. </a:t>
            </a:r>
          </a:p>
          <a:p>
            <a:pPr algn="l">
              <a:lnSpc>
                <a:spcPts val="3818"/>
              </a:lnSpc>
            </a:pPr>
          </a:p>
          <a:p>
            <a:pPr algn="l">
              <a:lnSpc>
                <a:spcPts val="3538"/>
              </a:lnSpc>
            </a:pPr>
            <a:r>
              <a:rPr lang="en-US" sz="2527">
                <a:solidFill>
                  <a:srgbClr val="021526"/>
                </a:solidFill>
                <a:latin typeface="Inter"/>
                <a:ea typeface="Inter"/>
                <a:cs typeface="Inter"/>
                <a:sym typeface="Inter"/>
              </a:rPr>
              <a:t> </a:t>
            </a:r>
          </a:p>
          <a:p>
            <a:pPr algn="l">
              <a:lnSpc>
                <a:spcPts val="3538"/>
              </a:lnSpc>
            </a:pPr>
          </a:p>
          <a:p>
            <a:pPr algn="l">
              <a:lnSpc>
                <a:spcPts val="3538"/>
              </a:lnSpc>
            </a:pPr>
          </a:p>
        </p:txBody>
      </p:sp>
      <p:sp>
        <p:nvSpPr>
          <p:cNvPr name="TextBox 14" id="14"/>
          <p:cNvSpPr txBox="true"/>
          <p:nvPr/>
        </p:nvSpPr>
        <p:spPr>
          <a:xfrm rot="0">
            <a:off x="2470598" y="381170"/>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17981" y="9577141"/>
            <a:ext cx="11687546" cy="4553427"/>
            <a:chOff x="0" y="0"/>
            <a:chExt cx="1043131" cy="406400"/>
          </a:xfrm>
        </p:grpSpPr>
        <p:sp>
          <p:nvSpPr>
            <p:cNvPr name="Freeform 3" id="3"/>
            <p:cNvSpPr/>
            <p:nvPr/>
          </p:nvSpPr>
          <p:spPr>
            <a:xfrm flipH="true" flipV="false" rot="0">
              <a:off x="0" y="0"/>
              <a:ext cx="1043131" cy="406400"/>
            </a:xfrm>
            <a:custGeom>
              <a:avLst/>
              <a:gdLst/>
              <a:ahLst/>
              <a:cxnLst/>
              <a:rect r="r" b="b" t="t" l="l"/>
              <a:pathLst>
                <a:path h="406400" w="1043131">
                  <a:moveTo>
                    <a:pt x="203200" y="0"/>
                  </a:moveTo>
                  <a:cubicBezTo>
                    <a:pt x="90970" y="0"/>
                    <a:pt x="0" y="90970"/>
                    <a:pt x="0" y="203200"/>
                  </a:cubicBezTo>
                  <a:cubicBezTo>
                    <a:pt x="0" y="315430"/>
                    <a:pt x="90970" y="406400"/>
                    <a:pt x="203200" y="406400"/>
                  </a:cubicBezTo>
                  <a:lnTo>
                    <a:pt x="839931" y="406400"/>
                  </a:lnTo>
                  <a:cubicBezTo>
                    <a:pt x="952160" y="406400"/>
                    <a:pt x="1043131" y="315430"/>
                    <a:pt x="1043131" y="203200"/>
                  </a:cubicBezTo>
                  <a:cubicBezTo>
                    <a:pt x="1043131" y="90970"/>
                    <a:pt x="952160" y="0"/>
                    <a:pt x="839931" y="0"/>
                  </a:cubicBezTo>
                  <a:lnTo>
                    <a:pt x="203200" y="0"/>
                  </a:lnTo>
                </a:path>
              </a:pathLst>
            </a:custGeom>
            <a:solidFill>
              <a:srgbClr val="021526">
                <a:alpha val="14902"/>
              </a:srgbClr>
            </a:solidFill>
          </p:spPr>
        </p:sp>
      </p:grpSp>
      <p:sp>
        <p:nvSpPr>
          <p:cNvPr name="TextBox 4" id="4"/>
          <p:cNvSpPr txBox="true"/>
          <p:nvPr/>
        </p:nvSpPr>
        <p:spPr>
          <a:xfrm rot="0">
            <a:off x="674157" y="2377302"/>
            <a:ext cx="7995409" cy="3956647"/>
          </a:xfrm>
          <a:prstGeom prst="rect">
            <a:avLst/>
          </a:prstGeom>
        </p:spPr>
        <p:txBody>
          <a:bodyPr anchor="t" rtlCol="false" tIns="0" lIns="0" bIns="0" rIns="0">
            <a:spAutoFit/>
          </a:bodyPr>
          <a:lstStyle/>
          <a:p>
            <a:pPr algn="l">
              <a:lnSpc>
                <a:spcPts val="2417"/>
              </a:lnSpc>
            </a:pPr>
            <a:r>
              <a:rPr lang="en-US" sz="1726">
                <a:solidFill>
                  <a:srgbClr val="021526"/>
                </a:solidFill>
                <a:latin typeface="Inter"/>
                <a:ea typeface="Inter"/>
                <a:cs typeface="Inter"/>
                <a:sym typeface="Inter"/>
              </a:rPr>
              <a:t>When Indiana lawmakers considered SB283, which would have stripped public libraries of their ability to tax and govern themselves, we published “</a:t>
            </a:r>
            <a:r>
              <a:rPr lang="en-US" sz="1726" u="sng">
                <a:solidFill>
                  <a:srgbClr val="021526"/>
                </a:solidFill>
                <a:latin typeface="Inter"/>
                <a:ea typeface="Inter"/>
                <a:cs typeface="Inter"/>
                <a:sym typeface="Inter"/>
                <a:hlinkClick r:id="rId2" tooltip="https://www.everylibraryinstitute.org/polcy_brief_in_sb283_2025_cautions_concerns"/>
              </a:rPr>
              <a:t>Caution &amp; Concerns</a:t>
            </a:r>
            <a:r>
              <a:rPr lang="en-US" sz="1726">
                <a:solidFill>
                  <a:srgbClr val="021526"/>
                </a:solidFill>
                <a:latin typeface="Inter"/>
                <a:ea typeface="Inter"/>
                <a:cs typeface="Inter"/>
                <a:sym typeface="Inter"/>
              </a:rPr>
              <a:t>” to clearly lay out the problems that this misguided legislation would create, not solve. In Iowa, where the legislature passed HF718, which voided 94 local library levy elections by fiat, we partnered with local researchers to produce “</a:t>
            </a:r>
            <a:r>
              <a:rPr lang="en-US" sz="1726" u="sng">
                <a:solidFill>
                  <a:srgbClr val="021526"/>
                </a:solidFill>
                <a:latin typeface="Inter"/>
                <a:ea typeface="Inter"/>
                <a:cs typeface="Inter"/>
                <a:sym typeface="Inter"/>
                <a:hlinkClick r:id="rId3" tooltip="https://www.everylibraryinstitute.org/iowa_27cent_levy"/>
              </a:rPr>
              <a:t>Forecasting Closures Across Iowa Public Libraries and Museums</a:t>
            </a:r>
            <a:r>
              <a:rPr lang="en-US" sz="1726">
                <a:solidFill>
                  <a:srgbClr val="021526"/>
                </a:solidFill>
                <a:latin typeface="Inter"/>
                <a:ea typeface="Inter"/>
                <a:cs typeface="Inter"/>
                <a:sym typeface="Inter"/>
              </a:rPr>
              <a:t>” as a way to re-engage the legislative leaders in a policy discussion about restoring local mechanisms to fund these libraries. As rumors of the reintroduction of a significant anti-access bill began to circulate in Colorado, we published our “</a:t>
            </a:r>
            <a:r>
              <a:rPr lang="en-US" sz="1726" u="sng">
                <a:solidFill>
                  <a:srgbClr val="021526"/>
                </a:solidFill>
                <a:latin typeface="Inter"/>
                <a:ea typeface="Inter"/>
                <a:cs typeface="Inter"/>
                <a:sym typeface="Inter"/>
                <a:hlinkClick r:id="rId4" tooltip="https://www.everylibraryinstitute.org/protecting_student_access_colorado_hb25-1158"/>
              </a:rPr>
              <a:t>Protecting Student Access to Research and Information in Colorado Schools</a:t>
            </a:r>
            <a:r>
              <a:rPr lang="en-US" sz="1726">
                <a:solidFill>
                  <a:srgbClr val="021526"/>
                </a:solidFill>
                <a:latin typeface="Inter"/>
                <a:ea typeface="Inter"/>
                <a:cs typeface="Inter"/>
                <a:sym typeface="Inter"/>
              </a:rPr>
              <a:t>” to ensure that legislators, education stakeholders, and industry partners fully understand what is at stake for students, schools, and communities across the state.</a:t>
            </a:r>
          </a:p>
        </p:txBody>
      </p:sp>
      <p:grpSp>
        <p:nvGrpSpPr>
          <p:cNvPr name="Group 5" id="5"/>
          <p:cNvGrpSpPr/>
          <p:nvPr/>
        </p:nvGrpSpPr>
        <p:grpSpPr>
          <a:xfrm rot="0">
            <a:off x="674157" y="0"/>
            <a:ext cx="889518" cy="1444149"/>
            <a:chOff x="0" y="0"/>
            <a:chExt cx="660400" cy="1072172"/>
          </a:xfrm>
        </p:grpSpPr>
        <p:sp>
          <p:nvSpPr>
            <p:cNvPr name="Freeform 6" id="6"/>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7" id="7"/>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8" id="8"/>
          <p:cNvGrpSpPr/>
          <p:nvPr/>
        </p:nvGrpSpPr>
        <p:grpSpPr>
          <a:xfrm rot="0">
            <a:off x="0" y="6759568"/>
            <a:ext cx="5207732" cy="2812543"/>
            <a:chOff x="0" y="0"/>
            <a:chExt cx="752494" cy="406400"/>
          </a:xfrm>
        </p:grpSpPr>
        <p:sp>
          <p:nvSpPr>
            <p:cNvPr name="Freeform 9" id="9"/>
            <p:cNvSpPr/>
            <p:nvPr/>
          </p:nvSpPr>
          <p:spPr>
            <a:xfrm flipH="true" flipV="false" rot="0">
              <a:off x="0" y="0"/>
              <a:ext cx="752494" cy="406400"/>
            </a:xfrm>
            <a:custGeom>
              <a:avLst/>
              <a:gdLst/>
              <a:ahLst/>
              <a:cxnLst/>
              <a:rect r="r" b="b" t="t" l="l"/>
              <a:pathLst>
                <a:path h="406400" w="752494">
                  <a:moveTo>
                    <a:pt x="203200" y="0"/>
                  </a:moveTo>
                  <a:cubicBezTo>
                    <a:pt x="90970" y="0"/>
                    <a:pt x="0" y="90970"/>
                    <a:pt x="0" y="203200"/>
                  </a:cubicBezTo>
                  <a:cubicBezTo>
                    <a:pt x="0" y="315430"/>
                    <a:pt x="90970" y="406400"/>
                    <a:pt x="203200" y="406400"/>
                  </a:cubicBezTo>
                  <a:lnTo>
                    <a:pt x="549294" y="406400"/>
                  </a:lnTo>
                  <a:cubicBezTo>
                    <a:pt x="661524" y="406400"/>
                    <a:pt x="752494" y="315430"/>
                    <a:pt x="752494" y="203200"/>
                  </a:cubicBezTo>
                  <a:cubicBezTo>
                    <a:pt x="752494" y="90970"/>
                    <a:pt x="661524" y="0"/>
                    <a:pt x="549294" y="0"/>
                  </a:cubicBezTo>
                  <a:lnTo>
                    <a:pt x="203200" y="0"/>
                  </a:lnTo>
                </a:path>
              </a:pathLst>
            </a:custGeom>
            <a:solidFill>
              <a:srgbClr val="5271FF"/>
            </a:solidFill>
          </p:spPr>
        </p:sp>
      </p:grpSp>
      <p:grpSp>
        <p:nvGrpSpPr>
          <p:cNvPr name="Group 10" id="10"/>
          <p:cNvGrpSpPr/>
          <p:nvPr/>
        </p:nvGrpSpPr>
        <p:grpSpPr>
          <a:xfrm rot="0">
            <a:off x="226319" y="6880142"/>
            <a:ext cx="4755095" cy="2561334"/>
            <a:chOff x="0" y="0"/>
            <a:chExt cx="754478" cy="406400"/>
          </a:xfrm>
        </p:grpSpPr>
        <p:sp>
          <p:nvSpPr>
            <p:cNvPr name="Freeform 11" id="11"/>
            <p:cNvSpPr/>
            <p:nvPr/>
          </p:nvSpPr>
          <p:spPr>
            <a:xfrm flipH="false" flipV="false" rot="0">
              <a:off x="0" y="0"/>
              <a:ext cx="754478" cy="406400"/>
            </a:xfrm>
            <a:custGeom>
              <a:avLst/>
              <a:gdLst/>
              <a:ahLst/>
              <a:cxnLst/>
              <a:rect r="r" b="b" t="t" l="l"/>
              <a:pathLst>
                <a:path h="406400" w="754478">
                  <a:moveTo>
                    <a:pt x="551278" y="0"/>
                  </a:moveTo>
                  <a:cubicBezTo>
                    <a:pt x="663508" y="0"/>
                    <a:pt x="754478" y="90970"/>
                    <a:pt x="754478" y="203200"/>
                  </a:cubicBezTo>
                  <a:cubicBezTo>
                    <a:pt x="754478" y="315430"/>
                    <a:pt x="663508" y="406400"/>
                    <a:pt x="551278" y="406400"/>
                  </a:cubicBezTo>
                  <a:lnTo>
                    <a:pt x="203200" y="406400"/>
                  </a:lnTo>
                  <a:cubicBezTo>
                    <a:pt x="90970" y="406400"/>
                    <a:pt x="0" y="315430"/>
                    <a:pt x="0" y="203200"/>
                  </a:cubicBezTo>
                  <a:cubicBezTo>
                    <a:pt x="0" y="90970"/>
                    <a:pt x="90970" y="0"/>
                    <a:pt x="203200" y="0"/>
                  </a:cubicBezTo>
                  <a:lnTo>
                    <a:pt x="551278" y="0"/>
                  </a:lnTo>
                </a:path>
              </a:pathLst>
            </a:custGeom>
            <a:blipFill>
              <a:blip r:embed="rId5"/>
              <a:stretch>
                <a:fillRect l="0" t="-20383" r="-8347" b="-30293"/>
              </a:stretch>
            </a:blipFill>
          </p:spPr>
        </p:sp>
      </p:grpSp>
      <p:grpSp>
        <p:nvGrpSpPr>
          <p:cNvPr name="Group 12" id="12"/>
          <p:cNvGrpSpPr/>
          <p:nvPr/>
        </p:nvGrpSpPr>
        <p:grpSpPr>
          <a:xfrm rot="0">
            <a:off x="6638249" y="6764598"/>
            <a:ext cx="5207732" cy="2812543"/>
            <a:chOff x="0" y="0"/>
            <a:chExt cx="752494" cy="406400"/>
          </a:xfrm>
        </p:grpSpPr>
        <p:sp>
          <p:nvSpPr>
            <p:cNvPr name="Freeform 13" id="13"/>
            <p:cNvSpPr/>
            <p:nvPr/>
          </p:nvSpPr>
          <p:spPr>
            <a:xfrm flipH="true" flipV="false" rot="0">
              <a:off x="0" y="0"/>
              <a:ext cx="752494" cy="406400"/>
            </a:xfrm>
            <a:custGeom>
              <a:avLst/>
              <a:gdLst/>
              <a:ahLst/>
              <a:cxnLst/>
              <a:rect r="r" b="b" t="t" l="l"/>
              <a:pathLst>
                <a:path h="406400" w="752494">
                  <a:moveTo>
                    <a:pt x="203200" y="0"/>
                  </a:moveTo>
                  <a:cubicBezTo>
                    <a:pt x="90970" y="0"/>
                    <a:pt x="0" y="90970"/>
                    <a:pt x="0" y="203200"/>
                  </a:cubicBezTo>
                  <a:cubicBezTo>
                    <a:pt x="0" y="315430"/>
                    <a:pt x="90970" y="406400"/>
                    <a:pt x="203200" y="406400"/>
                  </a:cubicBezTo>
                  <a:lnTo>
                    <a:pt x="549294" y="406400"/>
                  </a:lnTo>
                  <a:cubicBezTo>
                    <a:pt x="661524" y="406400"/>
                    <a:pt x="752494" y="315430"/>
                    <a:pt x="752494" y="203200"/>
                  </a:cubicBezTo>
                  <a:cubicBezTo>
                    <a:pt x="752494" y="90970"/>
                    <a:pt x="661524" y="0"/>
                    <a:pt x="549294" y="0"/>
                  </a:cubicBezTo>
                  <a:lnTo>
                    <a:pt x="203200" y="0"/>
                  </a:lnTo>
                </a:path>
              </a:pathLst>
            </a:custGeom>
            <a:solidFill>
              <a:srgbClr val="5271FF"/>
            </a:solidFill>
          </p:spPr>
        </p:sp>
      </p:grpSp>
      <p:grpSp>
        <p:nvGrpSpPr>
          <p:cNvPr name="Group 14" id="14"/>
          <p:cNvGrpSpPr/>
          <p:nvPr/>
        </p:nvGrpSpPr>
        <p:grpSpPr>
          <a:xfrm rot="0">
            <a:off x="6864568" y="6890203"/>
            <a:ext cx="4755095" cy="2561334"/>
            <a:chOff x="0" y="0"/>
            <a:chExt cx="754478" cy="406400"/>
          </a:xfrm>
        </p:grpSpPr>
        <p:sp>
          <p:nvSpPr>
            <p:cNvPr name="Freeform 15" id="15"/>
            <p:cNvSpPr/>
            <p:nvPr/>
          </p:nvSpPr>
          <p:spPr>
            <a:xfrm flipH="false" flipV="false" rot="0">
              <a:off x="0" y="0"/>
              <a:ext cx="754478" cy="406400"/>
            </a:xfrm>
            <a:custGeom>
              <a:avLst/>
              <a:gdLst/>
              <a:ahLst/>
              <a:cxnLst/>
              <a:rect r="r" b="b" t="t" l="l"/>
              <a:pathLst>
                <a:path h="406400" w="754478">
                  <a:moveTo>
                    <a:pt x="551278" y="0"/>
                  </a:moveTo>
                  <a:cubicBezTo>
                    <a:pt x="663508" y="0"/>
                    <a:pt x="754478" y="90970"/>
                    <a:pt x="754478" y="203200"/>
                  </a:cubicBezTo>
                  <a:cubicBezTo>
                    <a:pt x="754478" y="315430"/>
                    <a:pt x="663508" y="406400"/>
                    <a:pt x="551278" y="406400"/>
                  </a:cubicBezTo>
                  <a:lnTo>
                    <a:pt x="203200" y="406400"/>
                  </a:lnTo>
                  <a:cubicBezTo>
                    <a:pt x="90970" y="406400"/>
                    <a:pt x="0" y="315430"/>
                    <a:pt x="0" y="203200"/>
                  </a:cubicBezTo>
                  <a:cubicBezTo>
                    <a:pt x="0" y="90970"/>
                    <a:pt x="90970" y="0"/>
                    <a:pt x="203200" y="0"/>
                  </a:cubicBezTo>
                  <a:lnTo>
                    <a:pt x="551278" y="0"/>
                  </a:lnTo>
                </a:path>
              </a:pathLst>
            </a:custGeom>
            <a:blipFill>
              <a:blip r:embed="rId6"/>
              <a:stretch>
                <a:fillRect l="-11804" t="-31388" r="-3658" b="-4630"/>
              </a:stretch>
            </a:blipFill>
          </p:spPr>
        </p:sp>
      </p:grpSp>
      <p:sp>
        <p:nvSpPr>
          <p:cNvPr name="TextBox 16" id="16"/>
          <p:cNvSpPr txBox="true"/>
          <p:nvPr/>
        </p:nvSpPr>
        <p:spPr>
          <a:xfrm rot="0">
            <a:off x="674157" y="1798481"/>
            <a:ext cx="7073778" cy="413904"/>
          </a:xfrm>
          <a:prstGeom prst="rect">
            <a:avLst/>
          </a:prstGeom>
        </p:spPr>
        <p:txBody>
          <a:bodyPr anchor="t" rtlCol="false" tIns="0" lIns="0" bIns="0" rIns="0">
            <a:spAutoFit/>
          </a:bodyPr>
          <a:lstStyle/>
          <a:p>
            <a:pPr algn="l">
              <a:lnSpc>
                <a:spcPts val="3436"/>
              </a:lnSpc>
            </a:pPr>
            <a:r>
              <a:rPr lang="en-US" sz="2454" b="true">
                <a:solidFill>
                  <a:srgbClr val="021526"/>
                </a:solidFill>
                <a:latin typeface="Arial Nova Bold"/>
                <a:ea typeface="Arial Nova Bold"/>
                <a:cs typeface="Arial Nova Bold"/>
                <a:sym typeface="Arial Nova Bold"/>
              </a:rPr>
              <a:t>STATE </a:t>
            </a:r>
            <a:r>
              <a:rPr lang="en-US" sz="2454" b="true">
                <a:solidFill>
                  <a:srgbClr val="124BAD"/>
                </a:solidFill>
                <a:latin typeface="Arial Nova Bold"/>
                <a:ea typeface="Arial Nova Bold"/>
                <a:cs typeface="Arial Nova Bold"/>
                <a:sym typeface="Arial Nova Bold"/>
              </a:rPr>
              <a:t>BY STATE</a:t>
            </a:r>
          </a:p>
        </p:txBody>
      </p:sp>
      <p:sp>
        <p:nvSpPr>
          <p:cNvPr name="TextBox 17" id="17"/>
          <p:cNvSpPr txBox="true"/>
          <p:nvPr/>
        </p:nvSpPr>
        <p:spPr>
          <a:xfrm rot="0">
            <a:off x="2470598" y="381170"/>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grpSp>
        <p:nvGrpSpPr>
          <p:cNvPr name="Group 18" id="18"/>
          <p:cNvGrpSpPr/>
          <p:nvPr/>
        </p:nvGrpSpPr>
        <p:grpSpPr>
          <a:xfrm rot="0">
            <a:off x="13730586" y="722075"/>
            <a:ext cx="3157201" cy="2455752"/>
            <a:chOff x="0" y="0"/>
            <a:chExt cx="589322" cy="458390"/>
          </a:xfrm>
        </p:grpSpPr>
        <p:sp>
          <p:nvSpPr>
            <p:cNvPr name="Freeform 19" id="19"/>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solidFill>
              <a:srgbClr val="5271FF"/>
            </a:solidFill>
          </p:spPr>
        </p:sp>
      </p:grpSp>
      <p:grpSp>
        <p:nvGrpSpPr>
          <p:cNvPr name="Group 20" id="20"/>
          <p:cNvGrpSpPr/>
          <p:nvPr/>
        </p:nvGrpSpPr>
        <p:grpSpPr>
          <a:xfrm rot="0">
            <a:off x="13730586" y="3869994"/>
            <a:ext cx="3157201" cy="2455752"/>
            <a:chOff x="0" y="0"/>
            <a:chExt cx="589322" cy="458390"/>
          </a:xfrm>
        </p:grpSpPr>
        <p:sp>
          <p:nvSpPr>
            <p:cNvPr name="Freeform 21" id="21"/>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solidFill>
              <a:srgbClr val="5271FF"/>
            </a:solidFill>
          </p:spPr>
        </p:sp>
      </p:grpSp>
      <p:grpSp>
        <p:nvGrpSpPr>
          <p:cNvPr name="Group 22" id="22"/>
          <p:cNvGrpSpPr/>
          <p:nvPr/>
        </p:nvGrpSpPr>
        <p:grpSpPr>
          <a:xfrm rot="0">
            <a:off x="13834564" y="802951"/>
            <a:ext cx="2949245" cy="2293999"/>
            <a:chOff x="0" y="0"/>
            <a:chExt cx="589322" cy="458390"/>
          </a:xfrm>
        </p:grpSpPr>
        <p:sp>
          <p:nvSpPr>
            <p:cNvPr name="Freeform 23" id="23"/>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7"/>
              <a:stretch>
                <a:fillRect l="-8443" t="0" r="-8443" b="0"/>
              </a:stretch>
            </a:blipFill>
          </p:spPr>
        </p:sp>
      </p:grpSp>
      <p:grpSp>
        <p:nvGrpSpPr>
          <p:cNvPr name="Group 24" id="24"/>
          <p:cNvGrpSpPr/>
          <p:nvPr/>
        </p:nvGrpSpPr>
        <p:grpSpPr>
          <a:xfrm rot="0">
            <a:off x="13834564" y="3950871"/>
            <a:ext cx="2949245" cy="2293999"/>
            <a:chOff x="0" y="0"/>
            <a:chExt cx="589322" cy="458390"/>
          </a:xfrm>
        </p:grpSpPr>
        <p:sp>
          <p:nvSpPr>
            <p:cNvPr name="Freeform 25" id="25"/>
            <p:cNvSpPr/>
            <p:nvPr/>
          </p:nvSpPr>
          <p:spPr>
            <a:xfrm flipH="false" flipV="false" rot="0">
              <a:off x="0" y="0"/>
              <a:ext cx="589323" cy="458390"/>
            </a:xfrm>
            <a:custGeom>
              <a:avLst/>
              <a:gdLst/>
              <a:ahLst/>
              <a:cxnLst/>
              <a:rect r="r" b="b" t="t" l="l"/>
              <a:pathLst>
                <a:path h="458390" w="589323">
                  <a:moveTo>
                    <a:pt x="386122" y="0"/>
                  </a:moveTo>
                  <a:cubicBezTo>
                    <a:pt x="498352" y="0"/>
                    <a:pt x="589323" y="102608"/>
                    <a:pt x="589323" y="229195"/>
                  </a:cubicBezTo>
                  <a:cubicBezTo>
                    <a:pt x="589323" y="355782"/>
                    <a:pt x="498352" y="458390"/>
                    <a:pt x="386122" y="458390"/>
                  </a:cubicBezTo>
                  <a:lnTo>
                    <a:pt x="203200" y="458390"/>
                  </a:lnTo>
                  <a:cubicBezTo>
                    <a:pt x="90970" y="458390"/>
                    <a:pt x="0" y="355782"/>
                    <a:pt x="0" y="229195"/>
                  </a:cubicBezTo>
                  <a:cubicBezTo>
                    <a:pt x="0" y="102608"/>
                    <a:pt x="90970" y="0"/>
                    <a:pt x="203200" y="0"/>
                  </a:cubicBezTo>
                  <a:lnTo>
                    <a:pt x="386122" y="0"/>
                  </a:lnTo>
                </a:path>
              </a:pathLst>
            </a:custGeom>
            <a:blipFill>
              <a:blip r:embed="rId8"/>
              <a:stretch>
                <a:fillRect l="-8443" t="0" r="-8443" b="0"/>
              </a:stretch>
            </a:blipFill>
          </p:spPr>
        </p:sp>
      </p:grpSp>
      <p:sp>
        <p:nvSpPr>
          <p:cNvPr name="TextBox 26" id="26"/>
          <p:cNvSpPr txBox="true"/>
          <p:nvPr/>
        </p:nvSpPr>
        <p:spPr>
          <a:xfrm rot="0">
            <a:off x="9537871" y="722075"/>
            <a:ext cx="3818623" cy="3358096"/>
          </a:xfrm>
          <a:prstGeom prst="rect">
            <a:avLst/>
          </a:prstGeom>
        </p:spPr>
        <p:txBody>
          <a:bodyPr anchor="t" rtlCol="false" tIns="0" lIns="0" bIns="0" rIns="0">
            <a:spAutoFit/>
          </a:bodyPr>
          <a:lstStyle/>
          <a:p>
            <a:pPr algn="l">
              <a:lnSpc>
                <a:spcPts val="2460"/>
              </a:lnSpc>
              <a:spcBef>
                <a:spcPct val="0"/>
              </a:spcBef>
            </a:pPr>
            <a:r>
              <a:rPr lang="en-US" b="true" sz="2085">
                <a:solidFill>
                  <a:srgbClr val="000000"/>
                </a:solidFill>
                <a:latin typeface="Inter Semi-Bold"/>
                <a:ea typeface="Inter Semi-Bold"/>
                <a:cs typeface="Inter Semi-Bold"/>
                <a:sym typeface="Inter Semi-Bold"/>
              </a:rPr>
              <a:t>OUR</a:t>
            </a:r>
            <a:r>
              <a:rPr lang="en-US" b="true" sz="2085">
                <a:solidFill>
                  <a:srgbClr val="000000"/>
                </a:solidFill>
                <a:latin typeface="Inter Semi-Bold"/>
                <a:ea typeface="Inter Semi-Bold"/>
                <a:cs typeface="Inter Semi-Bold"/>
                <a:sym typeface="Inter Semi-Bold"/>
              </a:rPr>
              <a:t> MODEL “LIBRARIES FOR ALL” ACT HAS BEEN ADOPTED IN DELAWARE (HB229) AND VERMONT (S.220) AND HAS BEEN INTEGRATED INTO SCHOOL LIBRARY LAW IN COLORADO (SB25-063) AND IS AT THE HEART OF NEW PROPOSALS IN MISSOURI (HB3178 - 2026) AND NEW MEXICO.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95579" y="9633467"/>
            <a:ext cx="11687546" cy="4481860"/>
            <a:chOff x="0" y="0"/>
            <a:chExt cx="1043131" cy="400012"/>
          </a:xfrm>
        </p:grpSpPr>
        <p:sp>
          <p:nvSpPr>
            <p:cNvPr name="Freeform 3" id="3"/>
            <p:cNvSpPr/>
            <p:nvPr/>
          </p:nvSpPr>
          <p:spPr>
            <a:xfrm flipH="true" flipV="false" rot="0">
              <a:off x="0" y="0"/>
              <a:ext cx="1043131" cy="400013"/>
            </a:xfrm>
            <a:custGeom>
              <a:avLst/>
              <a:gdLst/>
              <a:ahLst/>
              <a:cxnLst/>
              <a:rect r="r" b="b" t="t" l="l"/>
              <a:pathLst>
                <a:path h="400013" w="1043131">
                  <a:moveTo>
                    <a:pt x="203200" y="0"/>
                  </a:moveTo>
                  <a:cubicBezTo>
                    <a:pt x="90970" y="0"/>
                    <a:pt x="0" y="89540"/>
                    <a:pt x="0" y="200006"/>
                  </a:cubicBezTo>
                  <a:cubicBezTo>
                    <a:pt x="0" y="310472"/>
                    <a:pt x="90970" y="400013"/>
                    <a:pt x="203200" y="400013"/>
                  </a:cubicBezTo>
                  <a:lnTo>
                    <a:pt x="839931" y="400013"/>
                  </a:lnTo>
                  <a:cubicBezTo>
                    <a:pt x="952160" y="400013"/>
                    <a:pt x="1043131" y="310472"/>
                    <a:pt x="1043131" y="200006"/>
                  </a:cubicBezTo>
                  <a:cubicBezTo>
                    <a:pt x="1043131" y="89540"/>
                    <a:pt x="952160" y="0"/>
                    <a:pt x="839931" y="0"/>
                  </a:cubicBezTo>
                  <a:lnTo>
                    <a:pt x="203200" y="0"/>
                  </a:lnTo>
                </a:path>
              </a:pathLst>
            </a:custGeom>
            <a:solidFill>
              <a:srgbClr val="021526">
                <a:alpha val="14902"/>
              </a:srgbClr>
            </a:solidFill>
          </p:spPr>
        </p:sp>
      </p:grpSp>
      <p:grpSp>
        <p:nvGrpSpPr>
          <p:cNvPr name="Group 4" id="4"/>
          <p:cNvGrpSpPr/>
          <p:nvPr/>
        </p:nvGrpSpPr>
        <p:grpSpPr>
          <a:xfrm rot="5400000">
            <a:off x="234704" y="-2885758"/>
            <a:ext cx="4405567" cy="9863731"/>
            <a:chOff x="0" y="0"/>
            <a:chExt cx="606117" cy="1357050"/>
          </a:xfrm>
        </p:grpSpPr>
        <p:sp>
          <p:nvSpPr>
            <p:cNvPr name="Freeform 5" id="5"/>
            <p:cNvSpPr/>
            <p:nvPr/>
          </p:nvSpPr>
          <p:spPr>
            <a:xfrm flipH="false" flipV="false" rot="0">
              <a:off x="0" y="0"/>
              <a:ext cx="606117" cy="1357050"/>
            </a:xfrm>
            <a:custGeom>
              <a:avLst/>
              <a:gdLst/>
              <a:ahLst/>
              <a:cxnLst/>
              <a:rect r="r" b="b" t="t" l="l"/>
              <a:pathLst>
                <a:path h="1357050" w="606117">
                  <a:moveTo>
                    <a:pt x="202148" y="19070"/>
                  </a:moveTo>
                  <a:cubicBezTo>
                    <a:pt x="233122" y="7556"/>
                    <a:pt x="268549" y="0"/>
                    <a:pt x="303222" y="0"/>
                  </a:cubicBezTo>
                  <a:cubicBezTo>
                    <a:pt x="337895" y="0"/>
                    <a:pt x="371260" y="6476"/>
                    <a:pt x="402006" y="17990"/>
                  </a:cubicBezTo>
                  <a:cubicBezTo>
                    <a:pt x="402661" y="18350"/>
                    <a:pt x="403315" y="18350"/>
                    <a:pt x="403969" y="18710"/>
                  </a:cubicBezTo>
                  <a:cubicBezTo>
                    <a:pt x="519435" y="64765"/>
                    <a:pt x="604482" y="186379"/>
                    <a:pt x="606117" y="340591"/>
                  </a:cubicBezTo>
                  <a:lnTo>
                    <a:pt x="606117" y="1357050"/>
                  </a:lnTo>
                  <a:lnTo>
                    <a:pt x="0" y="1357050"/>
                  </a:lnTo>
                  <a:lnTo>
                    <a:pt x="0" y="341346"/>
                  </a:lnTo>
                  <a:cubicBezTo>
                    <a:pt x="1636" y="185660"/>
                    <a:pt x="85373" y="64045"/>
                    <a:pt x="202148" y="19070"/>
                  </a:cubicBezTo>
                  <a:close/>
                </a:path>
              </a:pathLst>
            </a:custGeom>
            <a:solidFill>
              <a:srgbClr val="021526"/>
            </a:solidFill>
          </p:spPr>
        </p:sp>
        <p:sp>
          <p:nvSpPr>
            <p:cNvPr name="TextBox 6" id="6"/>
            <p:cNvSpPr txBox="true"/>
            <p:nvPr/>
          </p:nvSpPr>
          <p:spPr>
            <a:xfrm>
              <a:off x="0" y="88900"/>
              <a:ext cx="606117" cy="1268150"/>
            </a:xfrm>
            <a:prstGeom prst="rect">
              <a:avLst/>
            </a:prstGeom>
          </p:spPr>
          <p:txBody>
            <a:bodyPr anchor="ctr" rtlCol="false" tIns="48876" lIns="48876" bIns="48876" rIns="48876"/>
            <a:lstStyle/>
            <a:p>
              <a:pPr algn="ctr">
                <a:lnSpc>
                  <a:spcPts val="2564"/>
                </a:lnSpc>
              </a:pPr>
            </a:p>
          </p:txBody>
        </p:sp>
      </p:grpSp>
      <p:sp>
        <p:nvSpPr>
          <p:cNvPr name="Freeform 7" id="7"/>
          <p:cNvSpPr/>
          <p:nvPr/>
        </p:nvSpPr>
        <p:spPr>
          <a:xfrm flipH="false" flipV="false" rot="0">
            <a:off x="9144000" y="235768"/>
            <a:ext cx="7576398" cy="4013123"/>
          </a:xfrm>
          <a:custGeom>
            <a:avLst/>
            <a:gdLst/>
            <a:ahLst/>
            <a:cxnLst/>
            <a:rect r="r" b="b" t="t" l="l"/>
            <a:pathLst>
              <a:path h="4013123" w="7576398">
                <a:moveTo>
                  <a:pt x="0" y="0"/>
                </a:moveTo>
                <a:lnTo>
                  <a:pt x="7576398" y="0"/>
                </a:lnTo>
                <a:lnTo>
                  <a:pt x="7576398" y="4013123"/>
                </a:lnTo>
                <a:lnTo>
                  <a:pt x="0" y="4013123"/>
                </a:lnTo>
                <a:lnTo>
                  <a:pt x="0" y="0"/>
                </a:lnTo>
                <a:close/>
              </a:path>
            </a:pathLst>
          </a:custGeom>
          <a:blipFill>
            <a:blip r:embed="rId2"/>
            <a:stretch>
              <a:fillRect l="0" t="0" r="0" b="0"/>
            </a:stretch>
          </a:blipFill>
        </p:spPr>
      </p:sp>
      <p:sp>
        <p:nvSpPr>
          <p:cNvPr name="TextBox 8" id="8"/>
          <p:cNvSpPr txBox="true"/>
          <p:nvPr/>
        </p:nvSpPr>
        <p:spPr>
          <a:xfrm rot="0">
            <a:off x="931258" y="705944"/>
            <a:ext cx="3526983" cy="825331"/>
          </a:xfrm>
          <a:prstGeom prst="rect">
            <a:avLst/>
          </a:prstGeom>
        </p:spPr>
        <p:txBody>
          <a:bodyPr anchor="t" rtlCol="false" tIns="0" lIns="0" bIns="0" rIns="0">
            <a:spAutoFit/>
          </a:bodyPr>
          <a:lstStyle/>
          <a:p>
            <a:pPr algn="l">
              <a:lnSpc>
                <a:spcPts val="6734"/>
              </a:lnSpc>
            </a:pPr>
            <a:r>
              <a:rPr lang="en-US" sz="4810">
                <a:solidFill>
                  <a:srgbClr val="FFFFFF"/>
                </a:solidFill>
                <a:latin typeface="Arial Nova"/>
                <a:ea typeface="Arial Nova"/>
                <a:cs typeface="Arial Nova"/>
                <a:sym typeface="Arial Nova"/>
              </a:rPr>
              <a:t>RESEARCH </a:t>
            </a:r>
          </a:p>
        </p:txBody>
      </p:sp>
      <p:sp>
        <p:nvSpPr>
          <p:cNvPr name="TextBox 9" id="9"/>
          <p:cNvSpPr txBox="true"/>
          <p:nvPr/>
        </p:nvSpPr>
        <p:spPr>
          <a:xfrm rot="0">
            <a:off x="969358" y="1679068"/>
            <a:ext cx="5914369" cy="2737331"/>
          </a:xfrm>
          <a:prstGeom prst="rect">
            <a:avLst/>
          </a:prstGeom>
        </p:spPr>
        <p:txBody>
          <a:bodyPr anchor="t" rtlCol="false" tIns="0" lIns="0" bIns="0" rIns="0">
            <a:spAutoFit/>
          </a:bodyPr>
          <a:lstStyle/>
          <a:p>
            <a:pPr algn="l">
              <a:lnSpc>
                <a:spcPts val="2423"/>
              </a:lnSpc>
            </a:pPr>
            <a:r>
              <a:rPr lang="en-US" sz="1731">
                <a:solidFill>
                  <a:srgbClr val="FFFFFF"/>
                </a:solidFill>
                <a:latin typeface="Inter"/>
                <a:ea typeface="Inter"/>
                <a:cs typeface="Inter"/>
                <a:sym typeface="Inter"/>
              </a:rPr>
              <a:t>In 2025, our research and thought leadership played a pivotal role in shaping how the library field understands itself and its place within the broader systems of law, education, civil rights, and democratic governance. Our goal is to ensure libraries are not navigating these challenging times alone and have the research, tools, and institutional support they need to succeed.</a:t>
            </a:r>
          </a:p>
          <a:p>
            <a:pPr algn="l">
              <a:lnSpc>
                <a:spcPts val="2423"/>
              </a:lnSpc>
            </a:pPr>
          </a:p>
          <a:p>
            <a:pPr algn="l">
              <a:lnSpc>
                <a:spcPts val="2423"/>
              </a:lnSpc>
            </a:pPr>
          </a:p>
        </p:txBody>
      </p:sp>
      <p:sp>
        <p:nvSpPr>
          <p:cNvPr name="TextBox 10" id="10"/>
          <p:cNvSpPr txBox="true"/>
          <p:nvPr/>
        </p:nvSpPr>
        <p:spPr>
          <a:xfrm rot="0">
            <a:off x="969358" y="4757025"/>
            <a:ext cx="6880507" cy="3872711"/>
          </a:xfrm>
          <a:prstGeom prst="rect">
            <a:avLst/>
          </a:prstGeom>
        </p:spPr>
        <p:txBody>
          <a:bodyPr anchor="t" rtlCol="false" tIns="0" lIns="0" bIns="0" rIns="0">
            <a:spAutoFit/>
          </a:bodyPr>
          <a:lstStyle/>
          <a:p>
            <a:pPr algn="l">
              <a:lnSpc>
                <a:spcPts val="2843"/>
              </a:lnSpc>
            </a:pPr>
            <a:r>
              <a:rPr lang="en-US" sz="2031">
                <a:solidFill>
                  <a:srgbClr val="021526"/>
                </a:solidFill>
                <a:latin typeface="Inter"/>
                <a:ea typeface="Inter"/>
                <a:cs typeface="Inter"/>
                <a:sym typeface="Inter"/>
              </a:rPr>
              <a:t>The cornerstone of our 2025 research agenda remained the ongoing development and dissemination of the robust, open-access </a:t>
            </a:r>
            <a:r>
              <a:rPr lang="en-US" sz="2031" u="sng">
                <a:solidFill>
                  <a:srgbClr val="021526"/>
                </a:solidFill>
                <a:latin typeface="Inter"/>
                <a:ea typeface="Inter"/>
                <a:cs typeface="Inter"/>
                <a:sym typeface="Inter"/>
                <a:hlinkClick r:id="rId3" tooltip="https://www.everylibraryinstitute.org/book_censorship_database_magnusson"/>
              </a:rPr>
              <a:t>Book Censorship Database, curated by Dr. Tasslyn Magnusson</a:t>
            </a:r>
            <a:r>
              <a:rPr lang="en-US" sz="2031">
                <a:solidFill>
                  <a:srgbClr val="021526"/>
                </a:solidFill>
                <a:latin typeface="Inter"/>
                <a:ea typeface="Inter"/>
                <a:cs typeface="Inter"/>
                <a:sym typeface="Inter"/>
              </a:rPr>
              <a:t>, a Policy Fellow with the EveryLibrary Institute and PEN America. Her independent research focuses on attempts to challenge books in school and public libraries, with particular attention to successful bans. The dataset provides insights into groups advancing censorship agendas, as well as local library alliances defending the First Amendment and library integrity. </a:t>
            </a:r>
          </a:p>
        </p:txBody>
      </p:sp>
      <p:sp>
        <p:nvSpPr>
          <p:cNvPr name="TextBox 11" id="11"/>
          <p:cNvSpPr txBox="true"/>
          <p:nvPr/>
        </p:nvSpPr>
        <p:spPr>
          <a:xfrm rot="0">
            <a:off x="9144000" y="4757025"/>
            <a:ext cx="8972304" cy="3614595"/>
          </a:xfrm>
          <a:prstGeom prst="rect">
            <a:avLst/>
          </a:prstGeom>
        </p:spPr>
        <p:txBody>
          <a:bodyPr anchor="t" rtlCol="false" tIns="0" lIns="0" bIns="0" rIns="0">
            <a:spAutoFit/>
          </a:bodyPr>
          <a:lstStyle/>
          <a:p>
            <a:pPr algn="l">
              <a:lnSpc>
                <a:spcPts val="2895"/>
              </a:lnSpc>
            </a:pPr>
            <a:r>
              <a:rPr lang="en-US" sz="2068">
                <a:solidFill>
                  <a:srgbClr val="021526"/>
                </a:solidFill>
                <a:latin typeface="Inter"/>
                <a:ea typeface="Inter"/>
                <a:cs typeface="Inter"/>
                <a:sym typeface="Inter"/>
              </a:rPr>
              <a:t>We published “</a:t>
            </a:r>
            <a:r>
              <a:rPr lang="en-US" sz="2068" u="sng">
                <a:solidFill>
                  <a:srgbClr val="021526"/>
                </a:solidFill>
                <a:latin typeface="Inter"/>
                <a:ea typeface="Inter"/>
                <a:cs typeface="Inter"/>
                <a:sym typeface="Inter"/>
                <a:hlinkClick r:id="rId4" tooltip="https://www.everylibraryinstitute.org/releasing_the_censorship_acceleration_report"/>
              </a:rPr>
              <a:t>The Censorship Acceleration: An Analysis of Book Ban Trends After 2020</a:t>
            </a:r>
            <a:r>
              <a:rPr lang="en-US" sz="2068">
                <a:solidFill>
                  <a:srgbClr val="021526"/>
                </a:solidFill>
                <a:latin typeface="Inter"/>
                <a:ea typeface="Inter"/>
                <a:cs typeface="Inter"/>
                <a:sym typeface="Inter"/>
              </a:rPr>
              <a:t>,” a groundbreaking and comprehensive report </a:t>
            </a:r>
            <a:r>
              <a:rPr lang="en-US" sz="2068" u="none">
                <a:solidFill>
                  <a:srgbClr val="021526"/>
                </a:solidFill>
                <a:latin typeface="Inter"/>
                <a:ea typeface="Inter"/>
                <a:cs typeface="Inter"/>
                <a:sym typeface="Inter"/>
              </a:rPr>
              <a:t>e</a:t>
            </a:r>
            <a:r>
              <a:rPr lang="en-US" sz="2068">
                <a:solidFill>
                  <a:srgbClr val="021526"/>
                </a:solidFill>
                <a:latin typeface="Inter"/>
                <a:ea typeface="Inter"/>
                <a:cs typeface="Inter"/>
                <a:sym typeface="Inter"/>
              </a:rPr>
              <a:t>xamin</a:t>
            </a:r>
            <a:r>
              <a:rPr lang="en-US" sz="2068" u="none">
                <a:solidFill>
                  <a:srgbClr val="021526"/>
                </a:solidFill>
                <a:latin typeface="Inter"/>
                <a:ea typeface="Inter"/>
                <a:cs typeface="Inter"/>
                <a:sym typeface="Inter"/>
              </a:rPr>
              <a:t>ing t</a:t>
            </a:r>
            <a:r>
              <a:rPr lang="en-US" sz="2068">
                <a:solidFill>
                  <a:srgbClr val="021526"/>
                </a:solidFill>
                <a:latin typeface="Inter"/>
                <a:ea typeface="Inter"/>
                <a:cs typeface="Inter"/>
                <a:sym typeface="Inter"/>
              </a:rPr>
              <a:t>h</a:t>
            </a:r>
            <a:r>
              <a:rPr lang="en-US" sz="2068" u="none">
                <a:solidFill>
                  <a:srgbClr val="021526"/>
                </a:solidFill>
                <a:latin typeface="Inter"/>
                <a:ea typeface="Inter"/>
                <a:cs typeface="Inter"/>
                <a:sym typeface="Inter"/>
              </a:rPr>
              <a:t>e</a:t>
            </a:r>
            <a:r>
              <a:rPr lang="en-US" sz="2068">
                <a:solidFill>
                  <a:srgbClr val="021526"/>
                </a:solidFill>
                <a:latin typeface="Inter"/>
                <a:ea typeface="Inter"/>
                <a:cs typeface="Inter"/>
                <a:sym typeface="Inter"/>
              </a:rPr>
              <a:t> growi</a:t>
            </a:r>
            <a:r>
              <a:rPr lang="en-US" sz="2068" u="none">
                <a:solidFill>
                  <a:srgbClr val="021526"/>
                </a:solidFill>
                <a:latin typeface="Inter"/>
                <a:ea typeface="Inter"/>
                <a:cs typeface="Inter"/>
                <a:sym typeface="Inter"/>
              </a:rPr>
              <a:t>n</a:t>
            </a:r>
            <a:r>
              <a:rPr lang="en-US" sz="2068">
                <a:solidFill>
                  <a:srgbClr val="021526"/>
                </a:solidFill>
                <a:latin typeface="Inter"/>
                <a:ea typeface="Inter"/>
                <a:cs typeface="Inter"/>
                <a:sym typeface="Inter"/>
              </a:rPr>
              <a:t>g</a:t>
            </a:r>
            <a:r>
              <a:rPr lang="en-US" sz="2068" u="none">
                <a:solidFill>
                  <a:srgbClr val="021526"/>
                </a:solidFill>
                <a:latin typeface="Inter"/>
                <a:ea typeface="Inter"/>
                <a:cs typeface="Inter"/>
                <a:sym typeface="Inter"/>
              </a:rPr>
              <a:t> </a:t>
            </a:r>
            <a:r>
              <a:rPr lang="en-US" sz="2068">
                <a:solidFill>
                  <a:srgbClr val="021526"/>
                </a:solidFill>
                <a:latin typeface="Inter"/>
                <a:ea typeface="Inter"/>
                <a:cs typeface="Inter"/>
                <a:sym typeface="Inter"/>
              </a:rPr>
              <a:t>s</a:t>
            </a:r>
            <a:r>
              <a:rPr lang="en-US" sz="2068" u="none">
                <a:solidFill>
                  <a:srgbClr val="021526"/>
                </a:solidFill>
                <a:latin typeface="Inter"/>
                <a:ea typeface="Inter"/>
                <a:cs typeface="Inter"/>
                <a:sym typeface="Inter"/>
              </a:rPr>
              <a:t>c</a:t>
            </a:r>
            <a:r>
              <a:rPr lang="en-US" sz="2068">
                <a:solidFill>
                  <a:srgbClr val="021526"/>
                </a:solidFill>
                <a:latin typeface="Inter"/>
                <a:ea typeface="Inter"/>
                <a:cs typeface="Inter"/>
                <a:sym typeface="Inter"/>
              </a:rPr>
              <a:t>al</a:t>
            </a:r>
            <a:r>
              <a:rPr lang="en-US" sz="2068" u="none">
                <a:solidFill>
                  <a:srgbClr val="021526"/>
                </a:solidFill>
                <a:latin typeface="Inter"/>
                <a:ea typeface="Inter"/>
                <a:cs typeface="Inter"/>
                <a:sym typeface="Inter"/>
              </a:rPr>
              <a:t>e</a:t>
            </a:r>
            <a:r>
              <a:rPr lang="en-US" sz="2068">
                <a:solidFill>
                  <a:srgbClr val="021526"/>
                </a:solidFill>
                <a:latin typeface="Inter"/>
                <a:ea typeface="Inter"/>
                <a:cs typeface="Inter"/>
                <a:sym typeface="Inter"/>
              </a:rPr>
              <a:t>,</a:t>
            </a:r>
            <a:r>
              <a:rPr lang="en-US" sz="2068" u="none">
                <a:solidFill>
                  <a:srgbClr val="021526"/>
                </a:solidFill>
                <a:latin typeface="Inter"/>
                <a:ea typeface="Inter"/>
                <a:cs typeface="Inter"/>
                <a:sym typeface="Inter"/>
              </a:rPr>
              <a:t> </a:t>
            </a:r>
            <a:r>
              <a:rPr lang="en-US" sz="2068">
                <a:solidFill>
                  <a:srgbClr val="021526"/>
                </a:solidFill>
                <a:latin typeface="Inter"/>
                <a:ea typeface="Inter"/>
                <a:cs typeface="Inter"/>
                <a:sym typeface="Inter"/>
              </a:rPr>
              <a:t>c</a:t>
            </a:r>
            <a:r>
              <a:rPr lang="en-US" sz="2068" u="none">
                <a:solidFill>
                  <a:srgbClr val="021526"/>
                </a:solidFill>
                <a:latin typeface="Inter"/>
                <a:ea typeface="Inter"/>
                <a:cs typeface="Inter"/>
                <a:sym typeface="Inter"/>
              </a:rPr>
              <a:t>o</a:t>
            </a:r>
            <a:r>
              <a:rPr lang="en-US" sz="2068">
                <a:solidFill>
                  <a:srgbClr val="021526"/>
                </a:solidFill>
                <a:latin typeface="Inter"/>
                <a:ea typeface="Inter"/>
                <a:cs typeface="Inter"/>
                <a:sym typeface="Inter"/>
              </a:rPr>
              <a:t>o</a:t>
            </a:r>
            <a:r>
              <a:rPr lang="en-US" sz="2068" u="none">
                <a:solidFill>
                  <a:srgbClr val="021526"/>
                </a:solidFill>
                <a:latin typeface="Inter"/>
                <a:ea typeface="Inter"/>
                <a:cs typeface="Inter"/>
                <a:sym typeface="Inter"/>
              </a:rPr>
              <a:t>rd</a:t>
            </a:r>
            <a:r>
              <a:rPr lang="en-US" sz="2068">
                <a:solidFill>
                  <a:srgbClr val="021526"/>
                </a:solidFill>
                <a:latin typeface="Inter"/>
                <a:ea typeface="Inter"/>
                <a:cs typeface="Inter"/>
                <a:sym typeface="Inter"/>
              </a:rPr>
              <a:t>i</a:t>
            </a:r>
            <a:r>
              <a:rPr lang="en-US" sz="2068" u="none">
                <a:solidFill>
                  <a:srgbClr val="021526"/>
                </a:solidFill>
                <a:latin typeface="Inter"/>
                <a:ea typeface="Inter"/>
                <a:cs typeface="Inter"/>
                <a:sym typeface="Inter"/>
              </a:rPr>
              <a:t>nation</a:t>
            </a:r>
            <a:r>
              <a:rPr lang="en-US" sz="2068">
                <a:solidFill>
                  <a:srgbClr val="021526"/>
                </a:solidFill>
                <a:latin typeface="Inter"/>
                <a:ea typeface="Inter"/>
                <a:cs typeface="Inter"/>
                <a:sym typeface="Inter"/>
              </a:rPr>
              <a:t>,</a:t>
            </a:r>
            <a:r>
              <a:rPr lang="en-US" sz="2068" u="none">
                <a:solidFill>
                  <a:srgbClr val="021526"/>
                </a:solidFill>
                <a:latin typeface="Inter"/>
                <a:ea typeface="Inter"/>
                <a:cs typeface="Inter"/>
                <a:sym typeface="Inter"/>
              </a:rPr>
              <a:t> </a:t>
            </a:r>
            <a:r>
              <a:rPr lang="en-US" sz="2068">
                <a:solidFill>
                  <a:srgbClr val="021526"/>
                </a:solidFill>
                <a:latin typeface="Inter"/>
                <a:ea typeface="Inter"/>
                <a:cs typeface="Inter"/>
                <a:sym typeface="Inter"/>
              </a:rPr>
              <a:t>a</a:t>
            </a:r>
            <a:r>
              <a:rPr lang="en-US" sz="2068" u="none">
                <a:solidFill>
                  <a:srgbClr val="021526"/>
                </a:solidFill>
                <a:latin typeface="Inter"/>
                <a:ea typeface="Inter"/>
                <a:cs typeface="Inter"/>
                <a:sym typeface="Inter"/>
              </a:rPr>
              <a:t>n</a:t>
            </a:r>
            <a:r>
              <a:rPr lang="en-US" sz="2068">
                <a:solidFill>
                  <a:srgbClr val="021526"/>
                </a:solidFill>
                <a:latin typeface="Inter"/>
                <a:ea typeface="Inter"/>
                <a:cs typeface="Inter"/>
                <a:sym typeface="Inter"/>
              </a:rPr>
              <a:t>d</a:t>
            </a:r>
            <a:r>
              <a:rPr lang="en-US" sz="2068" u="none">
                <a:solidFill>
                  <a:srgbClr val="021526"/>
                </a:solidFill>
                <a:latin typeface="Inter"/>
                <a:ea typeface="Inter"/>
                <a:cs typeface="Inter"/>
                <a:sym typeface="Inter"/>
              </a:rPr>
              <a:t> </a:t>
            </a:r>
            <a:r>
              <a:rPr lang="en-US" sz="2068">
                <a:solidFill>
                  <a:srgbClr val="021526"/>
                </a:solidFill>
                <a:latin typeface="Inter"/>
                <a:ea typeface="Inter"/>
                <a:cs typeface="Inter"/>
                <a:sym typeface="Inter"/>
              </a:rPr>
              <a:t>p</a:t>
            </a:r>
            <a:r>
              <a:rPr lang="en-US" sz="2068" u="none">
                <a:solidFill>
                  <a:srgbClr val="021526"/>
                </a:solidFill>
                <a:latin typeface="Inter"/>
                <a:ea typeface="Inter"/>
                <a:cs typeface="Inter"/>
                <a:sym typeface="Inter"/>
              </a:rPr>
              <a:t>ol</a:t>
            </a:r>
            <a:r>
              <a:rPr lang="en-US" sz="2068">
                <a:solidFill>
                  <a:srgbClr val="021526"/>
                </a:solidFill>
                <a:latin typeface="Inter"/>
                <a:ea typeface="Inter"/>
                <a:cs typeface="Inter"/>
                <a:sym typeface="Inter"/>
              </a:rPr>
              <a:t>itic</a:t>
            </a:r>
            <a:r>
              <a:rPr lang="en-US" sz="2068" u="none">
                <a:solidFill>
                  <a:srgbClr val="021526"/>
                </a:solidFill>
                <a:latin typeface="Inter"/>
                <a:ea typeface="Inter"/>
                <a:cs typeface="Inter"/>
                <a:sym typeface="Inter"/>
              </a:rPr>
              <a:t>a</a:t>
            </a:r>
            <a:r>
              <a:rPr lang="en-US" sz="2068">
                <a:solidFill>
                  <a:srgbClr val="021526"/>
                </a:solidFill>
                <a:latin typeface="Inter"/>
                <a:ea typeface="Inter"/>
                <a:cs typeface="Inter"/>
                <a:sym typeface="Inter"/>
              </a:rPr>
              <a:t>l</a:t>
            </a:r>
            <a:r>
              <a:rPr lang="en-US" sz="2068" u="none">
                <a:solidFill>
                  <a:srgbClr val="021526"/>
                </a:solidFill>
                <a:latin typeface="Inter"/>
                <a:ea typeface="Inter"/>
                <a:cs typeface="Inter"/>
                <a:sym typeface="Inter"/>
              </a:rPr>
              <a:t> </a:t>
            </a:r>
            <a:r>
              <a:rPr lang="en-US" sz="2068">
                <a:solidFill>
                  <a:srgbClr val="021526"/>
                </a:solidFill>
                <a:latin typeface="Inter"/>
                <a:ea typeface="Inter"/>
                <a:cs typeface="Inter"/>
                <a:sym typeface="Inter"/>
              </a:rPr>
              <a:t>m</a:t>
            </a:r>
            <a:r>
              <a:rPr lang="en-US" sz="2068" u="none">
                <a:solidFill>
                  <a:srgbClr val="021526"/>
                </a:solidFill>
                <a:latin typeface="Inter"/>
                <a:ea typeface="Inter"/>
                <a:cs typeface="Inter"/>
                <a:sym typeface="Inter"/>
              </a:rPr>
              <a:t>o</a:t>
            </a:r>
            <a:r>
              <a:rPr lang="en-US" sz="2068">
                <a:solidFill>
                  <a:srgbClr val="021526"/>
                </a:solidFill>
                <a:latin typeface="Inter"/>
                <a:ea typeface="Inter"/>
                <a:cs typeface="Inter"/>
                <a:sym typeface="Inter"/>
              </a:rPr>
              <a:t>tivati</a:t>
            </a:r>
            <a:r>
              <a:rPr lang="en-US" sz="2068" u="none">
                <a:solidFill>
                  <a:srgbClr val="021526"/>
                </a:solidFill>
                <a:latin typeface="Inter"/>
                <a:ea typeface="Inter"/>
                <a:cs typeface="Inter"/>
                <a:sym typeface="Inter"/>
              </a:rPr>
              <a:t>o</a:t>
            </a:r>
            <a:r>
              <a:rPr lang="en-US" sz="2068">
                <a:solidFill>
                  <a:srgbClr val="021526"/>
                </a:solidFill>
                <a:latin typeface="Inter"/>
                <a:ea typeface="Inter"/>
                <a:cs typeface="Inter"/>
                <a:sym typeface="Inter"/>
              </a:rPr>
              <a:t>n</a:t>
            </a:r>
            <a:r>
              <a:rPr lang="en-US" sz="2068" u="none">
                <a:solidFill>
                  <a:srgbClr val="021526"/>
                </a:solidFill>
                <a:latin typeface="Inter"/>
                <a:ea typeface="Inter"/>
                <a:cs typeface="Inter"/>
                <a:sym typeface="Inter"/>
              </a:rPr>
              <a:t>s</a:t>
            </a:r>
            <a:r>
              <a:rPr lang="en-US" sz="2068">
                <a:solidFill>
                  <a:srgbClr val="021526"/>
                </a:solidFill>
                <a:latin typeface="Inter"/>
                <a:ea typeface="Inter"/>
                <a:cs typeface="Inter"/>
                <a:sym typeface="Inter"/>
              </a:rPr>
              <a:t> behind the recent surge in book censorship in American schools and libraries. Since 2020, book censorship efforts have shifted from isolated incidents to a nationwide movement, driven by well-funded political and religious organizations. This report explores how book bans have become a central tactic in a broader campaign to destabilize public education, promote school privatization, and suppress historically marginalized voices.</a:t>
            </a:r>
          </a:p>
        </p:txBody>
      </p:sp>
      <p:sp>
        <p:nvSpPr>
          <p:cNvPr name="TextBox 12" id="12"/>
          <p:cNvSpPr txBox="true"/>
          <p:nvPr/>
        </p:nvSpPr>
        <p:spPr>
          <a:xfrm rot="0">
            <a:off x="548195" y="9898161"/>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69794" y="3257448"/>
            <a:ext cx="2083789" cy="1205995"/>
          </a:xfrm>
          <a:prstGeom prst="rect">
            <a:avLst/>
          </a:prstGeom>
        </p:spPr>
        <p:txBody>
          <a:bodyPr anchor="t" rtlCol="false" tIns="0" lIns="0" bIns="0" rIns="0">
            <a:spAutoFit/>
          </a:bodyPr>
          <a:lstStyle/>
          <a:p>
            <a:pPr algn="l">
              <a:lnSpc>
                <a:spcPts val="3149"/>
              </a:lnSpc>
            </a:pPr>
            <a:r>
              <a:rPr lang="en-US" sz="2863" b="true">
                <a:solidFill>
                  <a:srgbClr val="021526"/>
                </a:solidFill>
                <a:latin typeface="Arial Nova Bold"/>
                <a:ea typeface="Arial Nova Bold"/>
                <a:cs typeface="Arial Nova Bold"/>
                <a:sym typeface="Arial Nova Bold"/>
              </a:rPr>
              <a:t>THE </a:t>
            </a:r>
            <a:r>
              <a:rPr lang="en-US" sz="2863" b="true">
                <a:solidFill>
                  <a:srgbClr val="124BAD"/>
                </a:solidFill>
                <a:latin typeface="Arial Nova Bold"/>
                <a:ea typeface="Arial Nova Bold"/>
                <a:cs typeface="Arial Nova Bold"/>
                <a:sym typeface="Arial Nova Bold"/>
              </a:rPr>
              <a:t>POLITICAL</a:t>
            </a:r>
            <a:r>
              <a:rPr lang="en-US" sz="2863" b="true">
                <a:solidFill>
                  <a:srgbClr val="021526"/>
                </a:solidFill>
                <a:latin typeface="Arial Nova Bold"/>
                <a:ea typeface="Arial Nova Bold"/>
                <a:cs typeface="Arial Nova Bold"/>
                <a:sym typeface="Arial Nova Bold"/>
              </a:rPr>
              <a:t> LIBRARIAN</a:t>
            </a:r>
          </a:p>
        </p:txBody>
      </p:sp>
      <p:grpSp>
        <p:nvGrpSpPr>
          <p:cNvPr name="Group 3" id="3"/>
          <p:cNvGrpSpPr/>
          <p:nvPr/>
        </p:nvGrpSpPr>
        <p:grpSpPr>
          <a:xfrm rot="0">
            <a:off x="1464064" y="0"/>
            <a:ext cx="889518" cy="1444149"/>
            <a:chOff x="0" y="0"/>
            <a:chExt cx="660400" cy="1072172"/>
          </a:xfrm>
        </p:grpSpPr>
        <p:sp>
          <p:nvSpPr>
            <p:cNvPr name="Freeform 4" id="4"/>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5" id="5"/>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sp>
        <p:nvSpPr>
          <p:cNvPr name="TextBox 6" id="6"/>
          <p:cNvSpPr txBox="true"/>
          <p:nvPr/>
        </p:nvSpPr>
        <p:spPr>
          <a:xfrm rot="0">
            <a:off x="3244589" y="4518698"/>
            <a:ext cx="14014711" cy="5415877"/>
          </a:xfrm>
          <a:prstGeom prst="rect">
            <a:avLst/>
          </a:prstGeom>
        </p:spPr>
        <p:txBody>
          <a:bodyPr anchor="t" rtlCol="false" tIns="0" lIns="0" bIns="0" rIns="0">
            <a:spAutoFit/>
          </a:bodyPr>
          <a:lstStyle/>
          <a:p>
            <a:pPr algn="l">
              <a:lnSpc>
                <a:spcPts val="2837"/>
              </a:lnSpc>
            </a:pPr>
            <a:r>
              <a:rPr lang="en-US" sz="2026">
                <a:solidFill>
                  <a:srgbClr val="021526"/>
                </a:solidFill>
                <a:latin typeface="Inter"/>
                <a:ea typeface="Inter"/>
                <a:cs typeface="Inter"/>
                <a:sym typeface="Inter"/>
              </a:rPr>
              <a:t>In 2025, </a:t>
            </a:r>
            <a:r>
              <a:rPr lang="en-US" sz="2026" u="sng">
                <a:solidFill>
                  <a:srgbClr val="021526"/>
                </a:solidFill>
                <a:latin typeface="Inter"/>
                <a:ea typeface="Inter"/>
                <a:cs typeface="Inter"/>
                <a:sym typeface="Inter"/>
                <a:hlinkClick r:id="rId2" tooltip="http://www.thepoliticallibrarian.org"/>
              </a:rPr>
              <a:t>The Political </a:t>
            </a:r>
            <a:r>
              <a:rPr lang="en-US" sz="2026" u="sng">
                <a:solidFill>
                  <a:srgbClr val="021526"/>
                </a:solidFill>
                <a:latin typeface="Inter"/>
                <a:ea typeface="Inter"/>
                <a:cs typeface="Inter"/>
                <a:sym typeface="Inter"/>
                <a:hlinkClick r:id="rId3" tooltip="http://www.thepoliticallibrarian.org"/>
              </a:rPr>
              <a:t>Librarian</a:t>
            </a:r>
            <a:r>
              <a:rPr lang="en-US" sz="2026">
                <a:solidFill>
                  <a:srgbClr val="021526"/>
                </a:solidFill>
                <a:latin typeface="Inter"/>
                <a:ea typeface="Inter"/>
                <a:cs typeface="Inter"/>
                <a:sym typeface="Inter"/>
              </a:rPr>
              <a:t> published two special issues exploring the landscape of libraries in America. </a:t>
            </a:r>
          </a:p>
          <a:p>
            <a:pPr algn="l">
              <a:lnSpc>
                <a:spcPts val="2837"/>
              </a:lnSpc>
            </a:pPr>
          </a:p>
          <a:p>
            <a:pPr algn="l">
              <a:lnSpc>
                <a:spcPts val="2837"/>
              </a:lnSpc>
            </a:pPr>
            <a:r>
              <a:rPr lang="en-US" sz="2026">
                <a:solidFill>
                  <a:srgbClr val="021526"/>
                </a:solidFill>
                <a:latin typeface="Inter"/>
                <a:ea typeface="Inter"/>
                <a:cs typeface="Inter"/>
                <a:sym typeface="Inter"/>
              </a:rPr>
              <a:t>The spring issue, Volume 8 Issue 1, “Libraries After the 2024 Vote: The Future of Libraries in a Divided America,” was edited by Allison Jennings-Roche and Paul T. Jaeger and featured twenty articles examining what the 2024 election may signal for the future of libraries and library work, presenting a broad array of perspectives from educators, researchers, administrators, and professionals.</a:t>
            </a:r>
          </a:p>
          <a:p>
            <a:pPr algn="l">
              <a:lnSpc>
                <a:spcPts val="2837"/>
              </a:lnSpc>
            </a:pPr>
          </a:p>
          <a:p>
            <a:pPr algn="l">
              <a:lnSpc>
                <a:spcPts val="2977"/>
              </a:lnSpc>
            </a:pPr>
            <a:r>
              <a:rPr lang="en-US" sz="2126">
                <a:solidFill>
                  <a:srgbClr val="021526"/>
                </a:solidFill>
                <a:latin typeface="Inter"/>
                <a:ea typeface="Inter"/>
                <a:cs typeface="Inter"/>
                <a:sym typeface="Inter"/>
              </a:rPr>
              <a:t>The fall issue, Volume 8 Issue 2, “Weaponized Politics and Dismantled Policies: Defending Diversity, Equity, and Inclusion in America's Libraries and Cultural Institutions,” guest edited by Dr. Nicole A. Cooke and Dr. Aisha M. Johnson, contains twenty-three articles analyzing the impact of Executive Orders from the Trump administration targeting DEI training, programming, and leadership in federal agencies such as IMLS, NEH, and NEA. These articles argue that the orders represent not only bureaucratic changes but a deliberate dismantling of longstanding commitments to access, equity, and representation, collectively offering a wide range of insights and ideas.</a:t>
            </a:r>
          </a:p>
          <a:p>
            <a:pPr algn="l">
              <a:lnSpc>
                <a:spcPts val="2837"/>
              </a:lnSpc>
            </a:pPr>
          </a:p>
        </p:txBody>
      </p:sp>
      <p:grpSp>
        <p:nvGrpSpPr>
          <p:cNvPr name="Group 7" id="7"/>
          <p:cNvGrpSpPr/>
          <p:nvPr/>
        </p:nvGrpSpPr>
        <p:grpSpPr>
          <a:xfrm rot="0">
            <a:off x="3244589" y="274319"/>
            <a:ext cx="7817561" cy="3777326"/>
            <a:chOff x="0" y="0"/>
            <a:chExt cx="10423414" cy="5036435"/>
          </a:xfrm>
        </p:grpSpPr>
        <p:grpSp>
          <p:nvGrpSpPr>
            <p:cNvPr name="Group 8" id="8"/>
            <p:cNvGrpSpPr/>
            <p:nvPr/>
          </p:nvGrpSpPr>
          <p:grpSpPr>
            <a:xfrm rot="0">
              <a:off x="0" y="0"/>
              <a:ext cx="10423414" cy="5036435"/>
              <a:chOff x="0" y="0"/>
              <a:chExt cx="841086" cy="406400"/>
            </a:xfrm>
          </p:grpSpPr>
          <p:sp>
            <p:nvSpPr>
              <p:cNvPr name="Freeform 9" id="9"/>
              <p:cNvSpPr/>
              <p:nvPr/>
            </p:nvSpPr>
            <p:spPr>
              <a:xfrm flipH="true" flipV="false" rot="0">
                <a:off x="0" y="0"/>
                <a:ext cx="841086" cy="406400"/>
              </a:xfrm>
              <a:custGeom>
                <a:avLst/>
                <a:gdLst/>
                <a:ahLst/>
                <a:cxnLst/>
                <a:rect r="r" b="b" t="t" l="l"/>
                <a:pathLst>
                  <a:path h="406400" w="841086">
                    <a:moveTo>
                      <a:pt x="203200" y="0"/>
                    </a:moveTo>
                    <a:cubicBezTo>
                      <a:pt x="90970" y="0"/>
                      <a:pt x="0" y="90970"/>
                      <a:pt x="0" y="203200"/>
                    </a:cubicBezTo>
                    <a:cubicBezTo>
                      <a:pt x="0" y="315430"/>
                      <a:pt x="90970" y="406400"/>
                      <a:pt x="203200" y="406400"/>
                    </a:cubicBezTo>
                    <a:lnTo>
                      <a:pt x="637886" y="406400"/>
                    </a:lnTo>
                    <a:cubicBezTo>
                      <a:pt x="750116" y="406400"/>
                      <a:pt x="841086" y="315430"/>
                      <a:pt x="841086" y="203200"/>
                    </a:cubicBezTo>
                    <a:cubicBezTo>
                      <a:pt x="841086" y="90970"/>
                      <a:pt x="750116" y="0"/>
                      <a:pt x="637886" y="0"/>
                    </a:cubicBezTo>
                    <a:lnTo>
                      <a:pt x="203200" y="0"/>
                    </a:lnTo>
                  </a:path>
                </a:pathLst>
              </a:custGeom>
              <a:solidFill>
                <a:srgbClr val="5271FF"/>
              </a:solidFill>
            </p:spPr>
          </p:sp>
        </p:grpSp>
        <p:grpSp>
          <p:nvGrpSpPr>
            <p:cNvPr name="Group 10" id="10"/>
            <p:cNvGrpSpPr/>
            <p:nvPr/>
          </p:nvGrpSpPr>
          <p:grpSpPr>
            <a:xfrm rot="0">
              <a:off x="381221" y="184200"/>
              <a:ext cx="9660972" cy="4668034"/>
              <a:chOff x="0" y="0"/>
              <a:chExt cx="841086" cy="406400"/>
            </a:xfrm>
          </p:grpSpPr>
          <p:sp>
            <p:nvSpPr>
              <p:cNvPr name="Freeform 11" id="11"/>
              <p:cNvSpPr/>
              <p:nvPr/>
            </p:nvSpPr>
            <p:spPr>
              <a:xfrm flipH="false" flipV="false" rot="0">
                <a:off x="0" y="0"/>
                <a:ext cx="841086" cy="406400"/>
              </a:xfrm>
              <a:custGeom>
                <a:avLst/>
                <a:gdLst/>
                <a:ahLst/>
                <a:cxnLst/>
                <a:rect r="r" b="b" t="t" l="l"/>
                <a:pathLst>
                  <a:path h="406400" w="841086">
                    <a:moveTo>
                      <a:pt x="637886" y="0"/>
                    </a:moveTo>
                    <a:cubicBezTo>
                      <a:pt x="750116" y="0"/>
                      <a:pt x="841086" y="90970"/>
                      <a:pt x="841086" y="203200"/>
                    </a:cubicBezTo>
                    <a:cubicBezTo>
                      <a:pt x="841086" y="315430"/>
                      <a:pt x="750116" y="406400"/>
                      <a:pt x="637886" y="406400"/>
                    </a:cubicBezTo>
                    <a:lnTo>
                      <a:pt x="203200" y="406400"/>
                    </a:lnTo>
                    <a:cubicBezTo>
                      <a:pt x="90970" y="406400"/>
                      <a:pt x="0" y="315430"/>
                      <a:pt x="0" y="203200"/>
                    </a:cubicBezTo>
                    <a:cubicBezTo>
                      <a:pt x="0" y="90970"/>
                      <a:pt x="90970" y="0"/>
                      <a:pt x="203200" y="0"/>
                    </a:cubicBezTo>
                    <a:lnTo>
                      <a:pt x="637886" y="0"/>
                    </a:lnTo>
                  </a:path>
                </a:pathLst>
              </a:custGeom>
              <a:blipFill>
                <a:blip r:embed="rId4"/>
                <a:stretch>
                  <a:fillRect l="0" t="-21582" r="0" b="-173308"/>
                </a:stretch>
              </a:blipFill>
            </p:spPr>
          </p:sp>
        </p:grpSp>
      </p:grpSp>
      <p:grpSp>
        <p:nvGrpSpPr>
          <p:cNvPr name="Group 12" id="12"/>
          <p:cNvGrpSpPr/>
          <p:nvPr/>
        </p:nvGrpSpPr>
        <p:grpSpPr>
          <a:xfrm rot="-5400000">
            <a:off x="-4945715" y="6595763"/>
            <a:ext cx="11687546" cy="4229022"/>
            <a:chOff x="0" y="0"/>
            <a:chExt cx="1043131" cy="377446"/>
          </a:xfrm>
        </p:grpSpPr>
        <p:sp>
          <p:nvSpPr>
            <p:cNvPr name="Freeform 13" id="13"/>
            <p:cNvSpPr/>
            <p:nvPr/>
          </p:nvSpPr>
          <p:spPr>
            <a:xfrm flipH="true" flipV="false" rot="0">
              <a:off x="0" y="0"/>
              <a:ext cx="1043131" cy="377446"/>
            </a:xfrm>
            <a:custGeom>
              <a:avLst/>
              <a:gdLst/>
              <a:ahLst/>
              <a:cxnLst/>
              <a:rect r="r" b="b" t="t" l="l"/>
              <a:pathLst>
                <a:path h="377446" w="1043131">
                  <a:moveTo>
                    <a:pt x="203200" y="0"/>
                  </a:moveTo>
                  <a:cubicBezTo>
                    <a:pt x="90970" y="0"/>
                    <a:pt x="0" y="84489"/>
                    <a:pt x="0" y="188723"/>
                  </a:cubicBezTo>
                  <a:cubicBezTo>
                    <a:pt x="0" y="292957"/>
                    <a:pt x="90970" y="377446"/>
                    <a:pt x="203200" y="377446"/>
                  </a:cubicBezTo>
                  <a:lnTo>
                    <a:pt x="839931" y="377446"/>
                  </a:lnTo>
                  <a:cubicBezTo>
                    <a:pt x="952160" y="377446"/>
                    <a:pt x="1043131" y="292957"/>
                    <a:pt x="1043131" y="188723"/>
                  </a:cubicBezTo>
                  <a:cubicBezTo>
                    <a:pt x="1043131" y="84489"/>
                    <a:pt x="952160" y="0"/>
                    <a:pt x="839931" y="0"/>
                  </a:cubicBezTo>
                  <a:lnTo>
                    <a:pt x="203200" y="0"/>
                  </a:lnTo>
                </a:path>
              </a:pathLst>
            </a:custGeom>
            <a:solidFill>
              <a:srgbClr val="021526">
                <a:alpha val="14902"/>
              </a:srgbClr>
            </a:solidFill>
          </p:spPr>
        </p:sp>
      </p:grpSp>
      <p:grpSp>
        <p:nvGrpSpPr>
          <p:cNvPr name="Group 14" id="14"/>
          <p:cNvGrpSpPr/>
          <p:nvPr/>
        </p:nvGrpSpPr>
        <p:grpSpPr>
          <a:xfrm rot="-10800000">
            <a:off x="-2195163" y="4991685"/>
            <a:ext cx="5207732" cy="2812543"/>
            <a:chOff x="0" y="0"/>
            <a:chExt cx="752494" cy="406400"/>
          </a:xfrm>
        </p:grpSpPr>
        <p:sp>
          <p:nvSpPr>
            <p:cNvPr name="Freeform 15" id="15"/>
            <p:cNvSpPr/>
            <p:nvPr/>
          </p:nvSpPr>
          <p:spPr>
            <a:xfrm flipH="true" flipV="false" rot="0">
              <a:off x="0" y="0"/>
              <a:ext cx="752494" cy="406400"/>
            </a:xfrm>
            <a:custGeom>
              <a:avLst/>
              <a:gdLst/>
              <a:ahLst/>
              <a:cxnLst/>
              <a:rect r="r" b="b" t="t" l="l"/>
              <a:pathLst>
                <a:path h="406400" w="752494">
                  <a:moveTo>
                    <a:pt x="203200" y="0"/>
                  </a:moveTo>
                  <a:cubicBezTo>
                    <a:pt x="90970" y="0"/>
                    <a:pt x="0" y="90970"/>
                    <a:pt x="0" y="203200"/>
                  </a:cubicBezTo>
                  <a:cubicBezTo>
                    <a:pt x="0" y="315430"/>
                    <a:pt x="90970" y="406400"/>
                    <a:pt x="203200" y="406400"/>
                  </a:cubicBezTo>
                  <a:lnTo>
                    <a:pt x="549294" y="406400"/>
                  </a:lnTo>
                  <a:cubicBezTo>
                    <a:pt x="661524" y="406400"/>
                    <a:pt x="752494" y="315430"/>
                    <a:pt x="752494" y="203200"/>
                  </a:cubicBezTo>
                  <a:cubicBezTo>
                    <a:pt x="752494" y="90970"/>
                    <a:pt x="661524" y="0"/>
                    <a:pt x="549294" y="0"/>
                  </a:cubicBezTo>
                  <a:lnTo>
                    <a:pt x="203200" y="0"/>
                  </a:lnTo>
                </a:path>
              </a:pathLst>
            </a:custGeom>
            <a:solidFill>
              <a:srgbClr val="5271FF"/>
            </a:solidFill>
          </p:spPr>
        </p:sp>
      </p:grpSp>
      <p:grpSp>
        <p:nvGrpSpPr>
          <p:cNvPr name="Group 16" id="16"/>
          <p:cNvGrpSpPr/>
          <p:nvPr/>
        </p:nvGrpSpPr>
        <p:grpSpPr>
          <a:xfrm rot="0">
            <a:off x="-1961359" y="5122319"/>
            <a:ext cx="4755095" cy="2561334"/>
            <a:chOff x="0" y="0"/>
            <a:chExt cx="754478" cy="406400"/>
          </a:xfrm>
        </p:grpSpPr>
        <p:sp>
          <p:nvSpPr>
            <p:cNvPr name="Freeform 17" id="17"/>
            <p:cNvSpPr/>
            <p:nvPr/>
          </p:nvSpPr>
          <p:spPr>
            <a:xfrm flipH="false" flipV="false" rot="0">
              <a:off x="0" y="0"/>
              <a:ext cx="754478" cy="406400"/>
            </a:xfrm>
            <a:custGeom>
              <a:avLst/>
              <a:gdLst/>
              <a:ahLst/>
              <a:cxnLst/>
              <a:rect r="r" b="b" t="t" l="l"/>
              <a:pathLst>
                <a:path h="406400" w="754478">
                  <a:moveTo>
                    <a:pt x="551278" y="0"/>
                  </a:moveTo>
                  <a:cubicBezTo>
                    <a:pt x="663508" y="0"/>
                    <a:pt x="754478" y="90970"/>
                    <a:pt x="754478" y="203200"/>
                  </a:cubicBezTo>
                  <a:cubicBezTo>
                    <a:pt x="754478" y="315430"/>
                    <a:pt x="663508" y="406400"/>
                    <a:pt x="551278" y="406400"/>
                  </a:cubicBezTo>
                  <a:lnTo>
                    <a:pt x="203200" y="406400"/>
                  </a:lnTo>
                  <a:cubicBezTo>
                    <a:pt x="90970" y="406400"/>
                    <a:pt x="0" y="315430"/>
                    <a:pt x="0" y="203200"/>
                  </a:cubicBezTo>
                  <a:cubicBezTo>
                    <a:pt x="0" y="90970"/>
                    <a:pt x="90970" y="0"/>
                    <a:pt x="203200" y="0"/>
                  </a:cubicBezTo>
                  <a:lnTo>
                    <a:pt x="551278" y="0"/>
                  </a:lnTo>
                </a:path>
              </a:pathLst>
            </a:custGeom>
            <a:blipFill>
              <a:blip r:embed="rId5"/>
              <a:stretch>
                <a:fillRect l="-4116" t="-44036" r="-37603" b="-31045"/>
              </a:stretch>
            </a:blipFill>
          </p:spPr>
        </p:sp>
      </p:grpSp>
      <p:sp>
        <p:nvSpPr>
          <p:cNvPr name="TextBox 18" id="18"/>
          <p:cNvSpPr txBox="true"/>
          <p:nvPr/>
        </p:nvSpPr>
        <p:spPr>
          <a:xfrm rot="0">
            <a:off x="106671" y="9585403"/>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grpSp>
        <p:nvGrpSpPr>
          <p:cNvPr name="Group 19" id="19"/>
          <p:cNvGrpSpPr/>
          <p:nvPr/>
        </p:nvGrpSpPr>
        <p:grpSpPr>
          <a:xfrm rot="0">
            <a:off x="11957500" y="559257"/>
            <a:ext cx="5954606" cy="3207451"/>
            <a:chOff x="0" y="0"/>
            <a:chExt cx="754478" cy="406400"/>
          </a:xfrm>
        </p:grpSpPr>
        <p:sp>
          <p:nvSpPr>
            <p:cNvPr name="Freeform 20" id="20"/>
            <p:cNvSpPr/>
            <p:nvPr/>
          </p:nvSpPr>
          <p:spPr>
            <a:xfrm flipH="false" flipV="false" rot="0">
              <a:off x="0" y="0"/>
              <a:ext cx="754478" cy="406400"/>
            </a:xfrm>
            <a:custGeom>
              <a:avLst/>
              <a:gdLst/>
              <a:ahLst/>
              <a:cxnLst/>
              <a:rect r="r" b="b" t="t" l="l"/>
              <a:pathLst>
                <a:path h="406400" w="754478">
                  <a:moveTo>
                    <a:pt x="551278" y="0"/>
                  </a:moveTo>
                  <a:cubicBezTo>
                    <a:pt x="663508" y="0"/>
                    <a:pt x="754478" y="90970"/>
                    <a:pt x="754478" y="203200"/>
                  </a:cubicBezTo>
                  <a:cubicBezTo>
                    <a:pt x="754478" y="315430"/>
                    <a:pt x="663508" y="406400"/>
                    <a:pt x="551278" y="406400"/>
                  </a:cubicBezTo>
                  <a:lnTo>
                    <a:pt x="203200" y="406400"/>
                  </a:lnTo>
                  <a:cubicBezTo>
                    <a:pt x="90970" y="406400"/>
                    <a:pt x="0" y="315430"/>
                    <a:pt x="0" y="203200"/>
                  </a:cubicBezTo>
                  <a:cubicBezTo>
                    <a:pt x="0" y="90970"/>
                    <a:pt x="90970" y="0"/>
                    <a:pt x="203200" y="0"/>
                  </a:cubicBezTo>
                  <a:lnTo>
                    <a:pt x="551278" y="0"/>
                  </a:lnTo>
                </a:path>
              </a:pathLst>
            </a:custGeom>
            <a:blipFill>
              <a:blip r:embed="rId6"/>
              <a:stretch>
                <a:fillRect l="0" t="-42824" r="0" b="-42824"/>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415449"/>
            <a:ext cx="889518" cy="1444149"/>
            <a:chOff x="0" y="0"/>
            <a:chExt cx="660400" cy="1072172"/>
          </a:xfrm>
        </p:grpSpPr>
        <p:sp>
          <p:nvSpPr>
            <p:cNvPr name="Freeform 3" id="3"/>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4" id="4"/>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5" id="5"/>
          <p:cNvGrpSpPr/>
          <p:nvPr/>
        </p:nvGrpSpPr>
        <p:grpSpPr>
          <a:xfrm rot="0">
            <a:off x="11112808" y="506063"/>
            <a:ext cx="6471770" cy="2598610"/>
            <a:chOff x="0" y="0"/>
            <a:chExt cx="970717" cy="389772"/>
          </a:xfrm>
        </p:grpSpPr>
        <p:sp>
          <p:nvSpPr>
            <p:cNvPr name="Freeform 6" id="6"/>
            <p:cNvSpPr/>
            <p:nvPr/>
          </p:nvSpPr>
          <p:spPr>
            <a:xfrm flipH="false" flipV="false" rot="0">
              <a:off x="0" y="0"/>
              <a:ext cx="970717" cy="389772"/>
            </a:xfrm>
            <a:custGeom>
              <a:avLst/>
              <a:gdLst/>
              <a:ahLst/>
              <a:cxnLst/>
              <a:rect r="r" b="b" t="t" l="l"/>
              <a:pathLst>
                <a:path h="389772" w="970717">
                  <a:moveTo>
                    <a:pt x="767517" y="0"/>
                  </a:moveTo>
                  <a:cubicBezTo>
                    <a:pt x="879747" y="0"/>
                    <a:pt x="970717" y="87248"/>
                    <a:pt x="970717" y="194886"/>
                  </a:cubicBezTo>
                  <a:cubicBezTo>
                    <a:pt x="970717" y="302524"/>
                    <a:pt x="879747" y="389772"/>
                    <a:pt x="767517" y="389772"/>
                  </a:cubicBezTo>
                  <a:lnTo>
                    <a:pt x="203200" y="389772"/>
                  </a:lnTo>
                  <a:cubicBezTo>
                    <a:pt x="90970" y="389772"/>
                    <a:pt x="0" y="302524"/>
                    <a:pt x="0" y="194886"/>
                  </a:cubicBezTo>
                  <a:cubicBezTo>
                    <a:pt x="0" y="87248"/>
                    <a:pt x="90970" y="0"/>
                    <a:pt x="203200" y="0"/>
                  </a:cubicBezTo>
                  <a:lnTo>
                    <a:pt x="767517" y="0"/>
                  </a:lnTo>
                </a:path>
              </a:pathLst>
            </a:custGeom>
            <a:blipFill>
              <a:blip r:embed="rId2"/>
              <a:stretch>
                <a:fillRect l="-7597" t="-18863" r="0" b="-59945"/>
              </a:stretch>
            </a:blipFill>
          </p:spPr>
        </p:sp>
      </p:grpSp>
      <p:grpSp>
        <p:nvGrpSpPr>
          <p:cNvPr name="Group 7" id="7"/>
          <p:cNvGrpSpPr/>
          <p:nvPr/>
        </p:nvGrpSpPr>
        <p:grpSpPr>
          <a:xfrm rot="0">
            <a:off x="2492006" y="9559636"/>
            <a:ext cx="9561449" cy="4553427"/>
            <a:chOff x="0" y="0"/>
            <a:chExt cx="853373" cy="406400"/>
          </a:xfrm>
        </p:grpSpPr>
        <p:sp>
          <p:nvSpPr>
            <p:cNvPr name="Freeform 8" id="8"/>
            <p:cNvSpPr/>
            <p:nvPr/>
          </p:nvSpPr>
          <p:spPr>
            <a:xfrm flipH="true" flipV="false" rot="0">
              <a:off x="0" y="0"/>
              <a:ext cx="853373" cy="406400"/>
            </a:xfrm>
            <a:custGeom>
              <a:avLst/>
              <a:gdLst/>
              <a:ahLst/>
              <a:cxnLst/>
              <a:rect r="r" b="b" t="t" l="l"/>
              <a:pathLst>
                <a:path h="406400" w="853373">
                  <a:moveTo>
                    <a:pt x="203200" y="0"/>
                  </a:moveTo>
                  <a:cubicBezTo>
                    <a:pt x="90970" y="0"/>
                    <a:pt x="0" y="90970"/>
                    <a:pt x="0" y="203200"/>
                  </a:cubicBezTo>
                  <a:cubicBezTo>
                    <a:pt x="0" y="315430"/>
                    <a:pt x="90970" y="406400"/>
                    <a:pt x="203200" y="406400"/>
                  </a:cubicBezTo>
                  <a:lnTo>
                    <a:pt x="650173" y="406400"/>
                  </a:lnTo>
                  <a:cubicBezTo>
                    <a:pt x="762403" y="406400"/>
                    <a:pt x="853373" y="315430"/>
                    <a:pt x="853373" y="203200"/>
                  </a:cubicBezTo>
                  <a:cubicBezTo>
                    <a:pt x="853373" y="90970"/>
                    <a:pt x="762403" y="0"/>
                    <a:pt x="650173" y="0"/>
                  </a:cubicBezTo>
                  <a:lnTo>
                    <a:pt x="203200" y="0"/>
                  </a:lnTo>
                </a:path>
              </a:pathLst>
            </a:custGeom>
            <a:solidFill>
              <a:srgbClr val="021526">
                <a:alpha val="14902"/>
              </a:srgbClr>
            </a:solidFill>
          </p:spPr>
        </p:sp>
      </p:grpSp>
      <p:sp>
        <p:nvSpPr>
          <p:cNvPr name="Freeform 9" id="9"/>
          <p:cNvSpPr/>
          <p:nvPr/>
        </p:nvSpPr>
        <p:spPr>
          <a:xfrm flipH="false" flipV="false" rot="0">
            <a:off x="15154169" y="3104673"/>
            <a:ext cx="2911340" cy="2911340"/>
          </a:xfrm>
          <a:custGeom>
            <a:avLst/>
            <a:gdLst/>
            <a:ahLst/>
            <a:cxnLst/>
            <a:rect r="r" b="b" t="t" l="l"/>
            <a:pathLst>
              <a:path h="2911340" w="2911340">
                <a:moveTo>
                  <a:pt x="0" y="0"/>
                </a:moveTo>
                <a:lnTo>
                  <a:pt x="2911340" y="0"/>
                </a:lnTo>
                <a:lnTo>
                  <a:pt x="2911340" y="2911340"/>
                </a:lnTo>
                <a:lnTo>
                  <a:pt x="0" y="2911340"/>
                </a:lnTo>
                <a:lnTo>
                  <a:pt x="0" y="0"/>
                </a:lnTo>
                <a:close/>
              </a:path>
            </a:pathLst>
          </a:custGeom>
          <a:blipFill>
            <a:blip r:embed="rId3"/>
            <a:stretch>
              <a:fillRect l="0" t="0" r="0" b="0"/>
            </a:stretch>
          </a:blipFill>
        </p:spPr>
      </p:sp>
      <p:sp>
        <p:nvSpPr>
          <p:cNvPr name="Freeform 10" id="10"/>
          <p:cNvSpPr/>
          <p:nvPr/>
        </p:nvSpPr>
        <p:spPr>
          <a:xfrm flipH="false" flipV="false" rot="0">
            <a:off x="13453153" y="8587563"/>
            <a:ext cx="2916220" cy="1944147"/>
          </a:xfrm>
          <a:custGeom>
            <a:avLst/>
            <a:gdLst/>
            <a:ahLst/>
            <a:cxnLst/>
            <a:rect r="r" b="b" t="t" l="l"/>
            <a:pathLst>
              <a:path h="1944147" w="2916220">
                <a:moveTo>
                  <a:pt x="0" y="0"/>
                </a:moveTo>
                <a:lnTo>
                  <a:pt x="2916221" y="0"/>
                </a:lnTo>
                <a:lnTo>
                  <a:pt x="2916221" y="1944147"/>
                </a:lnTo>
                <a:lnTo>
                  <a:pt x="0" y="1944147"/>
                </a:lnTo>
                <a:lnTo>
                  <a:pt x="0" y="0"/>
                </a:lnTo>
                <a:close/>
              </a:path>
            </a:pathLst>
          </a:custGeom>
          <a:blipFill>
            <a:blip r:embed="rId4"/>
            <a:stretch>
              <a:fillRect l="0" t="0" r="0" b="0"/>
            </a:stretch>
          </a:blipFill>
        </p:spPr>
      </p:sp>
      <p:sp>
        <p:nvSpPr>
          <p:cNvPr name="Freeform 11" id="11"/>
          <p:cNvSpPr/>
          <p:nvPr/>
        </p:nvSpPr>
        <p:spPr>
          <a:xfrm flipH="false" flipV="false" rot="0">
            <a:off x="11478714" y="6016013"/>
            <a:ext cx="2671098" cy="2671098"/>
          </a:xfrm>
          <a:custGeom>
            <a:avLst/>
            <a:gdLst/>
            <a:ahLst/>
            <a:cxnLst/>
            <a:rect r="r" b="b" t="t" l="l"/>
            <a:pathLst>
              <a:path h="2671098" w="2671098">
                <a:moveTo>
                  <a:pt x="0" y="0"/>
                </a:moveTo>
                <a:lnTo>
                  <a:pt x="2671098" y="0"/>
                </a:lnTo>
                <a:lnTo>
                  <a:pt x="2671098" y="2671098"/>
                </a:lnTo>
                <a:lnTo>
                  <a:pt x="0" y="2671098"/>
                </a:lnTo>
                <a:lnTo>
                  <a:pt x="0" y="0"/>
                </a:lnTo>
                <a:close/>
              </a:path>
            </a:pathLst>
          </a:custGeom>
          <a:blipFill>
            <a:blip r:embed="rId5"/>
            <a:stretch>
              <a:fillRect l="0" t="0" r="0" b="0"/>
            </a:stretch>
          </a:blipFill>
        </p:spPr>
      </p:sp>
      <p:sp>
        <p:nvSpPr>
          <p:cNvPr name="Freeform 12" id="12"/>
          <p:cNvSpPr/>
          <p:nvPr/>
        </p:nvSpPr>
        <p:spPr>
          <a:xfrm flipH="false" flipV="false" rot="0">
            <a:off x="15217403" y="6016013"/>
            <a:ext cx="2303941" cy="2303941"/>
          </a:xfrm>
          <a:custGeom>
            <a:avLst/>
            <a:gdLst/>
            <a:ahLst/>
            <a:cxnLst/>
            <a:rect r="r" b="b" t="t" l="l"/>
            <a:pathLst>
              <a:path h="2303941" w="2303941">
                <a:moveTo>
                  <a:pt x="0" y="0"/>
                </a:moveTo>
                <a:lnTo>
                  <a:pt x="2303941" y="0"/>
                </a:lnTo>
                <a:lnTo>
                  <a:pt x="2303941" y="2303941"/>
                </a:lnTo>
                <a:lnTo>
                  <a:pt x="0" y="2303941"/>
                </a:lnTo>
                <a:lnTo>
                  <a:pt x="0" y="0"/>
                </a:lnTo>
                <a:close/>
              </a:path>
            </a:pathLst>
          </a:custGeom>
          <a:blipFill>
            <a:blip r:embed="rId6"/>
            <a:stretch>
              <a:fillRect l="0" t="0" r="0" b="0"/>
            </a:stretch>
          </a:blipFill>
        </p:spPr>
      </p:sp>
      <p:sp>
        <p:nvSpPr>
          <p:cNvPr name="Freeform 13" id="13"/>
          <p:cNvSpPr/>
          <p:nvPr/>
        </p:nvSpPr>
        <p:spPr>
          <a:xfrm flipH="false" flipV="false" rot="0">
            <a:off x="11871554" y="3617633"/>
            <a:ext cx="1885419" cy="1885419"/>
          </a:xfrm>
          <a:custGeom>
            <a:avLst/>
            <a:gdLst/>
            <a:ahLst/>
            <a:cxnLst/>
            <a:rect r="r" b="b" t="t" l="l"/>
            <a:pathLst>
              <a:path h="1885419" w="1885419">
                <a:moveTo>
                  <a:pt x="0" y="0"/>
                </a:moveTo>
                <a:lnTo>
                  <a:pt x="1885418" y="0"/>
                </a:lnTo>
                <a:lnTo>
                  <a:pt x="1885418" y="1885419"/>
                </a:lnTo>
                <a:lnTo>
                  <a:pt x="0" y="1885419"/>
                </a:lnTo>
                <a:lnTo>
                  <a:pt x="0" y="0"/>
                </a:lnTo>
                <a:close/>
              </a:path>
            </a:pathLst>
          </a:custGeom>
          <a:blipFill>
            <a:blip r:embed="rId7"/>
            <a:stretch>
              <a:fillRect l="0" t="0" r="0" b="0"/>
            </a:stretch>
          </a:blipFill>
        </p:spPr>
      </p:sp>
      <p:sp>
        <p:nvSpPr>
          <p:cNvPr name="TextBox 14" id="14"/>
          <p:cNvSpPr txBox="true"/>
          <p:nvPr/>
        </p:nvSpPr>
        <p:spPr>
          <a:xfrm rot="0">
            <a:off x="1325688" y="1395667"/>
            <a:ext cx="3778834" cy="1351444"/>
          </a:xfrm>
          <a:prstGeom prst="rect">
            <a:avLst/>
          </a:prstGeom>
        </p:spPr>
        <p:txBody>
          <a:bodyPr anchor="t" rtlCol="false" tIns="0" lIns="0" bIns="0" rIns="0">
            <a:spAutoFit/>
          </a:bodyPr>
          <a:lstStyle/>
          <a:p>
            <a:pPr algn="l">
              <a:lnSpc>
                <a:spcPts val="5291"/>
              </a:lnSpc>
            </a:pPr>
            <a:r>
              <a:rPr lang="en-US" sz="4810">
                <a:solidFill>
                  <a:srgbClr val="021526"/>
                </a:solidFill>
                <a:latin typeface="Arial Nova"/>
                <a:ea typeface="Arial Nova"/>
                <a:cs typeface="Arial Nova"/>
                <a:sym typeface="Arial Nova"/>
              </a:rPr>
              <a:t>DURABLE</a:t>
            </a:r>
            <a:r>
              <a:rPr lang="en-US" sz="4810">
                <a:solidFill>
                  <a:srgbClr val="5271FF"/>
                </a:solidFill>
                <a:latin typeface="Arial Nova"/>
                <a:ea typeface="Arial Nova"/>
                <a:cs typeface="Arial Nova"/>
                <a:sym typeface="Arial Nova"/>
              </a:rPr>
              <a:t> COALITIONS</a:t>
            </a:r>
          </a:p>
        </p:txBody>
      </p:sp>
      <p:sp>
        <p:nvSpPr>
          <p:cNvPr name="TextBox 15" id="15"/>
          <p:cNvSpPr txBox="true"/>
          <p:nvPr/>
        </p:nvSpPr>
        <p:spPr>
          <a:xfrm rot="0">
            <a:off x="1325688" y="3018828"/>
            <a:ext cx="8115300" cy="6239472"/>
          </a:xfrm>
          <a:prstGeom prst="rect">
            <a:avLst/>
          </a:prstGeom>
        </p:spPr>
        <p:txBody>
          <a:bodyPr anchor="t" rtlCol="false" tIns="0" lIns="0" bIns="0" rIns="0">
            <a:spAutoFit/>
          </a:bodyPr>
          <a:lstStyle/>
          <a:p>
            <a:pPr algn="l">
              <a:lnSpc>
                <a:spcPts val="3117"/>
              </a:lnSpc>
            </a:pPr>
            <a:r>
              <a:rPr lang="en-US" sz="2226">
                <a:solidFill>
                  <a:srgbClr val="021526"/>
                </a:solidFill>
                <a:latin typeface="Inter"/>
                <a:ea typeface="Inter"/>
                <a:cs typeface="Inter"/>
                <a:sym typeface="Inter"/>
              </a:rPr>
              <a:t>Coalition leadership is a defining feature of the EveryLibrary Institute’s work. We are a founding member of the Right to Read Working Group, alongside PEN America, the National Coalition Against Censorship, American Booksellers for Free Expression, and the Comic Book Legal Defense Fund, aligning library advocacy with national free expression and civil liberties efforts. </a:t>
            </a:r>
          </a:p>
          <a:p>
            <a:pPr algn="l">
              <a:lnSpc>
                <a:spcPts val="3117"/>
              </a:lnSpc>
            </a:pPr>
          </a:p>
          <a:p>
            <a:pPr algn="l">
              <a:lnSpc>
                <a:spcPts val="3117"/>
              </a:lnSpc>
            </a:pPr>
            <a:r>
              <a:rPr lang="en-US" sz="2226">
                <a:solidFill>
                  <a:srgbClr val="021526"/>
                </a:solidFill>
                <a:latin typeface="Inter"/>
                <a:ea typeface="Inter"/>
                <a:cs typeface="Inter"/>
                <a:sym typeface="Inter"/>
              </a:rPr>
              <a:t>We are also a leading member in the national IMLS Coalition, convened by EBSCO and MCLS, working with all the national library, archives, and museum organizations to defend federal support for cultural and knowledge institutions. In higher education, ELI is an active partner in #DefendResearch, now comprising more than 175 member organizations committed to protecting research freedom and academic integrity.</a:t>
            </a:r>
          </a:p>
        </p:txBody>
      </p:sp>
      <p:sp>
        <p:nvSpPr>
          <p:cNvPr name="TextBox 16" id="16"/>
          <p:cNvSpPr txBox="true"/>
          <p:nvPr/>
        </p:nvSpPr>
        <p:spPr>
          <a:xfrm rot="0">
            <a:off x="5383338" y="9779992"/>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92914" y="-505979"/>
            <a:ext cx="889518" cy="1444149"/>
            <a:chOff x="0" y="0"/>
            <a:chExt cx="660400" cy="1072172"/>
          </a:xfrm>
        </p:grpSpPr>
        <p:sp>
          <p:nvSpPr>
            <p:cNvPr name="Freeform 3" id="3"/>
            <p:cNvSpPr/>
            <p:nvPr/>
          </p:nvSpPr>
          <p:spPr>
            <a:xfrm flipH="false" flipV="false" rot="0">
              <a:off x="0" y="0"/>
              <a:ext cx="660400" cy="1072172"/>
            </a:xfrm>
            <a:custGeom>
              <a:avLst/>
              <a:gdLst/>
              <a:ahLst/>
              <a:cxnLst/>
              <a:rect r="r" b="b" t="t" l="l"/>
              <a:pathLst>
                <a:path h="1072172" w="660400">
                  <a:moveTo>
                    <a:pt x="220252" y="1053103"/>
                  </a:moveTo>
                  <a:cubicBezTo>
                    <a:pt x="254109" y="1064617"/>
                    <a:pt x="292600" y="1072172"/>
                    <a:pt x="330378" y="1072172"/>
                  </a:cubicBezTo>
                  <a:cubicBezTo>
                    <a:pt x="368157" y="1072172"/>
                    <a:pt x="404509" y="1065695"/>
                    <a:pt x="438009" y="1054181"/>
                  </a:cubicBezTo>
                  <a:cubicBezTo>
                    <a:pt x="438723" y="1053822"/>
                    <a:pt x="439435" y="1053822"/>
                    <a:pt x="440148" y="1053462"/>
                  </a:cubicBezTo>
                  <a:cubicBezTo>
                    <a:pt x="565955" y="1007407"/>
                    <a:pt x="658618" y="885793"/>
                    <a:pt x="660400" y="737908"/>
                  </a:cubicBezTo>
                  <a:lnTo>
                    <a:pt x="660400" y="0"/>
                  </a:lnTo>
                  <a:lnTo>
                    <a:pt x="0" y="0"/>
                  </a:lnTo>
                  <a:lnTo>
                    <a:pt x="0" y="737361"/>
                  </a:lnTo>
                  <a:cubicBezTo>
                    <a:pt x="1782" y="886512"/>
                    <a:pt x="93019" y="1008127"/>
                    <a:pt x="220252" y="1053103"/>
                  </a:cubicBezTo>
                  <a:close/>
                </a:path>
              </a:pathLst>
            </a:custGeom>
            <a:solidFill>
              <a:srgbClr val="021526"/>
            </a:solidFill>
          </p:spPr>
        </p:sp>
        <p:sp>
          <p:nvSpPr>
            <p:cNvPr name="TextBox 4" id="4"/>
            <p:cNvSpPr txBox="true"/>
            <p:nvPr/>
          </p:nvSpPr>
          <p:spPr>
            <a:xfrm>
              <a:off x="0" y="-38100"/>
              <a:ext cx="660400" cy="983272"/>
            </a:xfrm>
            <a:prstGeom prst="rect">
              <a:avLst/>
            </a:prstGeom>
          </p:spPr>
          <p:txBody>
            <a:bodyPr anchor="ctr" rtlCol="false" tIns="30757" lIns="30757" bIns="30757" rIns="30757"/>
            <a:lstStyle/>
            <a:p>
              <a:pPr algn="ctr">
                <a:lnSpc>
                  <a:spcPts val="2564"/>
                </a:lnSpc>
              </a:pPr>
            </a:p>
          </p:txBody>
        </p:sp>
      </p:grpSp>
      <p:grpSp>
        <p:nvGrpSpPr>
          <p:cNvPr name="Group 5" id="5"/>
          <p:cNvGrpSpPr/>
          <p:nvPr/>
        </p:nvGrpSpPr>
        <p:grpSpPr>
          <a:xfrm rot="0">
            <a:off x="2668561" y="5015691"/>
            <a:ext cx="1303523" cy="1303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66675"/>
              <a:ext cx="660400" cy="669925"/>
            </a:xfrm>
            <a:prstGeom prst="rect">
              <a:avLst/>
            </a:prstGeom>
          </p:spPr>
          <p:txBody>
            <a:bodyPr anchor="ctr" rtlCol="false" tIns="51955" lIns="51955" bIns="51955" rIns="51955"/>
            <a:lstStyle/>
            <a:p>
              <a:pPr algn="ctr">
                <a:lnSpc>
                  <a:spcPts val="1925"/>
                </a:lnSpc>
              </a:pPr>
            </a:p>
          </p:txBody>
        </p:sp>
      </p:grpSp>
      <p:grpSp>
        <p:nvGrpSpPr>
          <p:cNvPr name="Group 8" id="8"/>
          <p:cNvGrpSpPr/>
          <p:nvPr/>
        </p:nvGrpSpPr>
        <p:grpSpPr>
          <a:xfrm rot="0">
            <a:off x="-2066410" y="8235464"/>
            <a:ext cx="12080897" cy="4706675"/>
            <a:chOff x="0" y="0"/>
            <a:chExt cx="1043131" cy="406400"/>
          </a:xfrm>
        </p:grpSpPr>
        <p:sp>
          <p:nvSpPr>
            <p:cNvPr name="Freeform 9" id="9"/>
            <p:cNvSpPr/>
            <p:nvPr/>
          </p:nvSpPr>
          <p:spPr>
            <a:xfrm flipH="true" flipV="false" rot="0">
              <a:off x="0" y="0"/>
              <a:ext cx="1043131" cy="406400"/>
            </a:xfrm>
            <a:custGeom>
              <a:avLst/>
              <a:gdLst/>
              <a:ahLst/>
              <a:cxnLst/>
              <a:rect r="r" b="b" t="t" l="l"/>
              <a:pathLst>
                <a:path h="406400" w="1043131">
                  <a:moveTo>
                    <a:pt x="203200" y="0"/>
                  </a:moveTo>
                  <a:cubicBezTo>
                    <a:pt x="90970" y="0"/>
                    <a:pt x="0" y="90970"/>
                    <a:pt x="0" y="203200"/>
                  </a:cubicBezTo>
                  <a:cubicBezTo>
                    <a:pt x="0" y="315430"/>
                    <a:pt x="90970" y="406400"/>
                    <a:pt x="203200" y="406400"/>
                  </a:cubicBezTo>
                  <a:lnTo>
                    <a:pt x="839931" y="406400"/>
                  </a:lnTo>
                  <a:cubicBezTo>
                    <a:pt x="952160" y="406400"/>
                    <a:pt x="1043131" y="315430"/>
                    <a:pt x="1043131" y="203200"/>
                  </a:cubicBezTo>
                  <a:cubicBezTo>
                    <a:pt x="1043131" y="90970"/>
                    <a:pt x="952160" y="0"/>
                    <a:pt x="839931" y="0"/>
                  </a:cubicBezTo>
                  <a:lnTo>
                    <a:pt x="203200" y="0"/>
                  </a:lnTo>
                </a:path>
              </a:pathLst>
            </a:custGeom>
            <a:solidFill>
              <a:srgbClr val="021526">
                <a:alpha val="14902"/>
              </a:srgbClr>
            </a:solidFill>
          </p:spPr>
        </p:sp>
      </p:grpSp>
      <p:grpSp>
        <p:nvGrpSpPr>
          <p:cNvPr name="Group 10" id="10"/>
          <p:cNvGrpSpPr/>
          <p:nvPr/>
        </p:nvGrpSpPr>
        <p:grpSpPr>
          <a:xfrm rot="0">
            <a:off x="1118125" y="6944824"/>
            <a:ext cx="1443888" cy="144388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66675"/>
              <a:ext cx="660400" cy="669925"/>
            </a:xfrm>
            <a:prstGeom prst="rect">
              <a:avLst/>
            </a:prstGeom>
          </p:spPr>
          <p:txBody>
            <a:bodyPr anchor="ctr" rtlCol="false" tIns="51955" lIns="51955" bIns="51955" rIns="51955"/>
            <a:lstStyle/>
            <a:p>
              <a:pPr algn="ctr">
                <a:lnSpc>
                  <a:spcPts val="1925"/>
                </a:lnSpc>
              </a:pPr>
            </a:p>
          </p:txBody>
        </p:sp>
      </p:grpSp>
      <p:grpSp>
        <p:nvGrpSpPr>
          <p:cNvPr name="Group 13" id="13"/>
          <p:cNvGrpSpPr/>
          <p:nvPr/>
        </p:nvGrpSpPr>
        <p:grpSpPr>
          <a:xfrm rot="0">
            <a:off x="1111108" y="7583598"/>
            <a:ext cx="1661777" cy="1661777"/>
            <a:chOff x="0" y="0"/>
            <a:chExt cx="13716000" cy="13716000"/>
          </a:xfrm>
        </p:grpSpPr>
        <p:sp>
          <p:nvSpPr>
            <p:cNvPr name="Freeform 14" id="14"/>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
              <a:stretch>
                <a:fillRect l="0" t="0" r="0" b="0"/>
              </a:stretch>
            </a:blipFill>
          </p:spPr>
        </p:sp>
      </p:grpSp>
      <p:grpSp>
        <p:nvGrpSpPr>
          <p:cNvPr name="Group 15" id="15"/>
          <p:cNvGrpSpPr/>
          <p:nvPr/>
        </p:nvGrpSpPr>
        <p:grpSpPr>
          <a:xfrm rot="0">
            <a:off x="2907969" y="7443164"/>
            <a:ext cx="1942644" cy="1942644"/>
            <a:chOff x="0" y="0"/>
            <a:chExt cx="13716000" cy="13716000"/>
          </a:xfrm>
        </p:grpSpPr>
        <p:sp>
          <p:nvSpPr>
            <p:cNvPr name="Freeform 16" id="16"/>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l="0" t="0" r="0" b="0"/>
              </a:stretch>
            </a:blipFill>
          </p:spPr>
        </p:sp>
      </p:grpSp>
      <p:sp>
        <p:nvSpPr>
          <p:cNvPr name="Freeform 17" id="17"/>
          <p:cNvSpPr/>
          <p:nvPr/>
        </p:nvSpPr>
        <p:spPr>
          <a:xfrm flipH="false" flipV="false" rot="0">
            <a:off x="5456920" y="8386681"/>
            <a:ext cx="2700307" cy="1630003"/>
          </a:xfrm>
          <a:custGeom>
            <a:avLst/>
            <a:gdLst/>
            <a:ahLst/>
            <a:cxnLst/>
            <a:rect r="r" b="b" t="t" l="l"/>
            <a:pathLst>
              <a:path h="1630003" w="2700307">
                <a:moveTo>
                  <a:pt x="0" y="0"/>
                </a:moveTo>
                <a:lnTo>
                  <a:pt x="2700307" y="0"/>
                </a:lnTo>
                <a:lnTo>
                  <a:pt x="2700307" y="1630004"/>
                </a:lnTo>
                <a:lnTo>
                  <a:pt x="0" y="1630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911564" y="9478307"/>
            <a:ext cx="3939049" cy="636852"/>
          </a:xfrm>
          <a:custGeom>
            <a:avLst/>
            <a:gdLst/>
            <a:ahLst/>
            <a:cxnLst/>
            <a:rect r="r" b="b" t="t" l="l"/>
            <a:pathLst>
              <a:path h="636852" w="3939049">
                <a:moveTo>
                  <a:pt x="0" y="0"/>
                </a:moveTo>
                <a:lnTo>
                  <a:pt x="3939049" y="0"/>
                </a:lnTo>
                <a:lnTo>
                  <a:pt x="3939049" y="636852"/>
                </a:lnTo>
                <a:lnTo>
                  <a:pt x="0" y="636852"/>
                </a:lnTo>
                <a:lnTo>
                  <a:pt x="0" y="0"/>
                </a:lnTo>
                <a:close/>
              </a:path>
            </a:pathLst>
          </a:custGeom>
          <a:blipFill>
            <a:blip r:embed="rId6"/>
            <a:stretch>
              <a:fillRect l="0" t="0" r="0" b="0"/>
            </a:stretch>
          </a:blipFill>
        </p:spPr>
      </p:sp>
      <p:sp>
        <p:nvSpPr>
          <p:cNvPr name="TextBox 19" id="19"/>
          <p:cNvSpPr txBox="true"/>
          <p:nvPr/>
        </p:nvSpPr>
        <p:spPr>
          <a:xfrm rot="0">
            <a:off x="1489859" y="2026037"/>
            <a:ext cx="7974781" cy="5323148"/>
          </a:xfrm>
          <a:prstGeom prst="rect">
            <a:avLst/>
          </a:prstGeom>
        </p:spPr>
        <p:txBody>
          <a:bodyPr anchor="t" rtlCol="false" tIns="0" lIns="0" bIns="0" rIns="0">
            <a:spAutoFit/>
          </a:bodyPr>
          <a:lstStyle/>
          <a:p>
            <a:pPr algn="l">
              <a:lnSpc>
                <a:spcPts val="2698"/>
              </a:lnSpc>
            </a:pPr>
            <a:r>
              <a:rPr lang="en-US" sz="1927">
                <a:solidFill>
                  <a:srgbClr val="021526"/>
                </a:solidFill>
                <a:latin typeface="Inter"/>
                <a:ea typeface="Inter"/>
                <a:cs typeface="Inter"/>
                <a:sym typeface="Inter"/>
              </a:rPr>
              <a:t>In 2025, the EveryLibrary Institute became the first national library organization to formally engage with Civic Season, a national time of celebration between Juneteenth and July 4</a:t>
            </a:r>
            <a:r>
              <a:rPr lang="en-US" sz="1927">
                <a:solidFill>
                  <a:srgbClr val="021526"/>
                </a:solidFill>
                <a:latin typeface="Inter"/>
                <a:ea typeface="Inter"/>
                <a:cs typeface="Inter"/>
                <a:sym typeface="Inter"/>
              </a:rPr>
              <a:t>th</a:t>
            </a:r>
            <a:r>
              <a:rPr lang="en-US" sz="1927">
                <a:solidFill>
                  <a:srgbClr val="021526"/>
                </a:solidFill>
                <a:latin typeface="Inter"/>
                <a:ea typeface="Inter"/>
                <a:cs typeface="Inter"/>
                <a:sym typeface="Inter"/>
              </a:rPr>
              <a:t> to engage in civic learning and dialogue. Civic Season is designed to connect individual reflection on American history with active civic engagement, particularly for young and first-time voters. </a:t>
            </a:r>
          </a:p>
          <a:p>
            <a:pPr algn="l">
              <a:lnSpc>
                <a:spcPts val="2698"/>
              </a:lnSpc>
            </a:pPr>
          </a:p>
          <a:p>
            <a:pPr algn="l">
              <a:lnSpc>
                <a:spcPts val="2698"/>
              </a:lnSpc>
            </a:pPr>
            <a:r>
              <a:rPr lang="en-US" sz="1927">
                <a:solidFill>
                  <a:srgbClr val="021526"/>
                </a:solidFill>
                <a:latin typeface="Inter"/>
                <a:ea typeface="Inter"/>
                <a:cs typeface="Inter"/>
                <a:sym typeface="Inter"/>
              </a:rPr>
              <a:t>As part of this partnership, the EveryLibrary Institute produced a </a:t>
            </a:r>
            <a:r>
              <a:rPr lang="en-US" sz="1927" u="sng">
                <a:solidFill>
                  <a:srgbClr val="021526"/>
                </a:solidFill>
                <a:latin typeface="Inter"/>
                <a:ea typeface="Inter"/>
                <a:cs typeface="Inter"/>
                <a:sym typeface="Inter"/>
                <a:hlinkClick r:id="rId7" tooltip="https://www.everylibraryinstitute.org/celebrating_the_civic_season"/>
              </a:rPr>
              <a:t>Civic Season webinar series</a:t>
            </a:r>
            <a:r>
              <a:rPr lang="en-US" sz="1927">
                <a:solidFill>
                  <a:srgbClr val="021526"/>
                </a:solidFill>
                <a:latin typeface="Inter"/>
                <a:ea typeface="Inter"/>
                <a:cs typeface="Inter"/>
                <a:sym typeface="Inter"/>
              </a:rPr>
              <a:t> in collaboration with leading national organizations, including Nonprofit Vote, the League of Women Voters, Vote Early Day, and the American Association of People with Disabilities’ REV UP campaign. These sessions provided public libraries with practical tools for civics education, voter engagement, election accessibility, and partnership-building, while reinforcing libraries’ role as inclusive civic hubs.</a:t>
            </a:r>
          </a:p>
          <a:p>
            <a:pPr algn="l">
              <a:lnSpc>
                <a:spcPts val="2698"/>
              </a:lnSpc>
            </a:pPr>
          </a:p>
        </p:txBody>
      </p:sp>
      <p:sp>
        <p:nvSpPr>
          <p:cNvPr name="TextBox 20" id="20"/>
          <p:cNvSpPr txBox="true"/>
          <p:nvPr/>
        </p:nvSpPr>
        <p:spPr>
          <a:xfrm rot="0">
            <a:off x="1489859" y="1135243"/>
            <a:ext cx="5521365" cy="820785"/>
          </a:xfrm>
          <a:prstGeom prst="rect">
            <a:avLst/>
          </a:prstGeom>
        </p:spPr>
        <p:txBody>
          <a:bodyPr anchor="t" rtlCol="false" tIns="0" lIns="0" bIns="0" rIns="0">
            <a:spAutoFit/>
          </a:bodyPr>
          <a:lstStyle/>
          <a:p>
            <a:pPr algn="l">
              <a:lnSpc>
                <a:spcPts val="6734"/>
              </a:lnSpc>
            </a:pPr>
            <a:r>
              <a:rPr lang="en-US" sz="4810" b="true">
                <a:solidFill>
                  <a:srgbClr val="021526"/>
                </a:solidFill>
                <a:latin typeface="Arial Nova Bold"/>
                <a:ea typeface="Arial Nova Bold"/>
                <a:cs typeface="Arial Nova Bold"/>
                <a:sym typeface="Arial Nova Bold"/>
              </a:rPr>
              <a:t>CIVIC </a:t>
            </a:r>
            <a:r>
              <a:rPr lang="en-US" sz="4810" b="true">
                <a:solidFill>
                  <a:srgbClr val="124BAD"/>
                </a:solidFill>
                <a:latin typeface="Arial Nova Bold"/>
                <a:ea typeface="Arial Nova Bold"/>
                <a:cs typeface="Arial Nova Bold"/>
                <a:sym typeface="Arial Nova Bold"/>
              </a:rPr>
              <a:t>SEASON</a:t>
            </a:r>
          </a:p>
        </p:txBody>
      </p:sp>
      <p:sp>
        <p:nvSpPr>
          <p:cNvPr name="TextBox 21" id="21"/>
          <p:cNvSpPr txBox="true"/>
          <p:nvPr/>
        </p:nvSpPr>
        <p:spPr>
          <a:xfrm rot="0">
            <a:off x="11034360" y="708562"/>
            <a:ext cx="5100513" cy="938039"/>
          </a:xfrm>
          <a:prstGeom prst="rect">
            <a:avLst/>
          </a:prstGeom>
        </p:spPr>
        <p:txBody>
          <a:bodyPr anchor="t" rtlCol="false" tIns="0" lIns="0" bIns="0" rIns="0">
            <a:spAutoFit/>
          </a:bodyPr>
          <a:lstStyle/>
          <a:p>
            <a:pPr algn="l">
              <a:lnSpc>
                <a:spcPts val="3697"/>
              </a:lnSpc>
            </a:pPr>
            <a:r>
              <a:rPr lang="en-US" sz="3361">
                <a:solidFill>
                  <a:srgbClr val="021526"/>
                </a:solidFill>
                <a:latin typeface="Arial Nova"/>
                <a:ea typeface="Arial Nova"/>
                <a:cs typeface="Arial Nova"/>
                <a:sym typeface="Arial Nova"/>
              </a:rPr>
              <a:t>COMMON </a:t>
            </a:r>
            <a:r>
              <a:rPr lang="en-US" sz="3361">
                <a:solidFill>
                  <a:srgbClr val="124BAD"/>
                </a:solidFill>
                <a:latin typeface="Arial Nova"/>
                <a:ea typeface="Arial Nova"/>
                <a:cs typeface="Arial Nova"/>
                <a:sym typeface="Arial Nova"/>
              </a:rPr>
              <a:t>GROUND</a:t>
            </a:r>
            <a:r>
              <a:rPr lang="en-US" sz="3361">
                <a:solidFill>
                  <a:srgbClr val="021526"/>
                </a:solidFill>
                <a:latin typeface="Arial Nova"/>
                <a:ea typeface="Arial Nova"/>
                <a:cs typeface="Arial Nova"/>
                <a:sym typeface="Arial Nova"/>
              </a:rPr>
              <a:t> CONFERENCE</a:t>
            </a:r>
          </a:p>
        </p:txBody>
      </p:sp>
      <p:sp>
        <p:nvSpPr>
          <p:cNvPr name="TextBox 22" id="22"/>
          <p:cNvSpPr txBox="true"/>
          <p:nvPr/>
        </p:nvSpPr>
        <p:spPr>
          <a:xfrm rot="0">
            <a:off x="11034360" y="2011479"/>
            <a:ext cx="6823098" cy="6323292"/>
          </a:xfrm>
          <a:prstGeom prst="rect">
            <a:avLst/>
          </a:prstGeom>
        </p:spPr>
        <p:txBody>
          <a:bodyPr anchor="t" rtlCol="false" tIns="0" lIns="0" bIns="0" rIns="0">
            <a:spAutoFit/>
          </a:bodyPr>
          <a:lstStyle/>
          <a:p>
            <a:pPr algn="l">
              <a:lnSpc>
                <a:spcPts val="2697"/>
              </a:lnSpc>
            </a:pPr>
            <a:r>
              <a:rPr lang="en-US" sz="1926">
                <a:solidFill>
                  <a:srgbClr val="021526"/>
                </a:solidFill>
                <a:latin typeface="Inter"/>
                <a:ea typeface="Inter"/>
                <a:cs typeface="Inter"/>
                <a:sym typeface="Inter"/>
              </a:rPr>
              <a:t>In 2025, the Every</a:t>
            </a:r>
            <a:r>
              <a:rPr lang="en-US" sz="1926">
                <a:solidFill>
                  <a:srgbClr val="021526"/>
                </a:solidFill>
                <a:latin typeface="Inter"/>
                <a:ea typeface="Inter"/>
                <a:cs typeface="Inter"/>
                <a:sym typeface="Inter"/>
              </a:rPr>
              <a:t>Library Institute made a significant investment in coalition leadership by co-convening the Common Ground for Intellectual Freedom Conference, a national gathering designed to meet escalating challenges to libraries with shared strategy, trust-building, and collective resolve. Held October 23–25, 2025, at the Vines Center in Little Rock, Arkansas, and supported by the Mellon Foundation, the convening brought together library workers, organizers, policy experts, and advocates from across the country at a moment when censorship, political interference, and erosion of public trust are intensifying nationwide.</a:t>
            </a:r>
          </a:p>
          <a:p>
            <a:pPr algn="l">
              <a:lnSpc>
                <a:spcPts val="2697"/>
              </a:lnSpc>
            </a:pPr>
          </a:p>
          <a:p>
            <a:pPr algn="l">
              <a:lnSpc>
                <a:spcPts val="2697"/>
              </a:lnSpc>
            </a:pPr>
            <a:r>
              <a:rPr lang="en-US" sz="1926">
                <a:solidFill>
                  <a:srgbClr val="021526"/>
                </a:solidFill>
                <a:latin typeface="Inter"/>
                <a:ea typeface="Inter"/>
                <a:cs typeface="Inter"/>
                <a:sym typeface="Inter"/>
              </a:rPr>
              <a:t>The conference was organized in partnership with Urban Librarians Unite, Library Futures, and Library Freedom Project, reflecting a shared understanding that no single organization can meet this moment alone.</a:t>
            </a:r>
          </a:p>
          <a:p>
            <a:pPr algn="l">
              <a:lnSpc>
                <a:spcPts val="2697"/>
              </a:lnSpc>
            </a:pPr>
          </a:p>
          <a:p>
            <a:pPr algn="l">
              <a:lnSpc>
                <a:spcPts val="2697"/>
              </a:lnSpc>
            </a:pPr>
          </a:p>
        </p:txBody>
      </p:sp>
      <p:grpSp>
        <p:nvGrpSpPr>
          <p:cNvPr name="Group 23" id="23"/>
          <p:cNvGrpSpPr/>
          <p:nvPr/>
        </p:nvGrpSpPr>
        <p:grpSpPr>
          <a:xfrm rot="0">
            <a:off x="14777102" y="8294108"/>
            <a:ext cx="1933889" cy="1502625"/>
            <a:chOff x="0" y="0"/>
            <a:chExt cx="589951" cy="458390"/>
          </a:xfrm>
        </p:grpSpPr>
        <p:sp>
          <p:nvSpPr>
            <p:cNvPr name="Freeform 24" id="24"/>
            <p:cNvSpPr/>
            <p:nvPr/>
          </p:nvSpPr>
          <p:spPr>
            <a:xfrm flipH="false" flipV="false" rot="0">
              <a:off x="0" y="0"/>
              <a:ext cx="589951" cy="458390"/>
            </a:xfrm>
            <a:custGeom>
              <a:avLst/>
              <a:gdLst/>
              <a:ahLst/>
              <a:cxnLst/>
              <a:rect r="r" b="b" t="t" l="l"/>
              <a:pathLst>
                <a:path h="458390" w="589951">
                  <a:moveTo>
                    <a:pt x="386751" y="0"/>
                  </a:moveTo>
                  <a:cubicBezTo>
                    <a:pt x="498981" y="0"/>
                    <a:pt x="589951" y="102608"/>
                    <a:pt x="589951" y="229195"/>
                  </a:cubicBezTo>
                  <a:cubicBezTo>
                    <a:pt x="589951" y="355782"/>
                    <a:pt x="498981" y="458390"/>
                    <a:pt x="386751" y="458390"/>
                  </a:cubicBezTo>
                  <a:lnTo>
                    <a:pt x="203200" y="458390"/>
                  </a:lnTo>
                  <a:cubicBezTo>
                    <a:pt x="90970" y="458390"/>
                    <a:pt x="0" y="355782"/>
                    <a:pt x="0" y="229195"/>
                  </a:cubicBezTo>
                  <a:cubicBezTo>
                    <a:pt x="0" y="102608"/>
                    <a:pt x="90970" y="0"/>
                    <a:pt x="203200" y="0"/>
                  </a:cubicBezTo>
                  <a:lnTo>
                    <a:pt x="386751" y="0"/>
                  </a:lnTo>
                </a:path>
              </a:pathLst>
            </a:custGeom>
            <a:blipFill>
              <a:blip r:embed="rId8"/>
              <a:stretch>
                <a:fillRect l="-8221" t="0" r="-8221" b="0"/>
              </a:stretch>
            </a:blipFill>
          </p:spPr>
        </p:sp>
      </p:grpSp>
      <p:grpSp>
        <p:nvGrpSpPr>
          <p:cNvPr name="Group 25" id="25"/>
          <p:cNvGrpSpPr/>
          <p:nvPr/>
        </p:nvGrpSpPr>
        <p:grpSpPr>
          <a:xfrm rot="0">
            <a:off x="12013330" y="8235464"/>
            <a:ext cx="1933889" cy="1502625"/>
            <a:chOff x="0" y="0"/>
            <a:chExt cx="589951" cy="458390"/>
          </a:xfrm>
        </p:grpSpPr>
        <p:sp>
          <p:nvSpPr>
            <p:cNvPr name="Freeform 26" id="26"/>
            <p:cNvSpPr/>
            <p:nvPr/>
          </p:nvSpPr>
          <p:spPr>
            <a:xfrm flipH="false" flipV="false" rot="0">
              <a:off x="0" y="0"/>
              <a:ext cx="589951" cy="458390"/>
            </a:xfrm>
            <a:custGeom>
              <a:avLst/>
              <a:gdLst/>
              <a:ahLst/>
              <a:cxnLst/>
              <a:rect r="r" b="b" t="t" l="l"/>
              <a:pathLst>
                <a:path h="458390" w="589951">
                  <a:moveTo>
                    <a:pt x="386751" y="0"/>
                  </a:moveTo>
                  <a:cubicBezTo>
                    <a:pt x="498981" y="0"/>
                    <a:pt x="589951" y="102608"/>
                    <a:pt x="589951" y="229195"/>
                  </a:cubicBezTo>
                  <a:cubicBezTo>
                    <a:pt x="589951" y="355782"/>
                    <a:pt x="498981" y="458390"/>
                    <a:pt x="386751" y="458390"/>
                  </a:cubicBezTo>
                  <a:lnTo>
                    <a:pt x="203200" y="458390"/>
                  </a:lnTo>
                  <a:cubicBezTo>
                    <a:pt x="90970" y="458390"/>
                    <a:pt x="0" y="355782"/>
                    <a:pt x="0" y="229195"/>
                  </a:cubicBezTo>
                  <a:cubicBezTo>
                    <a:pt x="0" y="102608"/>
                    <a:pt x="90970" y="0"/>
                    <a:pt x="203200" y="0"/>
                  </a:cubicBezTo>
                  <a:lnTo>
                    <a:pt x="386751" y="0"/>
                  </a:lnTo>
                </a:path>
              </a:pathLst>
            </a:custGeom>
            <a:blipFill>
              <a:blip r:embed="rId9"/>
              <a:stretch>
                <a:fillRect l="0" t="-35904" r="0" b="-35904"/>
              </a:stretch>
            </a:blipFill>
          </p:spPr>
        </p:sp>
      </p:grpSp>
      <p:sp>
        <p:nvSpPr>
          <p:cNvPr name="TextBox 27" id="27"/>
          <p:cNvSpPr txBox="true"/>
          <p:nvPr/>
        </p:nvSpPr>
        <p:spPr>
          <a:xfrm rot="0">
            <a:off x="2797593" y="482146"/>
            <a:ext cx="2905898" cy="188316"/>
          </a:xfrm>
          <a:prstGeom prst="rect">
            <a:avLst/>
          </a:prstGeom>
        </p:spPr>
        <p:txBody>
          <a:bodyPr anchor="t" rtlCol="false" tIns="0" lIns="0" bIns="0" rIns="0">
            <a:spAutoFit/>
          </a:bodyPr>
          <a:lstStyle/>
          <a:p>
            <a:pPr algn="l">
              <a:lnSpc>
                <a:spcPts val="1499"/>
              </a:lnSpc>
            </a:pPr>
            <a:r>
              <a:rPr lang="en-US" b="true" sz="1270">
                <a:solidFill>
                  <a:srgbClr val="124BAD"/>
                </a:solidFill>
                <a:latin typeface="Inter Semi-Bold"/>
                <a:ea typeface="Inter Semi-Bold"/>
                <a:cs typeface="Inter Semi-Bold"/>
                <a:sym typeface="Inter Semi-Bold"/>
              </a:rPr>
              <a:t>EVERYLIBRARY INSTITUTE 2025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DAHCFe8Rly8</dc:identifier>
  <dcterms:modified xsi:type="dcterms:W3CDTF">2011-08-01T06:04:30Z</dcterms:modified>
  <cp:revision>1</cp:revision>
  <dc:title>ELI 2025 Annual Report (Presentation)</dc:title>
</cp:coreProperties>
</file>